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Lst>
  <p:notesMasterIdLst>
    <p:notesMasterId r:id="rId41"/>
  </p:notesMasterIdLst>
  <p:handoutMasterIdLst>
    <p:handoutMasterId r:id="rId42"/>
  </p:handoutMasterIdLst>
  <p:sldIdLst>
    <p:sldId id="257" r:id="rId2"/>
    <p:sldId id="302" r:id="rId3"/>
    <p:sldId id="258" r:id="rId4"/>
    <p:sldId id="281" r:id="rId5"/>
    <p:sldId id="282" r:id="rId6"/>
    <p:sldId id="284" r:id="rId7"/>
    <p:sldId id="299" r:id="rId8"/>
    <p:sldId id="300" r:id="rId9"/>
    <p:sldId id="293" r:id="rId10"/>
    <p:sldId id="304" r:id="rId11"/>
    <p:sldId id="305" r:id="rId12"/>
    <p:sldId id="303" r:id="rId13"/>
    <p:sldId id="298" r:id="rId14"/>
    <p:sldId id="285" r:id="rId15"/>
    <p:sldId id="301" r:id="rId16"/>
    <p:sldId id="294" r:id="rId17"/>
    <p:sldId id="297" r:id="rId18"/>
    <p:sldId id="288" r:id="rId19"/>
    <p:sldId id="306" r:id="rId20"/>
    <p:sldId id="289" r:id="rId21"/>
    <p:sldId id="283" r:id="rId22"/>
    <p:sldId id="262" r:id="rId23"/>
    <p:sldId id="268" r:id="rId24"/>
    <p:sldId id="269" r:id="rId25"/>
    <p:sldId id="272" r:id="rId26"/>
    <p:sldId id="275" r:id="rId27"/>
    <p:sldId id="295" r:id="rId28"/>
    <p:sldId id="273" r:id="rId29"/>
    <p:sldId id="274" r:id="rId30"/>
    <p:sldId id="296" r:id="rId31"/>
    <p:sldId id="278" r:id="rId32"/>
    <p:sldId id="276" r:id="rId33"/>
    <p:sldId id="277" r:id="rId34"/>
    <p:sldId id="279" r:id="rId35"/>
    <p:sldId id="280" r:id="rId36"/>
    <p:sldId id="307" r:id="rId37"/>
    <p:sldId id="308" r:id="rId38"/>
    <p:sldId id="310" r:id="rId39"/>
    <p:sldId id="311" r:id="rId4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7" autoAdjust="0"/>
    <p:restoredTop sz="84142" autoAdjust="0"/>
  </p:normalViewPr>
  <p:slideViewPr>
    <p:cSldViewPr>
      <p:cViewPr>
        <p:scale>
          <a:sx n="104" d="100"/>
          <a:sy n="104" d="100"/>
        </p:scale>
        <p:origin x="-190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85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r>
              <a:rPr lang="en-US" dirty="0" smtClean="0"/>
              <a:t>UASLA 2015 – Perkins and Servicer Updates</a:t>
            </a:r>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r>
              <a:rPr lang="en-US" dirty="0" smtClean="0"/>
              <a:t>June 9, 2015</a:t>
            </a:r>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r>
              <a:rPr lang="en-US" dirty="0" smtClean="0"/>
              <a:t>For Training and Discussion Purposes Only</a:t>
            </a: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E87D143-F869-4022-B66C-79C3B9C3B73F}" type="slidenum">
              <a:rPr lang="en-US" smtClean="0"/>
              <a:t>‹#›</a:t>
            </a:fld>
            <a:endParaRPr lang="en-US" dirty="0"/>
          </a:p>
        </p:txBody>
      </p:sp>
    </p:spTree>
    <p:extLst>
      <p:ext uri="{BB962C8B-B14F-4D97-AF65-F5344CB8AC3E}">
        <p14:creationId xmlns:p14="http://schemas.microsoft.com/office/powerpoint/2010/main" val="24896505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F203D37-8183-4F40-8B78-078FAC66F25F}" type="datetimeFigureOut">
              <a:rPr lang="en-US" smtClean="0"/>
              <a:t>12/7/2015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905005F-F79C-4FA2-9E61-DD017FE684EB}" type="slidenum">
              <a:rPr lang="en-US" smtClean="0"/>
              <a:t>‹#›</a:t>
            </a:fld>
            <a:endParaRPr lang="en-US" dirty="0"/>
          </a:p>
        </p:txBody>
      </p:sp>
    </p:spTree>
    <p:extLst>
      <p:ext uri="{BB962C8B-B14F-4D97-AF65-F5344CB8AC3E}">
        <p14:creationId xmlns:p14="http://schemas.microsoft.com/office/powerpoint/2010/main" val="3335538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a:t>
            </a:fld>
            <a:endParaRPr lang="en-US" dirty="0"/>
          </a:p>
        </p:txBody>
      </p:sp>
    </p:spTree>
    <p:extLst>
      <p:ext uri="{BB962C8B-B14F-4D97-AF65-F5344CB8AC3E}">
        <p14:creationId xmlns:p14="http://schemas.microsoft.com/office/powerpoint/2010/main" val="1891486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statutory requirement, and the reminder of</a:t>
            </a:r>
            <a:r>
              <a:rPr lang="en-US" baseline="0" dirty="0" smtClean="0"/>
              <a:t> it issued in the Dear Colleague Letter, </a:t>
            </a:r>
            <a:r>
              <a:rPr lang="en-US" baseline="0" dirty="0" smtClean="0">
                <a:solidFill>
                  <a:srgbClr val="FF0000"/>
                </a:solidFill>
              </a:rPr>
              <a:t>are </a:t>
            </a:r>
            <a:r>
              <a:rPr lang="en-US" dirty="0" smtClean="0">
                <a:solidFill>
                  <a:srgbClr val="FF0000"/>
                </a:solidFill>
              </a:rPr>
              <a:t>not directly related to the current wind-down of the Perkins Loan program. </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6905005F-F79C-4FA2-9E61-DD017FE684EB}" type="slidenum">
              <a:rPr lang="en-US" smtClean="0"/>
              <a:t>10</a:t>
            </a:fld>
            <a:endParaRPr lang="en-US" dirty="0"/>
          </a:p>
        </p:txBody>
      </p:sp>
    </p:spTree>
    <p:extLst>
      <p:ext uri="{BB962C8B-B14F-4D97-AF65-F5344CB8AC3E}">
        <p14:creationId xmlns:p14="http://schemas.microsoft.com/office/powerpoint/2010/main" val="975188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11</a:t>
            </a:fld>
            <a:endParaRPr lang="en-US" dirty="0"/>
          </a:p>
        </p:txBody>
      </p:sp>
    </p:spTree>
    <p:extLst>
      <p:ext uri="{BB962C8B-B14F-4D97-AF65-F5344CB8AC3E}">
        <p14:creationId xmlns:p14="http://schemas.microsoft.com/office/powerpoint/2010/main" val="3516372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12</a:t>
            </a:fld>
            <a:endParaRPr lang="en-US" dirty="0"/>
          </a:p>
        </p:txBody>
      </p:sp>
    </p:spTree>
    <p:extLst>
      <p:ext uri="{BB962C8B-B14F-4D97-AF65-F5344CB8AC3E}">
        <p14:creationId xmlns:p14="http://schemas.microsoft.com/office/powerpoint/2010/main" val="304154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not </a:t>
            </a:r>
            <a:r>
              <a:rPr lang="en-US" i="0" baseline="0" dirty="0" smtClean="0"/>
              <a:t>currently </a:t>
            </a:r>
            <a:r>
              <a:rPr lang="en-US" i="1" baseline="0" dirty="0" smtClean="0"/>
              <a:t>required</a:t>
            </a:r>
            <a:r>
              <a:rPr lang="en-US" i="0" baseline="0" dirty="0" smtClean="0"/>
              <a:t> (unless school is closing or leaving the Perkins program).</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FEDERAL Perkins Loan Liquidation and Closeout Procedures </a:t>
            </a:r>
          </a:p>
          <a:p>
            <a:r>
              <a:rPr lang="en-US" sz="1200" b="1" i="0" u="none" strike="noStrike" kern="1200" baseline="0" dirty="0" smtClean="0">
                <a:solidFill>
                  <a:schemeClr val="tx1"/>
                </a:solidFill>
                <a:latin typeface="+mn-lt"/>
                <a:ea typeface="+mn-ea"/>
                <a:cs typeface="+mn-cs"/>
              </a:rPr>
              <a:t>7. Purchase Loans: </a:t>
            </a:r>
            <a:r>
              <a:rPr lang="en-US" sz="1200" b="0" i="0" u="none" strike="noStrike" kern="1200" baseline="0" dirty="0" smtClean="0">
                <a:solidFill>
                  <a:schemeClr val="tx1"/>
                </a:solidFill>
                <a:latin typeface="+mn-lt"/>
                <a:ea typeface="+mn-ea"/>
                <a:cs typeface="+mn-cs"/>
              </a:rPr>
              <a:t>The Department will not accept a loan for assignment if the promissory note is missing or unsigned (see exception for using a “Certified True Copy” in the </a:t>
            </a:r>
            <a:r>
              <a:rPr lang="en-US" sz="1200" b="1" i="1" u="none" strike="noStrike" kern="1200" baseline="0" dirty="0" smtClean="0">
                <a:solidFill>
                  <a:schemeClr val="tx1"/>
                </a:solidFill>
                <a:latin typeface="+mn-lt"/>
                <a:ea typeface="+mn-ea"/>
                <a:cs typeface="+mn-cs"/>
              </a:rPr>
              <a:t>Federal Perkins Loan Assignment Procedures</a:t>
            </a:r>
            <a:r>
              <a:rPr lang="en-US" sz="1200" b="0" i="0" u="none" strike="noStrike" kern="1200" baseline="0" dirty="0" smtClean="0">
                <a:solidFill>
                  <a:schemeClr val="tx1"/>
                </a:solidFill>
                <a:latin typeface="+mn-lt"/>
                <a:ea typeface="+mn-ea"/>
                <a:cs typeface="+mn-cs"/>
              </a:rPr>
              <a:t>) or if proper due diligence has not been performed on the loan. All accounts deemed unenforceable by the Department will be rejected for assignment and returned to the school for purchase. Section 674.50(g) of the Federal Perkins Loan Program regulations requires that the school reimburse its program Fund for the entire portion of the outstanding balance plus any accrued interest on a loan the Department determines is unenforceable. Once a loan has been purchased, the Department transfers all rights, title and interest of the United States in the loan to the school for its own account. School purchased loans must also be properly accounted for and updated in NSLDS.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13</a:t>
            </a:fld>
            <a:endParaRPr lang="en-US" dirty="0"/>
          </a:p>
        </p:txBody>
      </p:sp>
    </p:spTree>
    <p:extLst>
      <p:ext uri="{BB962C8B-B14F-4D97-AF65-F5344CB8AC3E}">
        <p14:creationId xmlns:p14="http://schemas.microsoft.com/office/powerpoint/2010/main" val="348280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Copies</a:t>
            </a:r>
            <a:r>
              <a:rPr lang="en-US" baseline="0" dirty="0" smtClean="0"/>
              <a:t> of promissory notes may be submitted electronically, but the original paper copies will still need to be mailed to the Department.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14</a:t>
            </a:fld>
            <a:endParaRPr lang="en-US" dirty="0"/>
          </a:p>
        </p:txBody>
      </p:sp>
    </p:spTree>
    <p:extLst>
      <p:ext uri="{BB962C8B-B14F-4D97-AF65-F5344CB8AC3E}">
        <p14:creationId xmlns:p14="http://schemas.microsoft.com/office/powerpoint/2010/main" val="1454456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15</a:t>
            </a:fld>
            <a:endParaRPr lang="en-US" dirty="0"/>
          </a:p>
        </p:txBody>
      </p:sp>
    </p:spTree>
    <p:extLst>
      <p:ext uri="{BB962C8B-B14F-4D97-AF65-F5344CB8AC3E}">
        <p14:creationId xmlns:p14="http://schemas.microsoft.com/office/powerpoint/2010/main" val="1454456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16</a:t>
            </a:fld>
            <a:endParaRPr lang="en-US" dirty="0"/>
          </a:p>
        </p:txBody>
      </p:sp>
    </p:spTree>
    <p:extLst>
      <p:ext uri="{BB962C8B-B14F-4D97-AF65-F5344CB8AC3E}">
        <p14:creationId xmlns:p14="http://schemas.microsoft.com/office/powerpoint/2010/main" val="2353507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 third-party servicer submits DRAP data on behalf of a school, but does not also provide FISAP services for the school, the servicer must be granted DRAP-only access to the school’s eCB account by the school’s Destination Point Administrator.  Remember that eCB access requires Two Factor Authentication (TFA) using an FSA token.</a:t>
            </a:r>
          </a:p>
          <a:p>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17</a:t>
            </a:fld>
            <a:endParaRPr lang="en-US" dirty="0"/>
          </a:p>
        </p:txBody>
      </p:sp>
    </p:spTree>
    <p:extLst>
      <p:ext uri="{BB962C8B-B14F-4D97-AF65-F5344CB8AC3E}">
        <p14:creationId xmlns:p14="http://schemas.microsoft.com/office/powerpoint/2010/main" val="1958487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availability of funds for future reimbursements is uncertain.</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18</a:t>
            </a:fld>
            <a:endParaRPr lang="en-US" dirty="0"/>
          </a:p>
        </p:txBody>
      </p:sp>
    </p:spTree>
    <p:extLst>
      <p:ext uri="{BB962C8B-B14F-4D97-AF65-F5344CB8AC3E}">
        <p14:creationId xmlns:p14="http://schemas.microsoft.com/office/powerpoint/2010/main" val="3095953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19</a:t>
            </a:fld>
            <a:endParaRPr lang="en-US" dirty="0"/>
          </a:p>
        </p:txBody>
      </p:sp>
    </p:spTree>
    <p:extLst>
      <p:ext uri="{BB962C8B-B14F-4D97-AF65-F5344CB8AC3E}">
        <p14:creationId xmlns:p14="http://schemas.microsoft.com/office/powerpoint/2010/main" val="3095953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a:t>
            </a:fld>
            <a:endParaRPr lang="en-US" dirty="0"/>
          </a:p>
        </p:txBody>
      </p:sp>
    </p:spTree>
    <p:extLst>
      <p:ext uri="{BB962C8B-B14F-4D97-AF65-F5344CB8AC3E}">
        <p14:creationId xmlns:p14="http://schemas.microsoft.com/office/powerpoint/2010/main" val="1649700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There were very few changes to the FISAP form</a:t>
            </a:r>
            <a:r>
              <a:rPr lang="en-US" baseline="0" dirty="0" smtClean="0"/>
              <a:t> this year.  In Part V (FWS), fields were added pertaining to </a:t>
            </a:r>
            <a:r>
              <a:rPr lang="en-US" dirty="0" smtClean="0"/>
              <a:t>FWS funds transferred to and spent in the Work Colleges Program.  Otherwise minor</a:t>
            </a:r>
            <a:r>
              <a:rPr lang="en-US" baseline="0" dirty="0" smtClean="0"/>
              <a:t> clarifications were made in the FISAP instructions.</a:t>
            </a:r>
            <a:endParaRPr lang="en-US" dirty="0" smtClean="0"/>
          </a:p>
          <a:p>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20</a:t>
            </a:fld>
            <a:endParaRPr lang="en-US" dirty="0"/>
          </a:p>
        </p:txBody>
      </p:sp>
    </p:spTree>
    <p:extLst>
      <p:ext uri="{BB962C8B-B14F-4D97-AF65-F5344CB8AC3E}">
        <p14:creationId xmlns:p14="http://schemas.microsoft.com/office/powerpoint/2010/main" val="2854830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21</a:t>
            </a:fld>
            <a:endParaRPr lang="en-US" dirty="0"/>
          </a:p>
        </p:txBody>
      </p:sp>
    </p:spTree>
    <p:extLst>
      <p:ext uri="{BB962C8B-B14F-4D97-AF65-F5344CB8AC3E}">
        <p14:creationId xmlns:p14="http://schemas.microsoft.com/office/powerpoint/2010/main" val="2452416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22</a:t>
            </a:fld>
            <a:endParaRPr lang="en-US" dirty="0"/>
          </a:p>
        </p:txBody>
      </p:sp>
    </p:spTree>
    <p:extLst>
      <p:ext uri="{BB962C8B-B14F-4D97-AF65-F5344CB8AC3E}">
        <p14:creationId xmlns:p14="http://schemas.microsoft.com/office/powerpoint/2010/main" val="1872438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 school enters a contract</a:t>
            </a:r>
            <a:r>
              <a:rPr lang="en-US" baseline="0" dirty="0" smtClean="0"/>
              <a:t> with a third party servicer, an outside individual or organization agrees to administer one or more aspects of the school’s Title IV participation on the school’s behalf.</a:t>
            </a:r>
          </a:p>
          <a:p>
            <a:endParaRPr lang="en-US" baseline="0" dirty="0" smtClean="0"/>
          </a:p>
          <a:p>
            <a:r>
              <a:rPr lang="en-US" baseline="0" dirty="0" smtClean="0"/>
              <a:t>For purposes of this training, if I reference a “servicer,” I am referring to third-party servicer—not one of the Department’s Direct Loan servicers.</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23</a:t>
            </a:fld>
            <a:endParaRPr lang="en-US" dirty="0"/>
          </a:p>
        </p:txBody>
      </p:sp>
    </p:spTree>
    <p:extLst>
      <p:ext uri="{BB962C8B-B14F-4D97-AF65-F5344CB8AC3E}">
        <p14:creationId xmlns:p14="http://schemas.microsoft.com/office/powerpoint/2010/main" val="3733475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a:t>
            </a:r>
            <a:r>
              <a:rPr lang="en-US" baseline="0" dirty="0" smtClean="0"/>
              <a:t> examples of specific functions that may be performed by third-party servicers include (but are not limited to):</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24</a:t>
            </a:fld>
            <a:endParaRPr lang="en-US" dirty="0"/>
          </a:p>
        </p:txBody>
      </p:sp>
    </p:spTree>
    <p:extLst>
      <p:ext uri="{BB962C8B-B14F-4D97-AF65-F5344CB8AC3E}">
        <p14:creationId xmlns:p14="http://schemas.microsoft.com/office/powerpoint/2010/main" val="3978245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25</a:t>
            </a:fld>
            <a:endParaRPr lang="en-US" dirty="0"/>
          </a:p>
        </p:txBody>
      </p:sp>
    </p:spTree>
    <p:extLst>
      <p:ext uri="{BB962C8B-B14F-4D97-AF65-F5344CB8AC3E}">
        <p14:creationId xmlns:p14="http://schemas.microsoft.com/office/powerpoint/2010/main" val="884911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a school includes a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party servicer on their application and then they print their PPA to be able to complete the signature page, an additional page is printed for the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party servicer to sign. Schools aren’t required to send that signature page to FSA, but they are required to have the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party servicer sign it,</a:t>
            </a:r>
            <a:r>
              <a:rPr lang="en-US" sz="1200" kern="1200" baseline="0" dirty="0" smtClean="0">
                <a:solidFill>
                  <a:schemeClr val="tx1"/>
                </a:solidFill>
                <a:effectLst/>
                <a:latin typeface="+mn-lt"/>
                <a:ea typeface="+mn-ea"/>
                <a:cs typeface="+mn-cs"/>
              </a:rPr>
              <a:t> and </a:t>
            </a:r>
            <a:r>
              <a:rPr lang="en-US" sz="1200" kern="1200" dirty="0" smtClean="0">
                <a:solidFill>
                  <a:schemeClr val="tx1"/>
                </a:solidFill>
                <a:effectLst/>
                <a:latin typeface="+mn-lt"/>
                <a:ea typeface="+mn-ea"/>
                <a:cs typeface="+mn-cs"/>
              </a:rPr>
              <a:t>then retain it with a copy of their PPA at the school.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copy of the servicer contract</a:t>
            </a:r>
            <a:r>
              <a:rPr lang="en-US" baseline="0" dirty="0" smtClean="0"/>
              <a:t> is not required to be submitted unless specifically requested by the Department, but may be requested for certain oversight activities such as a compliance audit or program review.</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26</a:t>
            </a:fld>
            <a:endParaRPr lang="en-US" dirty="0"/>
          </a:p>
        </p:txBody>
      </p:sp>
    </p:spTree>
    <p:extLst>
      <p:ext uri="{BB962C8B-B14F-4D97-AF65-F5344CB8AC3E}">
        <p14:creationId xmlns:p14="http://schemas.microsoft.com/office/powerpoint/2010/main" val="3672037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27</a:t>
            </a:fld>
            <a:endParaRPr lang="en-US" dirty="0"/>
          </a:p>
        </p:txBody>
      </p:sp>
    </p:spTree>
    <p:extLst>
      <p:ext uri="{BB962C8B-B14F-4D97-AF65-F5344CB8AC3E}">
        <p14:creationId xmlns:p14="http://schemas.microsoft.com/office/powerpoint/2010/main" val="34314646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28</a:t>
            </a:fld>
            <a:endParaRPr lang="en-US" dirty="0"/>
          </a:p>
        </p:txBody>
      </p:sp>
    </p:spTree>
    <p:extLst>
      <p:ext uri="{BB962C8B-B14F-4D97-AF65-F5344CB8AC3E}">
        <p14:creationId xmlns:p14="http://schemas.microsoft.com/office/powerpoint/2010/main" val="2104871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the contract must:</a:t>
            </a:r>
          </a:p>
          <a:p>
            <a:pPr marL="174708" indent="-174708">
              <a:buFont typeface="Arial" panose="020B0604020202020204" pitchFamily="34" charset="0"/>
              <a:buChar char="•"/>
            </a:pPr>
            <a:r>
              <a:rPr lang="en-US" dirty="0" smtClean="0"/>
              <a:t>Identify</a:t>
            </a:r>
            <a:r>
              <a:rPr lang="en-US" baseline="0" dirty="0" smtClean="0"/>
              <a:t> the servicer by its legal name, and by any other name the servicer does business as (d/b/a)</a:t>
            </a:r>
          </a:p>
          <a:p>
            <a:pPr marL="174708" indent="-174708">
              <a:buFont typeface="Arial" panose="020B0604020202020204" pitchFamily="34" charset="0"/>
              <a:buChar char="•"/>
            </a:pPr>
            <a:r>
              <a:rPr lang="en-US" dirty="0" smtClean="0"/>
              <a:t>Provide the physical address and primary phone number of the servicer’s primary location</a:t>
            </a:r>
          </a:p>
          <a:p>
            <a:pPr marL="174708" indent="-174708">
              <a:buFont typeface="Arial" panose="020B0604020202020204" pitchFamily="34" charset="0"/>
              <a:buChar char="•"/>
            </a:pPr>
            <a:r>
              <a:rPr lang="en-US" dirty="0" smtClean="0"/>
              <a:t>Provide</a:t>
            </a:r>
            <a:r>
              <a:rPr lang="en-US" baseline="0" dirty="0" smtClean="0"/>
              <a:t> the name, title, phone number, and email address of the president or CEO of the entity</a:t>
            </a:r>
          </a:p>
          <a:p>
            <a:pPr marL="174708" indent="-174708">
              <a:buFont typeface="Arial" panose="020B0604020202020204" pitchFamily="34" charset="0"/>
              <a:buChar char="•"/>
            </a:pPr>
            <a:r>
              <a:rPr lang="en-US" baseline="0" dirty="0" smtClean="0"/>
              <a:t>Clearly describe the specific Title IV functions the servicer will perform for the school</a:t>
            </a:r>
          </a:p>
          <a:p>
            <a:pPr marL="174708" indent="-174708">
              <a:buFont typeface="Arial" panose="020B0604020202020204" pitchFamily="34" charset="0"/>
              <a:buChar char="•"/>
            </a:pPr>
            <a:endParaRPr lang="en-US" baseline="0" dirty="0" smtClean="0"/>
          </a:p>
          <a:p>
            <a:r>
              <a:rPr lang="en-US" baseline="0" dirty="0" smtClean="0"/>
              <a:t>If the servicer subcontracts any of its responsibilities, the contract must identify the subcontractor and describe the functions performed on behalf of the servicer and the school</a:t>
            </a:r>
          </a:p>
        </p:txBody>
      </p:sp>
      <p:sp>
        <p:nvSpPr>
          <p:cNvPr id="4" name="Slide Number Placeholder 3"/>
          <p:cNvSpPr>
            <a:spLocks noGrp="1"/>
          </p:cNvSpPr>
          <p:nvPr>
            <p:ph type="sldNum" sz="quarter" idx="10"/>
          </p:nvPr>
        </p:nvSpPr>
        <p:spPr/>
        <p:txBody>
          <a:bodyPr/>
          <a:lstStyle/>
          <a:p>
            <a:fld id="{6905005F-F79C-4FA2-9E61-DD017FE684EB}" type="slidenum">
              <a:rPr lang="en-US" smtClean="0"/>
              <a:t>29</a:t>
            </a:fld>
            <a:endParaRPr lang="en-US" dirty="0"/>
          </a:p>
        </p:txBody>
      </p:sp>
    </p:spTree>
    <p:extLst>
      <p:ext uri="{BB962C8B-B14F-4D97-AF65-F5344CB8AC3E}">
        <p14:creationId xmlns:p14="http://schemas.microsoft.com/office/powerpoint/2010/main" val="2593777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a:t>
            </a:fld>
            <a:endParaRPr lang="en-US" dirty="0"/>
          </a:p>
        </p:txBody>
      </p:sp>
    </p:spTree>
    <p:extLst>
      <p:ext uri="{BB962C8B-B14F-4D97-AF65-F5344CB8AC3E}">
        <p14:creationId xmlns:p14="http://schemas.microsoft.com/office/powerpoint/2010/main" val="27688445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30</a:t>
            </a:fld>
            <a:endParaRPr lang="en-US" dirty="0"/>
          </a:p>
        </p:txBody>
      </p:sp>
    </p:spTree>
    <p:extLst>
      <p:ext uri="{BB962C8B-B14F-4D97-AF65-F5344CB8AC3E}">
        <p14:creationId xmlns:p14="http://schemas.microsoft.com/office/powerpoint/2010/main" val="6852275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isn’t something over which</a:t>
            </a:r>
            <a:r>
              <a:rPr lang="en-US" baseline="0" dirty="0" smtClean="0"/>
              <a:t> you as the school have direct control, but it helps to be aware.</a:t>
            </a:r>
          </a:p>
          <a:p>
            <a:endParaRPr lang="en-US" baseline="0" dirty="0" smtClean="0"/>
          </a:p>
          <a:p>
            <a:r>
              <a:rPr lang="en-US" baseline="0" dirty="0" smtClean="0"/>
              <a:t>The Department is trying to update and clean up the data we have concerning third-party servicers.  In many cases, the information in our systems was duplicated (e.g., multiple contacts but same servicer, multiple addresses when servicer had moved and some schools reported while others did not, etc.), or was out of date.</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31</a:t>
            </a:fld>
            <a:endParaRPr lang="en-US" dirty="0"/>
          </a:p>
        </p:txBody>
      </p:sp>
    </p:spTree>
    <p:extLst>
      <p:ext uri="{BB962C8B-B14F-4D97-AF65-F5344CB8AC3E}">
        <p14:creationId xmlns:p14="http://schemas.microsoft.com/office/powerpoint/2010/main" val="42665365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school must also determine that the servicer has a “legitimate educational interest” in PII disclosed to the servicer.</a:t>
            </a:r>
          </a:p>
          <a:p>
            <a:endParaRPr lang="en-US" baseline="0" dirty="0" smtClean="0"/>
          </a:p>
          <a:p>
            <a:r>
              <a:rPr lang="en-US" baseline="0" dirty="0" smtClean="0"/>
              <a:t>Contractors to whom schools disclose PII may use that information only for the purpose(s) for which it is disclosed (e.g., the Title IV function the servicer has contracted to perform for the school).</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32</a:t>
            </a:fld>
            <a:endParaRPr lang="en-US" dirty="0"/>
          </a:p>
        </p:txBody>
      </p:sp>
    </p:spTree>
    <p:extLst>
      <p:ext uri="{BB962C8B-B14F-4D97-AF65-F5344CB8AC3E}">
        <p14:creationId xmlns:p14="http://schemas.microsoft.com/office/powerpoint/2010/main" val="7789772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another area over</a:t>
            </a:r>
            <a:r>
              <a:rPr lang="en-US" baseline="0" dirty="0" smtClean="0"/>
              <a:t> which you as schools will have little direct control, but since this was mentioned in Dear Colleague Letter GEN-15-01 we should quickly review it in case a question comes up.</a:t>
            </a:r>
          </a:p>
          <a:p>
            <a:endParaRPr lang="en-US" baseline="0" dirty="0" smtClean="0"/>
          </a:p>
          <a:p>
            <a:pPr marL="0" lvl="1" defTabSz="931774">
              <a:defRPr/>
            </a:pPr>
            <a:r>
              <a:rPr lang="en-US" baseline="0" dirty="0" smtClean="0"/>
              <a:t>Servicers that failed to submit required audits were </a:t>
            </a:r>
            <a:r>
              <a:rPr lang="en-US" dirty="0" smtClean="0"/>
              <a:t>also required to submit a letter within 60 days describing the Title IV-related functions the servicer performs on behalf of client schools along with an explanation of why the required audits weren’t submitted</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33</a:t>
            </a:fld>
            <a:endParaRPr lang="en-US" dirty="0"/>
          </a:p>
        </p:txBody>
      </p:sp>
    </p:spTree>
    <p:extLst>
      <p:ext uri="{BB962C8B-B14F-4D97-AF65-F5344CB8AC3E}">
        <p14:creationId xmlns:p14="http://schemas.microsoft.com/office/powerpoint/2010/main" val="21813236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Remember that the servicer</a:t>
            </a:r>
            <a:r>
              <a:rPr lang="en-US" baseline="0" dirty="0" smtClean="0"/>
              <a:t> is an extension of your school – if a servicer makes an error in Title IV administration, the </a:t>
            </a:r>
            <a:r>
              <a:rPr lang="en-US" i="1" baseline="0" dirty="0" smtClean="0"/>
              <a:t>school</a:t>
            </a:r>
            <a:r>
              <a:rPr lang="en-US" baseline="0" dirty="0" smtClean="0"/>
              <a:t> may be held accountable.</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34</a:t>
            </a:fld>
            <a:endParaRPr lang="en-US" dirty="0"/>
          </a:p>
        </p:txBody>
      </p:sp>
    </p:spTree>
    <p:extLst>
      <p:ext uri="{BB962C8B-B14F-4D97-AF65-F5344CB8AC3E}">
        <p14:creationId xmlns:p14="http://schemas.microsoft.com/office/powerpoint/2010/main" val="16917711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35</a:t>
            </a:fld>
            <a:endParaRPr lang="en-US" dirty="0"/>
          </a:p>
        </p:txBody>
      </p:sp>
    </p:spTree>
    <p:extLst>
      <p:ext uri="{BB962C8B-B14F-4D97-AF65-F5344CB8AC3E}">
        <p14:creationId xmlns:p14="http://schemas.microsoft.com/office/powerpoint/2010/main" val="15136353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 </a:t>
            </a:r>
          </a:p>
        </p:txBody>
      </p:sp>
      <p:sp>
        <p:nvSpPr>
          <p:cNvPr id="4" name="Slide Number Placeholder 3"/>
          <p:cNvSpPr>
            <a:spLocks noGrp="1"/>
          </p:cNvSpPr>
          <p:nvPr>
            <p:ph type="sldNum" sz="quarter" idx="5"/>
          </p:nvPr>
        </p:nvSpPr>
        <p:spPr/>
        <p:txBody>
          <a:bodyPr/>
          <a:lstStyle/>
          <a:p>
            <a:pPr>
              <a:defRPr/>
            </a:pPr>
            <a:fld id="{E17A8C08-2F1A-44BF-B7D1-C45E81B0FED1}"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 </a:t>
            </a:r>
          </a:p>
        </p:txBody>
      </p:sp>
      <p:sp>
        <p:nvSpPr>
          <p:cNvPr id="4" name="Slide Number Placeholder 3"/>
          <p:cNvSpPr>
            <a:spLocks noGrp="1"/>
          </p:cNvSpPr>
          <p:nvPr>
            <p:ph type="sldNum" sz="quarter" idx="5"/>
          </p:nvPr>
        </p:nvSpPr>
        <p:spPr/>
        <p:txBody>
          <a:bodyPr/>
          <a:lstStyle/>
          <a:p>
            <a:pPr>
              <a:defRPr/>
            </a:pPr>
            <a:fld id="{D3F6D86A-E597-4C32-8516-7DF63957B1C0}"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 </a:t>
            </a:r>
          </a:p>
        </p:txBody>
      </p:sp>
      <p:sp>
        <p:nvSpPr>
          <p:cNvPr id="4" name="Slide Number Placeholder 3"/>
          <p:cNvSpPr>
            <a:spLocks noGrp="1"/>
          </p:cNvSpPr>
          <p:nvPr>
            <p:ph type="sldNum" sz="quarter" idx="5"/>
          </p:nvPr>
        </p:nvSpPr>
        <p:spPr/>
        <p:txBody>
          <a:bodyPr/>
          <a:lstStyle/>
          <a:p>
            <a:pPr>
              <a:defRPr/>
            </a:pPr>
            <a:fld id="{E3C31FDE-4011-49E1-9DFE-BE0CCDD6E9E3}"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39</a:t>
            </a:fld>
            <a:endParaRPr lang="en-US" dirty="0"/>
          </a:p>
        </p:txBody>
      </p:sp>
    </p:spTree>
    <p:extLst>
      <p:ext uri="{BB962C8B-B14F-4D97-AF65-F5344CB8AC3E}">
        <p14:creationId xmlns:p14="http://schemas.microsoft.com/office/powerpoint/2010/main" val="424029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of the language in HEA Section 466, for accounting purposes the expected return of the Federal</a:t>
            </a:r>
            <a:r>
              <a:rPr lang="en-US" baseline="0" dirty="0" smtClean="0"/>
              <a:t> funds portion of the Perkins program is currently budgeted as revenue.  Therefore, extending the Perkins program would appear for accounting purposes to have a “cost” (e.g., forgone revenue), even if the program were to be extended with no Federal funds allocated, as in recent years.  This “cost” would need to be covered, either by taking funding from other programs or by increasing revenue.</a:t>
            </a:r>
          </a:p>
        </p:txBody>
      </p:sp>
      <p:sp>
        <p:nvSpPr>
          <p:cNvPr id="4" name="Slide Number Placeholder 3"/>
          <p:cNvSpPr>
            <a:spLocks noGrp="1"/>
          </p:cNvSpPr>
          <p:nvPr>
            <p:ph type="sldNum" sz="quarter" idx="10"/>
          </p:nvPr>
        </p:nvSpPr>
        <p:spPr/>
        <p:txBody>
          <a:bodyPr/>
          <a:lstStyle/>
          <a:p>
            <a:fld id="{6905005F-F79C-4FA2-9E61-DD017FE684EB}" type="slidenum">
              <a:rPr lang="en-US" smtClean="0"/>
              <a:t>4</a:t>
            </a:fld>
            <a:endParaRPr lang="en-US" dirty="0"/>
          </a:p>
        </p:txBody>
      </p:sp>
    </p:spTree>
    <p:extLst>
      <p:ext uri="{BB962C8B-B14F-4D97-AF65-F5344CB8AC3E}">
        <p14:creationId xmlns:p14="http://schemas.microsoft.com/office/powerpoint/2010/main" val="2191301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bill</a:t>
            </a:r>
            <a:r>
              <a:rPr lang="en-US" baseline="0" dirty="0" smtClean="0"/>
              <a:t> to extend the Perkins Loan program passed in the House, but was blocked from being brought to the floor in the Senate.  As a result the program has formally expired.</a:t>
            </a:r>
            <a:br>
              <a:rPr lang="en-US" baseline="0" dirty="0" smtClean="0"/>
            </a:br>
            <a:endParaRPr lang="en-US" baseline="0" dirty="0" smtClean="0"/>
          </a:p>
          <a:p>
            <a:r>
              <a:rPr lang="en-US" dirty="0" smtClean="0"/>
              <a:t>GEN 15-03:</a:t>
            </a:r>
            <a:r>
              <a:rPr lang="en-US" baseline="0" dirty="0" smtClean="0"/>
              <a:t> </a:t>
            </a:r>
            <a:r>
              <a:rPr lang="en-US" dirty="0" smtClean="0"/>
              <a:t>Under section 461(b)(1) of the Higher Education Act of 1965, as amended (the HEA), the authority for schools to make a Federal Perkins Loan ended on September 30, 2014, with an automatic one-year extension pursuant to section 422(a) of the General Education Provisions Act (GEPA). Thus, absent Congressional action, schools may not make Federal Perkins Loans to </a:t>
            </a:r>
            <a:r>
              <a:rPr lang="en-US" u="sng" dirty="0" smtClean="0"/>
              <a:t>new</a:t>
            </a:r>
            <a:r>
              <a:rPr lang="en-US" dirty="0" smtClean="0"/>
              <a:t> borrowers after September 30, 2015. If prior to October 1, 2015, a school makes the first disbursement of a Federal Perkins Loan to a student for the 2015-2016 award year, the school may make any remaining disbursements of that 2015-2016 loan after September 30, 2015.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5</a:t>
            </a:fld>
            <a:endParaRPr lang="en-US" dirty="0"/>
          </a:p>
        </p:txBody>
      </p:sp>
    </p:spTree>
    <p:extLst>
      <p:ext uri="{BB962C8B-B14F-4D97-AF65-F5344CB8AC3E}">
        <p14:creationId xmlns:p14="http://schemas.microsoft.com/office/powerpoint/2010/main" val="2244597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 15-03:  This letter provides an update on the status of the Federal Perkins Loan Program as we approach the end of the statutory authority for schools to make Perkins Loans. Under section 461(b)(1) of the Higher Education Act of 1965, as amended (the HEA), the authority for schools to make a Federal Perkins Loan ended on September 30, 2014, with an automatic one-year extension pursuant to section 422(a) of the General Education Provisions Act (GEPA). Thus, absent Congressional action, schools may not make Federal Perkins Loans to </a:t>
            </a:r>
            <a:r>
              <a:rPr lang="en-US" u="sng" dirty="0" smtClean="0"/>
              <a:t>new</a:t>
            </a:r>
            <a:r>
              <a:rPr lang="en-US" dirty="0" smtClean="0"/>
              <a:t> borrowers after September 30, 2015. If prior to October 1, 2015, a school makes the first disbursement of a Federal Perkins Loan to a student for the 2015-2016 award year, the school may make any remaining disbursements of that 2015-2016 loan after September 30, 2015. </a:t>
            </a:r>
          </a:p>
          <a:p>
            <a:r>
              <a:rPr lang="en-US" dirty="0" smtClean="0"/>
              <a:t>In addition, section 461(b)(2) of the HEA includes a narrow “grandfathering” provision that allows schools to make Federal Perkins Loans to certain students for up to five additional years (through September 30, 2020) to enable students who received loans for award years that end prior to October 1, 2015 “to continue or complete courses of study.” The award year that ends prior to October 1, 2015, is the current 2014-2015 award year, which ends on June 30, 2015. Thus, a school may make a new Perkins Loan to a student after September 30, 2015, if </a:t>
            </a:r>
            <a:r>
              <a:rPr lang="en-US" u="sng" dirty="0" smtClean="0"/>
              <a:t>all of the following</a:t>
            </a:r>
            <a:r>
              <a:rPr lang="en-US" dirty="0" smtClean="0"/>
              <a:t> conditions are met: </a:t>
            </a:r>
          </a:p>
          <a:p>
            <a:r>
              <a:rPr lang="en-US" dirty="0" smtClean="0"/>
              <a:t>The school made at least one Perkins Loan disbursement to the student on or before June 30, 2015. </a:t>
            </a:r>
          </a:p>
          <a:p>
            <a:r>
              <a:rPr lang="en-US" dirty="0" smtClean="0"/>
              <a:t>The student is enrolled at the same institution where the </a:t>
            </a:r>
            <a:r>
              <a:rPr lang="en-US" u="sng" dirty="0" smtClean="0"/>
              <a:t>last</a:t>
            </a:r>
            <a:r>
              <a:rPr lang="en-US" dirty="0" smtClean="0"/>
              <a:t> Perkins Loan disbursement was received. For example, a student who received a Perkins Loan disbursement for enrollment at School A, and then received a Perkins Loan disbursement for enrollment at School B would be considered to be an eligible grandfathered borrower at School B, provided all other conditions are met, but not for a subsequent enrollment at School A. </a:t>
            </a:r>
          </a:p>
          <a:p>
            <a:r>
              <a:rPr lang="en-US" dirty="0" smtClean="0"/>
              <a:t>The student is enrolled in the same academic program for which the student received his or her </a:t>
            </a:r>
            <a:r>
              <a:rPr lang="en-US" u="sng" dirty="0" smtClean="0"/>
              <a:t>last</a:t>
            </a:r>
            <a:r>
              <a:rPr lang="en-US" dirty="0" smtClean="0"/>
              <a:t> Perkins Loan disbursement. We consider an academic program to be the same program only if the first four digits of the program’s Classification of Instructional Program (CIP) code are identical to the first four digits of the CIP code for the program for which the student received his or her last Perkins Loan disbursement. </a:t>
            </a:r>
          </a:p>
          <a:p>
            <a:r>
              <a:rPr lang="en-US" dirty="0" smtClean="0"/>
              <a:t>While the law provides for this limited “grandfathering” continued eligibility for Perkins Loans “as may be necessary to enable students . . . to continue or complete courses of study,” many of these grandfathered students could have their need met by a combination of other student aid and thus will not need a Perkins Loan to “enable [them]…to continue or complete [their] courses of study.” Therefore, a Perkins Loan can be made to an otherwise eligible grandfathered student to meet all or some of the student’s unmet need </a:t>
            </a:r>
            <a:r>
              <a:rPr lang="en-US" u="sng" dirty="0" smtClean="0"/>
              <a:t>only</a:t>
            </a:r>
            <a:r>
              <a:rPr lang="en-US" dirty="0" smtClean="0"/>
              <a:t> after the student has been awarded all Direct Subsidized Loan aid for which the student is eligible. </a:t>
            </a:r>
          </a:p>
          <a:p>
            <a:r>
              <a:rPr lang="en-US" dirty="0" smtClean="0"/>
              <a:t>Note that because the grandfathering provision applies only to students who received a Perkins Loan for award years 2014-2015 or earlier, a student who received his or her first Perkins Loan for the 2015-2016 final award year of the program, (e.g., an incoming first-year student) will not be an eligible grandfathered student for purposes of receiving loans beyond that 2015-2016 award year. </a:t>
            </a:r>
          </a:p>
          <a:p>
            <a:endParaRPr lang="en-US" i="1" baseline="0" dirty="0" smtClean="0"/>
          </a:p>
        </p:txBody>
      </p:sp>
      <p:sp>
        <p:nvSpPr>
          <p:cNvPr id="4" name="Slide Number Placeholder 3"/>
          <p:cNvSpPr>
            <a:spLocks noGrp="1"/>
          </p:cNvSpPr>
          <p:nvPr>
            <p:ph type="sldNum" sz="quarter" idx="10"/>
          </p:nvPr>
        </p:nvSpPr>
        <p:spPr/>
        <p:txBody>
          <a:bodyPr/>
          <a:lstStyle/>
          <a:p>
            <a:fld id="{6905005F-F79C-4FA2-9E61-DD017FE684EB}" type="slidenum">
              <a:rPr lang="en-US" smtClean="0"/>
              <a:t>6</a:t>
            </a:fld>
            <a:endParaRPr lang="en-US" dirty="0"/>
          </a:p>
        </p:txBody>
      </p:sp>
    </p:spTree>
    <p:extLst>
      <p:ext uri="{BB962C8B-B14F-4D97-AF65-F5344CB8AC3E}">
        <p14:creationId xmlns:p14="http://schemas.microsoft.com/office/powerpoint/2010/main" val="765527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baseline="0" dirty="0" smtClean="0"/>
              <a:t> </a:t>
            </a:r>
          </a:p>
        </p:txBody>
      </p:sp>
      <p:sp>
        <p:nvSpPr>
          <p:cNvPr id="4" name="Slide Number Placeholder 3"/>
          <p:cNvSpPr>
            <a:spLocks noGrp="1"/>
          </p:cNvSpPr>
          <p:nvPr>
            <p:ph type="sldNum" sz="quarter" idx="10"/>
          </p:nvPr>
        </p:nvSpPr>
        <p:spPr/>
        <p:txBody>
          <a:bodyPr/>
          <a:lstStyle/>
          <a:p>
            <a:fld id="{6905005F-F79C-4FA2-9E61-DD017FE684EB}" type="slidenum">
              <a:rPr lang="en-US" smtClean="0"/>
              <a:t>7</a:t>
            </a:fld>
            <a:endParaRPr lang="en-US" dirty="0"/>
          </a:p>
        </p:txBody>
      </p:sp>
    </p:spTree>
    <p:extLst>
      <p:ext uri="{BB962C8B-B14F-4D97-AF65-F5344CB8AC3E}">
        <p14:creationId xmlns:p14="http://schemas.microsoft.com/office/powerpoint/2010/main" val="765527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8</a:t>
            </a:fld>
            <a:endParaRPr lang="en-US" dirty="0"/>
          </a:p>
        </p:txBody>
      </p:sp>
    </p:spTree>
    <p:extLst>
      <p:ext uri="{BB962C8B-B14F-4D97-AF65-F5344CB8AC3E}">
        <p14:creationId xmlns:p14="http://schemas.microsoft.com/office/powerpoint/2010/main" val="963920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05005F-F79C-4FA2-9E61-DD017FE684EB}" type="slidenum">
              <a:rPr lang="en-US" smtClean="0"/>
              <a:t>9</a:t>
            </a:fld>
            <a:endParaRPr lang="en-US" dirty="0"/>
          </a:p>
        </p:txBody>
      </p:sp>
    </p:spTree>
    <p:extLst>
      <p:ext uri="{BB962C8B-B14F-4D97-AF65-F5344CB8AC3E}">
        <p14:creationId xmlns:p14="http://schemas.microsoft.com/office/powerpoint/2010/main" val="304154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2" name="Picture 1" descr="FSA-4C cop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0044" y="5845502"/>
            <a:ext cx="5828521" cy="547430"/>
          </a:xfrm>
          <a:prstGeom prst="rect">
            <a:avLst/>
          </a:prstGeom>
        </p:spPr>
      </p:pic>
      <p:sp>
        <p:nvSpPr>
          <p:cNvPr id="11" name="Rectangle 1"/>
          <p:cNvSpPr>
            <a:spLocks/>
          </p:cNvSpPr>
          <p:nvPr/>
        </p:nvSpPr>
        <p:spPr bwMode="auto">
          <a:xfrm>
            <a:off x="1" y="0"/>
            <a:ext cx="9146460" cy="5486398"/>
          </a:xfrm>
          <a:prstGeom prst="rect">
            <a:avLst/>
          </a:prstGeom>
          <a:solidFill>
            <a:srgbClr val="95C94E"/>
          </a:solidFill>
          <a:ln>
            <a:noFill/>
          </a:ln>
        </p:spPr>
        <p:txBody>
          <a:bodyPr lIns="0" tIns="0" rIns="0" bIns="0"/>
          <a:lstStyle/>
          <a:p>
            <a:endParaRPr lang="en-US" dirty="0">
              <a:solidFill>
                <a:prstClr val="black"/>
              </a:solidFill>
              <a:latin typeface="Calibri"/>
            </a:endParaRPr>
          </a:p>
        </p:txBody>
      </p:sp>
      <p:sp>
        <p:nvSpPr>
          <p:cNvPr id="7" name="Subtitle 2"/>
          <p:cNvSpPr>
            <a:spLocks noGrp="1"/>
          </p:cNvSpPr>
          <p:nvPr>
            <p:ph type="subTitle" idx="1"/>
          </p:nvPr>
        </p:nvSpPr>
        <p:spPr>
          <a:xfrm>
            <a:off x="410190" y="2667000"/>
            <a:ext cx="8425545" cy="704850"/>
          </a:xfrm>
          <a:prstGeom prst="rect">
            <a:avLst/>
          </a:prstGeom>
        </p:spPr>
        <p:txBody>
          <a:bodyPr vert="horz"/>
          <a:lstStyle>
            <a:lvl1pPr marL="0" indent="0" algn="l">
              <a:buNone/>
              <a:defRPr sz="2400" b="0">
                <a:solidFill>
                  <a:schemeClr val="bg1">
                    <a:lumMod val="9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8" name="Content Placeholder 10"/>
          <p:cNvSpPr>
            <a:spLocks noGrp="1"/>
          </p:cNvSpPr>
          <p:nvPr>
            <p:ph sz="quarter" idx="10"/>
          </p:nvPr>
        </p:nvSpPr>
        <p:spPr>
          <a:xfrm>
            <a:off x="1650998" y="4790091"/>
            <a:ext cx="7021286" cy="596677"/>
          </a:xfrm>
          <a:prstGeom prst="rect">
            <a:avLst/>
          </a:prstGeom>
        </p:spPr>
        <p:txBody>
          <a:bodyPr vert="horz"/>
          <a:lstStyle>
            <a:lvl1pPr marL="0" indent="0" algn="r">
              <a:buNone/>
              <a:defRPr sz="2200">
                <a:solidFill>
                  <a:srgbClr val="FFFFFF"/>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smtClean="0"/>
              <a:t>Click to edit Master text styles</a:t>
            </a:r>
          </a:p>
        </p:txBody>
      </p:sp>
      <p:sp>
        <p:nvSpPr>
          <p:cNvPr id="13" name="Title 12"/>
          <p:cNvSpPr>
            <a:spLocks noGrp="1"/>
          </p:cNvSpPr>
          <p:nvPr>
            <p:ph type="title"/>
          </p:nvPr>
        </p:nvSpPr>
        <p:spPr>
          <a:xfrm>
            <a:off x="381000" y="2004605"/>
            <a:ext cx="8229600" cy="738595"/>
          </a:xfrm>
          <a:prstGeom prst="rect">
            <a:avLst/>
          </a:prstGeom>
        </p:spPr>
        <p:txBody>
          <a:bodyPr vert="horz"/>
          <a:lstStyle>
            <a:lvl1pPr algn="l">
              <a:defRPr sz="4800">
                <a:solidFill>
                  <a:schemeClr val="bg1">
                    <a:lumMod val="95000"/>
                  </a:schemeClr>
                </a:solidFill>
                <a:latin typeface="Arial"/>
                <a:cs typeface="Arial"/>
              </a:defRPr>
            </a:lvl1pPr>
          </a:lstStyle>
          <a:p>
            <a:r>
              <a:rPr lang="en-US" smtClean="0"/>
              <a:t>Click to edit Master title style</a:t>
            </a:r>
            <a:endParaRPr lang="en-US"/>
          </a:p>
        </p:txBody>
      </p:sp>
    </p:spTree>
    <p:extLst>
      <p:ext uri="{BB962C8B-B14F-4D97-AF65-F5344CB8AC3E}">
        <p14:creationId xmlns:p14="http://schemas.microsoft.com/office/powerpoint/2010/main" val="30178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White Title">
    <p:spTree>
      <p:nvGrpSpPr>
        <p:cNvPr id="1" name=""/>
        <p:cNvGrpSpPr/>
        <p:nvPr/>
      </p:nvGrpSpPr>
      <p:grpSpPr>
        <a:xfrm>
          <a:off x="0" y="0"/>
          <a:ext cx="0" cy="0"/>
          <a:chOff x="0" y="0"/>
          <a:chExt cx="0" cy="0"/>
        </a:xfrm>
      </p:grpSpPr>
      <p:pic>
        <p:nvPicPr>
          <p:cNvPr id="2" name="Picture 1" descr="FSA-4C cop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0044" y="671770"/>
            <a:ext cx="5828521" cy="547430"/>
          </a:xfrm>
          <a:prstGeom prst="rect">
            <a:avLst/>
          </a:prstGeom>
        </p:spPr>
      </p:pic>
      <p:sp>
        <p:nvSpPr>
          <p:cNvPr id="7" name="Subtitle 2"/>
          <p:cNvSpPr>
            <a:spLocks noGrp="1"/>
          </p:cNvSpPr>
          <p:nvPr>
            <p:ph type="subTitle" idx="1"/>
          </p:nvPr>
        </p:nvSpPr>
        <p:spPr>
          <a:xfrm>
            <a:off x="410190" y="3481795"/>
            <a:ext cx="8425545" cy="704850"/>
          </a:xfrm>
          <a:prstGeom prst="rect">
            <a:avLst/>
          </a:prstGeom>
        </p:spPr>
        <p:txBody>
          <a:bodyPr vert="horz"/>
          <a:lstStyle>
            <a:lvl1pPr marL="0" indent="0" algn="l">
              <a:buNone/>
              <a:defRPr sz="2400" b="0">
                <a:solidFill>
                  <a:schemeClr val="tx1">
                    <a:lumMod val="65000"/>
                    <a:lumOff val="35000"/>
                  </a:schemeClr>
                </a:solidFill>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13" name="Title 12"/>
          <p:cNvSpPr>
            <a:spLocks noGrp="1"/>
          </p:cNvSpPr>
          <p:nvPr>
            <p:ph type="title"/>
          </p:nvPr>
        </p:nvSpPr>
        <p:spPr>
          <a:xfrm>
            <a:off x="381000" y="2819400"/>
            <a:ext cx="8229600" cy="738595"/>
          </a:xfrm>
          <a:prstGeom prst="rect">
            <a:avLst/>
          </a:prstGeom>
        </p:spPr>
        <p:txBody>
          <a:bodyPr vert="horz"/>
          <a:lstStyle>
            <a:lvl1pPr algn="l">
              <a:defRPr sz="4800">
                <a:solidFill>
                  <a:schemeClr val="tx1">
                    <a:lumMod val="65000"/>
                    <a:lumOff val="35000"/>
                  </a:schemeClr>
                </a:solidFill>
                <a:latin typeface="Arial"/>
                <a:cs typeface="Arial"/>
              </a:defRPr>
            </a:lvl1pPr>
          </a:lstStyle>
          <a:p>
            <a:r>
              <a:rPr lang="en-US" smtClean="0"/>
              <a:t>Click to edit Master title style</a:t>
            </a:r>
            <a:endParaRPr lang="en-US"/>
          </a:p>
        </p:txBody>
      </p:sp>
      <p:sp>
        <p:nvSpPr>
          <p:cNvPr id="10" name="Rectangle 1"/>
          <p:cNvSpPr>
            <a:spLocks/>
          </p:cNvSpPr>
          <p:nvPr/>
        </p:nvSpPr>
        <p:spPr bwMode="auto">
          <a:xfrm>
            <a:off x="-14597" y="0"/>
            <a:ext cx="9167722" cy="321617"/>
          </a:xfrm>
          <a:prstGeom prst="rect">
            <a:avLst/>
          </a:prstGeom>
          <a:solidFill>
            <a:srgbClr val="95C94E"/>
          </a:solidFill>
          <a:ln>
            <a:noFill/>
          </a:ln>
        </p:spPr>
        <p:txBody>
          <a:bodyPr lIns="0" tIns="0" rIns="0" bIns="0"/>
          <a:lstStyle/>
          <a:p>
            <a:endParaRPr lang="en-US" dirty="0"/>
          </a:p>
        </p:txBody>
      </p:sp>
      <p:sp>
        <p:nvSpPr>
          <p:cNvPr id="12" name="Rectangle 1"/>
          <p:cNvSpPr>
            <a:spLocks/>
          </p:cNvSpPr>
          <p:nvPr/>
        </p:nvSpPr>
        <p:spPr bwMode="auto">
          <a:xfrm>
            <a:off x="0" y="6536383"/>
            <a:ext cx="9167722" cy="321617"/>
          </a:xfrm>
          <a:prstGeom prst="rect">
            <a:avLst/>
          </a:prstGeom>
          <a:solidFill>
            <a:srgbClr val="95C94E"/>
          </a:solidFill>
          <a:ln>
            <a:noFill/>
          </a:ln>
        </p:spPr>
        <p:txBody>
          <a:bodyPr lIns="0" tIns="0" rIns="0" bIns="0"/>
          <a:lstStyle/>
          <a:p>
            <a:endParaRPr lang="en-US" dirty="0"/>
          </a:p>
        </p:txBody>
      </p:sp>
      <p:sp>
        <p:nvSpPr>
          <p:cNvPr id="14" name="Content Placeholder 10"/>
          <p:cNvSpPr>
            <a:spLocks noGrp="1"/>
          </p:cNvSpPr>
          <p:nvPr>
            <p:ph sz="quarter" idx="11"/>
          </p:nvPr>
        </p:nvSpPr>
        <p:spPr>
          <a:xfrm>
            <a:off x="410190" y="5727923"/>
            <a:ext cx="7021286" cy="596677"/>
          </a:xfrm>
          <a:prstGeom prst="rect">
            <a:avLst/>
          </a:prstGeom>
        </p:spPr>
        <p:txBody>
          <a:bodyPr vert="horz"/>
          <a:lstStyle>
            <a:lvl1pPr marL="0" indent="0" algn="l">
              <a:buNone/>
              <a:defRPr sz="2200">
                <a:solidFill>
                  <a:srgbClr val="595959"/>
                </a:solidFill>
                <a:latin typeface="Arial"/>
                <a:cs typeface="Arial"/>
              </a:defRPr>
            </a:lvl1pPr>
            <a:lvl2pPr algn="r">
              <a:defRPr sz="3600">
                <a:latin typeface="Arial"/>
                <a:cs typeface="Arial"/>
              </a:defRPr>
            </a:lvl2pPr>
            <a:lvl3pPr algn="r">
              <a:defRPr sz="3600">
                <a:latin typeface="Arial"/>
                <a:cs typeface="Arial"/>
              </a:defRPr>
            </a:lvl3pPr>
            <a:lvl4pPr algn="r">
              <a:defRPr sz="3600">
                <a:latin typeface="Arial"/>
                <a:cs typeface="Arial"/>
              </a:defRPr>
            </a:lvl4pPr>
            <a:lvl5pPr algn="r">
              <a:defRPr sz="3600">
                <a:latin typeface="Arial"/>
                <a:cs typeface="Arial"/>
              </a:defRPr>
            </a:lvl5pPr>
          </a:lstStyle>
          <a:p>
            <a:pPr lvl="0"/>
            <a:r>
              <a:rPr lang="en-US" smtClean="0"/>
              <a:t>Click to edit Master text styles</a:t>
            </a:r>
          </a:p>
        </p:txBody>
      </p:sp>
    </p:spTree>
    <p:extLst>
      <p:ext uri="{BB962C8B-B14F-4D97-AF65-F5344CB8AC3E}">
        <p14:creationId xmlns:p14="http://schemas.microsoft.com/office/powerpoint/2010/main" val="678749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ullet List">
    <p:spTree>
      <p:nvGrpSpPr>
        <p:cNvPr id="1" name=""/>
        <p:cNvGrpSpPr/>
        <p:nvPr/>
      </p:nvGrpSpPr>
      <p:grpSpPr>
        <a:xfrm>
          <a:off x="0" y="0"/>
          <a:ext cx="0" cy="0"/>
          <a:chOff x="0" y="0"/>
          <a:chExt cx="0" cy="0"/>
        </a:xfrm>
      </p:grpSpPr>
      <p:sp>
        <p:nvSpPr>
          <p:cNvPr id="9" name="Rectangle 1"/>
          <p:cNvSpPr>
            <a:spLocks/>
          </p:cNvSpPr>
          <p:nvPr/>
        </p:nvSpPr>
        <p:spPr bwMode="auto">
          <a:xfrm>
            <a:off x="0" y="6328874"/>
            <a:ext cx="4495800" cy="538972"/>
          </a:xfrm>
          <a:prstGeom prst="rect">
            <a:avLst/>
          </a:prstGeom>
          <a:solidFill>
            <a:srgbClr val="95C94E"/>
          </a:solidFill>
          <a:ln>
            <a:noFill/>
          </a:ln>
        </p:spPr>
        <p:txBody>
          <a:bodyPr lIns="0" tIns="0" rIns="0" bIns="0"/>
          <a:lstStyle/>
          <a:p>
            <a:endParaRPr lang="en-US" dirty="0"/>
          </a:p>
        </p:txBody>
      </p:sp>
      <p:pic>
        <p:nvPicPr>
          <p:cNvPr id="13" name="Picture 12" descr="FSA-4C cop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7509" y="6334408"/>
            <a:ext cx="4288427" cy="402780"/>
          </a:xfrm>
          <a:prstGeom prst="rect">
            <a:avLst/>
          </a:prstGeom>
        </p:spPr>
      </p:pic>
      <p:sp>
        <p:nvSpPr>
          <p:cNvPr id="2" name="Title 1"/>
          <p:cNvSpPr>
            <a:spLocks noGrp="1"/>
          </p:cNvSpPr>
          <p:nvPr>
            <p:ph type="title" hasCustomPrompt="1"/>
          </p:nvPr>
        </p:nvSpPr>
        <p:spPr>
          <a:xfrm>
            <a:off x="459708" y="414325"/>
            <a:ext cx="8554162" cy="647698"/>
          </a:xfrm>
          <a:prstGeom prst="rect">
            <a:avLst/>
          </a:prstGeom>
        </p:spPr>
        <p:txBody>
          <a:bodyPr/>
          <a:lstStyle>
            <a:lvl1pPr algn="l">
              <a:defRPr sz="4000">
                <a:solidFill>
                  <a:schemeClr val="tx1">
                    <a:lumMod val="85000"/>
                    <a:lumOff val="15000"/>
                  </a:schemeClr>
                </a:solidFill>
                <a:latin typeface="Arial"/>
                <a:cs typeface="Arial"/>
              </a:defRPr>
            </a:lvl1pPr>
          </a:lstStyle>
          <a:p>
            <a:r>
              <a:rPr lang="en-US"/>
              <a:t>CLICK TO EDIT MASTER TITLE STYLE</a:t>
            </a:r>
          </a:p>
        </p:txBody>
      </p:sp>
      <p:sp>
        <p:nvSpPr>
          <p:cNvPr id="3" name="Content Placeholder 2"/>
          <p:cNvSpPr>
            <a:spLocks noGrp="1"/>
          </p:cNvSpPr>
          <p:nvPr>
            <p:ph idx="1"/>
          </p:nvPr>
        </p:nvSpPr>
        <p:spPr>
          <a:xfrm>
            <a:off x="533400" y="1524000"/>
            <a:ext cx="8229600" cy="4525963"/>
          </a:xfrm>
          <a:prstGeom prst="rect">
            <a:avLst/>
          </a:prstGeom>
        </p:spPr>
        <p:txBody>
          <a:bodyPr/>
          <a:lstStyle>
            <a:lvl1pPr marL="230188" indent="-230188">
              <a:buSzPct val="80000"/>
              <a:defRPr sz="2600">
                <a:solidFill>
                  <a:schemeClr val="tx1">
                    <a:lumMod val="85000"/>
                    <a:lumOff val="15000"/>
                  </a:schemeClr>
                </a:solidFill>
                <a:latin typeface="Arial"/>
                <a:cs typeface="Arial"/>
              </a:defRPr>
            </a:lvl1pPr>
            <a:lvl2pPr marL="404813" indent="-174625">
              <a:buSzPct val="75000"/>
              <a:buFont typeface="Arial" pitchFamily="34" charset="0"/>
              <a:buChar char="−"/>
              <a:defRPr sz="2200">
                <a:solidFill>
                  <a:schemeClr val="tx1">
                    <a:lumMod val="85000"/>
                    <a:lumOff val="15000"/>
                  </a:schemeClr>
                </a:solidFill>
                <a:latin typeface="Arial"/>
                <a:cs typeface="Arial"/>
              </a:defRPr>
            </a:lvl2pPr>
            <a:lvl3pPr marL="623888" indent="-163513">
              <a:buSzPct val="80000"/>
              <a:defRPr sz="2000">
                <a:solidFill>
                  <a:schemeClr val="tx1">
                    <a:lumMod val="85000"/>
                    <a:lumOff val="15000"/>
                  </a:schemeClr>
                </a:solidFill>
                <a:latin typeface="Arial"/>
                <a:cs typeface="Arial"/>
              </a:defRPr>
            </a:lvl3pPr>
            <a:lvl4pPr marL="854075" indent="-230188">
              <a:defRPr sz="1100">
                <a:solidFill>
                  <a:schemeClr val="tx1">
                    <a:lumMod val="85000"/>
                    <a:lumOff val="15000"/>
                  </a:schemeClr>
                </a:solidFill>
                <a:latin typeface="Arial"/>
                <a:cs typeface="Arial"/>
              </a:defRPr>
            </a:lvl4pPr>
            <a:lvl5pPr>
              <a:defRPr sz="1200">
                <a:solidFill>
                  <a:schemeClr val="tx1">
                    <a:lumMod val="85000"/>
                    <a:lumOff val="15000"/>
                  </a:schemeClr>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213135" y="6372063"/>
            <a:ext cx="2133600" cy="365125"/>
          </a:xfrm>
        </p:spPr>
        <p:txBody>
          <a:bodyPr/>
          <a:lstStyle>
            <a:lvl1pPr algn="l">
              <a:defRPr sz="900">
                <a:solidFill>
                  <a:schemeClr val="bg1">
                    <a:lumMod val="95000"/>
                  </a:schemeClr>
                </a:solidFill>
                <a:latin typeface="Arial"/>
                <a:cs typeface="Arial"/>
              </a:defRPr>
            </a:lvl1pPr>
          </a:lstStyle>
          <a:p>
            <a:fld id="{6CDE813E-C3AC-464A-8A78-CB5E733BD6D3}" type="slidenum">
              <a:rPr lang="en-US" smtClean="0"/>
              <a:t>‹#›</a:t>
            </a:fld>
            <a:endParaRPr lang="en-US" dirty="0"/>
          </a:p>
        </p:txBody>
      </p:sp>
      <p:sp>
        <p:nvSpPr>
          <p:cNvPr id="11" name="Rectangle 1"/>
          <p:cNvSpPr>
            <a:spLocks/>
          </p:cNvSpPr>
          <p:nvPr/>
        </p:nvSpPr>
        <p:spPr bwMode="auto">
          <a:xfrm>
            <a:off x="-14597" y="0"/>
            <a:ext cx="9167722" cy="321617"/>
          </a:xfrm>
          <a:prstGeom prst="rect">
            <a:avLst/>
          </a:prstGeom>
          <a:solidFill>
            <a:srgbClr val="95C94E"/>
          </a:solidFill>
          <a:ln>
            <a:noFill/>
          </a:ln>
        </p:spPr>
        <p:txBody>
          <a:bodyPr lIns="0" tIns="0" rIns="0" bIns="0"/>
          <a:lstStyle/>
          <a:p>
            <a:endParaRPr lang="en-US" dirty="0"/>
          </a:p>
        </p:txBody>
      </p:sp>
      <p:cxnSp>
        <p:nvCxnSpPr>
          <p:cNvPr id="14" name="Straight Connector 13"/>
          <p:cNvCxnSpPr/>
          <p:nvPr/>
        </p:nvCxnSpPr>
        <p:spPr>
          <a:xfrm>
            <a:off x="240844" y="1062023"/>
            <a:ext cx="8645528" cy="0"/>
          </a:xfrm>
          <a:prstGeom prst="line">
            <a:avLst/>
          </a:prstGeom>
          <a:ln w="508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8589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8" name="Rectangle 1"/>
          <p:cNvSpPr>
            <a:spLocks/>
          </p:cNvSpPr>
          <p:nvPr/>
        </p:nvSpPr>
        <p:spPr bwMode="auto">
          <a:xfrm>
            <a:off x="0" y="6328874"/>
            <a:ext cx="4495800" cy="538972"/>
          </a:xfrm>
          <a:prstGeom prst="rect">
            <a:avLst/>
          </a:prstGeom>
          <a:solidFill>
            <a:srgbClr val="95C94E"/>
          </a:solidFill>
          <a:ln>
            <a:noFill/>
          </a:ln>
        </p:spPr>
        <p:txBody>
          <a:bodyPr lIns="0" tIns="0" rIns="0" bIns="0"/>
          <a:lstStyle/>
          <a:p>
            <a:endParaRPr lang="en-US" dirty="0"/>
          </a:p>
        </p:txBody>
      </p:sp>
      <p:pic>
        <p:nvPicPr>
          <p:cNvPr id="9" name="Picture 8" descr="FSA-4C cop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7509" y="6334408"/>
            <a:ext cx="4288427" cy="402780"/>
          </a:xfrm>
          <a:prstGeom prst="rect">
            <a:avLst/>
          </a:prstGeom>
        </p:spPr>
      </p:pic>
      <p:sp>
        <p:nvSpPr>
          <p:cNvPr id="16" name="Rectangle 1"/>
          <p:cNvSpPr>
            <a:spLocks/>
          </p:cNvSpPr>
          <p:nvPr/>
        </p:nvSpPr>
        <p:spPr bwMode="auto">
          <a:xfrm>
            <a:off x="-14597" y="0"/>
            <a:ext cx="9167722" cy="321617"/>
          </a:xfrm>
          <a:prstGeom prst="rect">
            <a:avLst/>
          </a:prstGeom>
          <a:solidFill>
            <a:srgbClr val="95C94E"/>
          </a:solidFill>
          <a:ln>
            <a:noFill/>
          </a:ln>
        </p:spPr>
        <p:txBody>
          <a:bodyPr lIns="0" tIns="0" rIns="0" bIns="0"/>
          <a:lstStyle/>
          <a:p>
            <a:endParaRPr lang="en-US" dirty="0"/>
          </a:p>
        </p:txBody>
      </p:sp>
      <p:sp>
        <p:nvSpPr>
          <p:cNvPr id="2" name="Title 1"/>
          <p:cNvSpPr>
            <a:spLocks noGrp="1"/>
          </p:cNvSpPr>
          <p:nvPr>
            <p:ph type="title" hasCustomPrompt="1"/>
          </p:nvPr>
        </p:nvSpPr>
        <p:spPr>
          <a:xfrm>
            <a:off x="459708" y="414325"/>
            <a:ext cx="8554162" cy="647698"/>
          </a:xfrm>
          <a:prstGeom prst="rect">
            <a:avLst/>
          </a:prstGeom>
        </p:spPr>
        <p:txBody>
          <a:bodyPr/>
          <a:lstStyle>
            <a:lvl1pPr algn="l">
              <a:defRPr sz="4000">
                <a:solidFill>
                  <a:srgbClr val="595959"/>
                </a:solidFill>
                <a:latin typeface="Arial"/>
                <a:cs typeface="Arial"/>
              </a:defRPr>
            </a:lvl1pPr>
          </a:lstStyle>
          <a:p>
            <a:r>
              <a:rPr lang="en-US"/>
              <a:t>CLICK TO EDIT MASTER TITLE STYLE</a:t>
            </a:r>
          </a:p>
        </p:txBody>
      </p:sp>
      <p:cxnSp>
        <p:nvCxnSpPr>
          <p:cNvPr id="14" name="Straight Connector 13"/>
          <p:cNvCxnSpPr/>
          <p:nvPr/>
        </p:nvCxnSpPr>
        <p:spPr>
          <a:xfrm>
            <a:off x="240844" y="1062023"/>
            <a:ext cx="8645528" cy="0"/>
          </a:xfrm>
          <a:prstGeom prst="line">
            <a:avLst/>
          </a:prstGeom>
          <a:ln w="50800" cmpd="sng">
            <a:solidFill>
              <a:srgbClr val="595959"/>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5"/>
          <p:cNvSpPr>
            <a:spLocks noGrp="1"/>
          </p:cNvSpPr>
          <p:nvPr>
            <p:ph type="sldNum" sz="quarter" idx="12"/>
          </p:nvPr>
        </p:nvSpPr>
        <p:spPr>
          <a:xfrm>
            <a:off x="114300" y="6434796"/>
            <a:ext cx="2133600" cy="365125"/>
          </a:xfrm>
        </p:spPr>
        <p:txBody>
          <a:bodyPr/>
          <a:lstStyle>
            <a:lvl1pPr algn="l">
              <a:defRPr sz="900">
                <a:solidFill>
                  <a:srgbClr val="F2F2F2"/>
                </a:solidFill>
                <a:latin typeface="Arial"/>
                <a:cs typeface="Arial"/>
              </a:defRPr>
            </a:lvl1pPr>
          </a:lstStyle>
          <a:p>
            <a:fld id="{6CDE813E-C3AC-464A-8A78-CB5E733BD6D3}" type="slidenum">
              <a:rPr lang="en-US" smtClean="0"/>
              <a:t>‹#›</a:t>
            </a:fld>
            <a:endParaRPr lang="en-US" dirty="0"/>
          </a:p>
        </p:txBody>
      </p:sp>
    </p:spTree>
    <p:extLst>
      <p:ext uri="{BB962C8B-B14F-4D97-AF65-F5344CB8AC3E}">
        <p14:creationId xmlns:p14="http://schemas.microsoft.com/office/powerpoint/2010/main" val="3516299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6" name="Rectangle 1"/>
          <p:cNvSpPr>
            <a:spLocks/>
          </p:cNvSpPr>
          <p:nvPr/>
        </p:nvSpPr>
        <p:spPr bwMode="auto">
          <a:xfrm>
            <a:off x="-14597" y="6334408"/>
            <a:ext cx="4495800" cy="538972"/>
          </a:xfrm>
          <a:prstGeom prst="rect">
            <a:avLst/>
          </a:prstGeom>
          <a:solidFill>
            <a:srgbClr val="95C94E"/>
          </a:solidFill>
          <a:ln>
            <a:noFill/>
          </a:ln>
        </p:spPr>
        <p:txBody>
          <a:bodyPr lIns="0" tIns="0" rIns="0" bIns="0"/>
          <a:lstStyle/>
          <a:p>
            <a:endParaRPr lang="en-US" dirty="0"/>
          </a:p>
        </p:txBody>
      </p:sp>
      <p:pic>
        <p:nvPicPr>
          <p:cNvPr id="7" name="Picture 6" descr="FSA-4C cop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7509" y="6334408"/>
            <a:ext cx="4288427" cy="402780"/>
          </a:xfrm>
          <a:prstGeom prst="rect">
            <a:avLst/>
          </a:prstGeom>
        </p:spPr>
      </p:pic>
      <p:sp>
        <p:nvSpPr>
          <p:cNvPr id="13" name="Rectangle 1"/>
          <p:cNvSpPr>
            <a:spLocks/>
          </p:cNvSpPr>
          <p:nvPr/>
        </p:nvSpPr>
        <p:spPr bwMode="auto">
          <a:xfrm>
            <a:off x="-14597" y="0"/>
            <a:ext cx="9167722" cy="321617"/>
          </a:xfrm>
          <a:prstGeom prst="rect">
            <a:avLst/>
          </a:prstGeom>
          <a:solidFill>
            <a:srgbClr val="95C94E"/>
          </a:solidFill>
          <a:ln>
            <a:noFill/>
          </a:ln>
        </p:spPr>
        <p:txBody>
          <a:bodyPr lIns="0" tIns="0" rIns="0" bIns="0"/>
          <a:lstStyle/>
          <a:p>
            <a:endParaRPr lang="en-US" dirty="0"/>
          </a:p>
        </p:txBody>
      </p:sp>
      <p:sp>
        <p:nvSpPr>
          <p:cNvPr id="11" name="Slide Number Placeholder 5"/>
          <p:cNvSpPr>
            <a:spLocks noGrp="1"/>
          </p:cNvSpPr>
          <p:nvPr>
            <p:ph type="sldNum" sz="quarter" idx="12"/>
          </p:nvPr>
        </p:nvSpPr>
        <p:spPr>
          <a:xfrm>
            <a:off x="152400" y="6421331"/>
            <a:ext cx="2133600" cy="365125"/>
          </a:xfrm>
        </p:spPr>
        <p:txBody>
          <a:bodyPr/>
          <a:lstStyle>
            <a:lvl1pPr algn="l">
              <a:defRPr sz="900">
                <a:solidFill>
                  <a:srgbClr val="F2F2F2"/>
                </a:solidFill>
                <a:latin typeface="Arial"/>
                <a:cs typeface="Arial"/>
              </a:defRPr>
            </a:lvl1pPr>
          </a:lstStyle>
          <a:p>
            <a:fld id="{6CDE813E-C3AC-464A-8A78-CB5E733BD6D3}" type="slidenum">
              <a:rPr lang="en-US" smtClean="0"/>
              <a:t>‹#›</a:t>
            </a:fld>
            <a:endParaRPr lang="en-US" dirty="0"/>
          </a:p>
        </p:txBody>
      </p:sp>
    </p:spTree>
    <p:extLst>
      <p:ext uri="{BB962C8B-B14F-4D97-AF65-F5344CB8AC3E}">
        <p14:creationId xmlns:p14="http://schemas.microsoft.com/office/powerpoint/2010/main" val="7508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Blank">
    <p:spTree>
      <p:nvGrpSpPr>
        <p:cNvPr id="1" name=""/>
        <p:cNvGrpSpPr/>
        <p:nvPr/>
      </p:nvGrpSpPr>
      <p:grpSpPr>
        <a:xfrm>
          <a:off x="0" y="0"/>
          <a:ext cx="0" cy="0"/>
          <a:chOff x="0" y="0"/>
          <a:chExt cx="0" cy="0"/>
        </a:xfrm>
      </p:grpSpPr>
      <p:sp>
        <p:nvSpPr>
          <p:cNvPr id="3" name="Rectangle 1"/>
          <p:cNvSpPr>
            <a:spLocks/>
          </p:cNvSpPr>
          <p:nvPr userDrawn="1"/>
        </p:nvSpPr>
        <p:spPr bwMode="auto">
          <a:xfrm>
            <a:off x="0" y="6329363"/>
            <a:ext cx="4495800" cy="538162"/>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defRPr/>
            </a:pPr>
            <a:endParaRPr lang="en-US" altLang="en-US" dirty="0" smtClean="0">
              <a:ea typeface="MS PGothic" pitchFamily="34" charset="-128"/>
            </a:endParaRPr>
          </a:p>
        </p:txBody>
      </p:sp>
      <p:pic>
        <p:nvPicPr>
          <p:cNvPr id="4" name="Picture 3" descr="FSA-4C copy.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87888" y="6334125"/>
            <a:ext cx="428783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
          <p:cNvSpPr>
            <a:spLocks/>
          </p:cNvSpPr>
          <p:nvPr userDrawn="1"/>
        </p:nvSpPr>
        <p:spPr bwMode="auto">
          <a:xfrm>
            <a:off x="-14288" y="0"/>
            <a:ext cx="9167813" cy="322263"/>
          </a:xfrm>
          <a:prstGeom prst="rect">
            <a:avLst/>
          </a:prstGeom>
          <a:solidFill>
            <a:srgbClr val="95C94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defRPr/>
            </a:pPr>
            <a:endParaRPr lang="en-US" altLang="en-US" dirty="0" smtClean="0">
              <a:ea typeface="MS PGothic" pitchFamily="34" charset="-128"/>
            </a:endParaRPr>
          </a:p>
        </p:txBody>
      </p:sp>
      <p:cxnSp>
        <p:nvCxnSpPr>
          <p:cNvPr id="6" name="Straight Connector 5"/>
          <p:cNvCxnSpPr/>
          <p:nvPr userDrawn="1"/>
        </p:nvCxnSpPr>
        <p:spPr>
          <a:xfrm>
            <a:off x="241300" y="1062038"/>
            <a:ext cx="8645525" cy="0"/>
          </a:xfrm>
          <a:prstGeom prst="line">
            <a:avLst/>
          </a:prstGeom>
          <a:ln w="50800" cmpd="sng">
            <a:solidFill>
              <a:srgbClr val="595959"/>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9708" y="414325"/>
            <a:ext cx="8554162" cy="647698"/>
          </a:xfrm>
          <a:prstGeom prst="rect">
            <a:avLst/>
          </a:prstGeom>
        </p:spPr>
        <p:txBody>
          <a:bodyPr/>
          <a:lstStyle>
            <a:lvl1pPr algn="l">
              <a:defRPr sz="4000">
                <a:solidFill>
                  <a:srgbClr val="595959"/>
                </a:solidFill>
                <a:latin typeface="Arial"/>
                <a:cs typeface="Arial"/>
              </a:defRPr>
            </a:lvl1pPr>
          </a:lstStyle>
          <a:p>
            <a:r>
              <a:rPr lang="en-US" smtClean="0"/>
              <a:t>Click to edit Master title style</a:t>
            </a:r>
            <a:endParaRPr lang="en-US"/>
          </a:p>
        </p:txBody>
      </p:sp>
      <p:sp>
        <p:nvSpPr>
          <p:cNvPr id="7" name="Slide Number Placeholder 5"/>
          <p:cNvSpPr>
            <a:spLocks noGrp="1"/>
          </p:cNvSpPr>
          <p:nvPr>
            <p:ph type="sldNum" sz="quarter" idx="10"/>
          </p:nvPr>
        </p:nvSpPr>
        <p:spPr>
          <a:xfrm>
            <a:off x="533400" y="6400800"/>
            <a:ext cx="2133600" cy="365125"/>
          </a:xfrm>
        </p:spPr>
        <p:txBody>
          <a:bodyPr/>
          <a:lstStyle>
            <a:lvl1pPr algn="l">
              <a:defRPr sz="900">
                <a:solidFill>
                  <a:srgbClr val="F2F2F2"/>
                </a:solidFill>
                <a:latin typeface="Arial"/>
                <a:cs typeface="Arial"/>
              </a:defRPr>
            </a:lvl1pPr>
          </a:lstStyle>
          <a:p>
            <a:pPr>
              <a:defRPr/>
            </a:pPr>
            <a:fld id="{F0159247-98D6-43E8-9AAB-CADD258204A4}" type="slidenum">
              <a:rPr lang="en-US"/>
              <a:pPr>
                <a:defRPr/>
              </a:pPr>
              <a:t>‹#›</a:t>
            </a:fld>
            <a:endParaRPr lang="en-US" dirty="0"/>
          </a:p>
        </p:txBody>
      </p:sp>
    </p:spTree>
    <p:extLst>
      <p:ext uri="{BB962C8B-B14F-4D97-AF65-F5344CB8AC3E}">
        <p14:creationId xmlns:p14="http://schemas.microsoft.com/office/powerpoint/2010/main" val="9501447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DE813E-C3AC-464A-8A78-CB5E733BD6D3}" type="slidenum">
              <a:rPr lang="en-US" smtClean="0"/>
              <a:t>‹#›</a:t>
            </a:fld>
            <a:endParaRPr lang="en-US" dirty="0"/>
          </a:p>
        </p:txBody>
      </p:sp>
    </p:spTree>
    <p:extLst>
      <p:ext uri="{BB962C8B-B14F-4D97-AF65-F5344CB8AC3E}">
        <p14:creationId xmlns:p14="http://schemas.microsoft.com/office/powerpoint/2010/main" val="3486706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7"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mailto:Anita.Olivencia@ed.gov"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11.wmf"/></Relationships>
</file>

<file path=ppt/slides/_rels/slide37.xml.rels><?xml version="1.0" encoding="UTF-8" standalone="yes"?>
<Relationships xmlns="http://schemas.openxmlformats.org/package/2006/relationships"><Relationship Id="rId3" Type="http://schemas.openxmlformats.org/officeDocument/2006/relationships/hyperlink" Target="http://s.zoomerang.com/s/AnitaOlivencia"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685800" y="4443856"/>
            <a:ext cx="8215084" cy="1729169"/>
          </a:xfrm>
        </p:spPr>
        <p:txBody>
          <a:bodyPr/>
          <a:lstStyle/>
          <a:p>
            <a:r>
              <a:rPr lang="en-US" dirty="0" smtClean="0"/>
              <a:t>Anita Olivencia, Training Officer</a:t>
            </a:r>
          </a:p>
          <a:p>
            <a:r>
              <a:rPr lang="en-US" dirty="0" smtClean="0"/>
              <a:t>US Department of Education</a:t>
            </a:r>
          </a:p>
          <a:p>
            <a:endParaRPr lang="en-US" dirty="0" smtClean="0"/>
          </a:p>
        </p:txBody>
      </p:sp>
      <p:sp>
        <p:nvSpPr>
          <p:cNvPr id="3" name="Title 2"/>
          <p:cNvSpPr>
            <a:spLocks noGrp="1"/>
          </p:cNvSpPr>
          <p:nvPr>
            <p:ph type="title"/>
          </p:nvPr>
        </p:nvSpPr>
        <p:spPr>
          <a:xfrm>
            <a:off x="304562" y="533400"/>
            <a:ext cx="8229600" cy="967195"/>
          </a:xfrm>
        </p:spPr>
        <p:txBody>
          <a:bodyPr/>
          <a:lstStyle/>
          <a:p>
            <a:pPr algn="ctr"/>
            <a:r>
              <a:rPr lang="en-US" b="1" dirty="0" smtClean="0"/>
              <a:t>Perkins Loan and </a:t>
            </a:r>
            <a:br>
              <a:rPr lang="en-US" b="1" dirty="0" smtClean="0"/>
            </a:br>
            <a:r>
              <a:rPr lang="en-US" b="1" dirty="0" smtClean="0"/>
              <a:t>Third-Party Servicer </a:t>
            </a:r>
            <a:br>
              <a:rPr lang="en-US" b="1" dirty="0" smtClean="0"/>
            </a:br>
            <a:r>
              <a:rPr lang="en-US" b="1" dirty="0" smtClean="0"/>
              <a:t>Updates</a:t>
            </a:r>
            <a:endParaRPr lang="en-US" b="1" dirty="0"/>
          </a:p>
        </p:txBody>
      </p:sp>
      <p:pic>
        <p:nvPicPr>
          <p:cNvPr id="1027" name="Picture 3" descr="C:\Users\zachary.goodwin\AppData\Local\Microsoft\Windows\Temporary Internet Files\Content.IE5\2P9FGBSH\department_of_education-a472c60ab8ceb34354e697b00ee04ecb-150x100-6-nocrop[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238" y="2819400"/>
            <a:ext cx="1904762" cy="1269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376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 Liquid Capital</a:t>
            </a:r>
            <a:endParaRPr lang="en-US" dirty="0"/>
          </a:p>
        </p:txBody>
      </p:sp>
      <p:sp>
        <p:nvSpPr>
          <p:cNvPr id="3" name="Content Placeholder 2"/>
          <p:cNvSpPr>
            <a:spLocks noGrp="1"/>
          </p:cNvSpPr>
          <p:nvPr>
            <p:ph idx="1"/>
          </p:nvPr>
        </p:nvSpPr>
        <p:spPr>
          <a:xfrm>
            <a:off x="381000" y="1600200"/>
            <a:ext cx="8382000" cy="4449763"/>
          </a:xfrm>
        </p:spPr>
        <p:txBody>
          <a:bodyPr/>
          <a:lstStyle/>
          <a:p>
            <a:pPr marL="0" indent="0">
              <a:buNone/>
            </a:pPr>
            <a:r>
              <a:rPr lang="en-US" sz="2800" dirty="0"/>
              <a:t>Section 466(c) of the Higher Education Act requires institutions to return to </a:t>
            </a:r>
            <a:r>
              <a:rPr lang="en-US" sz="2800" dirty="0" smtClean="0"/>
              <a:t>ED the </a:t>
            </a:r>
            <a:r>
              <a:rPr lang="en-US" sz="2800" dirty="0"/>
              <a:t>Federal share of any Excess Liquid Capital (ELC) in the institution’s Federal Perkins Loan Revolving </a:t>
            </a:r>
            <a:r>
              <a:rPr lang="en-US" sz="2800" dirty="0" smtClean="0"/>
              <a:t>Fund</a:t>
            </a:r>
          </a:p>
          <a:p>
            <a:endParaRPr lang="en-US" sz="1400" dirty="0" smtClean="0"/>
          </a:p>
          <a:p>
            <a:r>
              <a:rPr lang="en-US" sz="2400" dirty="0" smtClean="0"/>
              <a:t>ELC </a:t>
            </a:r>
            <a:r>
              <a:rPr lang="en-US" sz="2400" dirty="0"/>
              <a:t>is the amount of the Fund’s </a:t>
            </a:r>
            <a:r>
              <a:rPr lang="en-US" sz="2400" dirty="0" smtClean="0"/>
              <a:t>“Cash </a:t>
            </a:r>
            <a:r>
              <a:rPr lang="en-US" sz="2400" dirty="0"/>
              <a:t>On Hand” that </a:t>
            </a:r>
            <a:r>
              <a:rPr lang="en-US" sz="2400" dirty="0" smtClean="0"/>
              <a:t>exceeds the </a:t>
            </a:r>
            <a:r>
              <a:rPr lang="en-US" sz="2400" dirty="0"/>
              <a:t>institution’s estimated immediate needs</a:t>
            </a:r>
            <a:r>
              <a:rPr lang="en-US" sz="2400" dirty="0" smtClean="0"/>
              <a:t>.</a:t>
            </a:r>
          </a:p>
          <a:p>
            <a:endParaRPr lang="en-US" sz="3600" dirty="0"/>
          </a:p>
          <a:p>
            <a:pPr marL="0" indent="0" algn="ctr">
              <a:buNone/>
            </a:pPr>
            <a:r>
              <a:rPr lang="en-US" sz="2400" i="1" dirty="0" smtClean="0">
                <a:solidFill>
                  <a:srgbClr val="0070C0"/>
                </a:solidFill>
              </a:rPr>
              <a:t>Dear Colleague </a:t>
            </a:r>
            <a:r>
              <a:rPr lang="en-US" sz="2800" i="1" dirty="0" smtClean="0">
                <a:solidFill>
                  <a:srgbClr val="0070C0"/>
                </a:solidFill>
              </a:rPr>
              <a:t>Letter</a:t>
            </a:r>
            <a:r>
              <a:rPr lang="en-US" sz="2400" i="1" dirty="0" smtClean="0">
                <a:solidFill>
                  <a:srgbClr val="0070C0"/>
                </a:solidFill>
              </a:rPr>
              <a:t> GEN-15-19</a:t>
            </a:r>
            <a:r>
              <a:rPr lang="en-US" sz="2400" dirty="0" smtClean="0">
                <a:solidFill>
                  <a:srgbClr val="0070C0"/>
                </a:solidFill>
              </a:rPr>
              <a:t> </a:t>
            </a:r>
            <a:endParaRPr lang="en-US" sz="2400" dirty="0">
              <a:solidFill>
                <a:srgbClr val="0070C0"/>
              </a:solidFill>
            </a:endParaRPr>
          </a:p>
        </p:txBody>
      </p:sp>
      <p:sp>
        <p:nvSpPr>
          <p:cNvPr id="4" name="Slide Number Placeholder 3"/>
          <p:cNvSpPr>
            <a:spLocks noGrp="1"/>
          </p:cNvSpPr>
          <p:nvPr>
            <p:ph type="sldNum" sz="quarter" idx="12"/>
          </p:nvPr>
        </p:nvSpPr>
        <p:spPr/>
        <p:txBody>
          <a:bodyPr/>
          <a:lstStyle/>
          <a:p>
            <a:fld id="{6CDE813E-C3AC-464A-8A78-CB5E733BD6D3}" type="slidenum">
              <a:rPr lang="en-US" smtClean="0"/>
              <a:t>10</a:t>
            </a:fld>
            <a:endParaRPr lang="en-US" dirty="0"/>
          </a:p>
        </p:txBody>
      </p:sp>
    </p:spTree>
    <p:extLst>
      <p:ext uri="{BB962C8B-B14F-4D97-AF65-F5344CB8AC3E}">
        <p14:creationId xmlns:p14="http://schemas.microsoft.com/office/powerpoint/2010/main" val="1505003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 Liquid Capital</a:t>
            </a:r>
            <a:endParaRPr lang="en-US" dirty="0"/>
          </a:p>
        </p:txBody>
      </p:sp>
      <p:sp>
        <p:nvSpPr>
          <p:cNvPr id="3" name="Content Placeholder 2"/>
          <p:cNvSpPr>
            <a:spLocks noGrp="1"/>
          </p:cNvSpPr>
          <p:nvPr>
            <p:ph idx="1"/>
          </p:nvPr>
        </p:nvSpPr>
        <p:spPr>
          <a:xfrm>
            <a:off x="533400" y="1524000"/>
            <a:ext cx="8305800" cy="4525963"/>
          </a:xfrm>
        </p:spPr>
        <p:txBody>
          <a:bodyPr/>
          <a:lstStyle/>
          <a:p>
            <a:pPr marL="0" indent="0">
              <a:buNone/>
            </a:pPr>
            <a:r>
              <a:rPr lang="en-US" sz="2800" dirty="0" smtClean="0"/>
              <a:t>Federal share of Excess Liquid Capital must be returned by December 31, 2015</a:t>
            </a:r>
          </a:p>
          <a:p>
            <a:pPr lvl="1"/>
            <a:endParaRPr lang="en-US" dirty="0" smtClean="0"/>
          </a:p>
          <a:p>
            <a:r>
              <a:rPr lang="en-US" sz="2400" dirty="0" smtClean="0"/>
              <a:t>ELC is calculated using worksheet attached to </a:t>
            </a:r>
            <a:br>
              <a:rPr lang="en-US" sz="2400" dirty="0" smtClean="0"/>
            </a:br>
            <a:r>
              <a:rPr lang="en-US" sz="2400" dirty="0" smtClean="0"/>
              <a:t>Dear Colleague Letter GEN-15-19</a:t>
            </a:r>
          </a:p>
          <a:p>
            <a:pPr lvl="1"/>
            <a:endParaRPr lang="en-US" dirty="0"/>
          </a:p>
          <a:p>
            <a:r>
              <a:rPr lang="en-US" sz="2400" dirty="0" smtClean="0"/>
              <a:t>If funds must be returned, follow “Instructions for Returning Perkins Funds” on the IFAP website:</a:t>
            </a:r>
          </a:p>
          <a:p>
            <a:pPr lvl="1"/>
            <a:endParaRPr lang="en-US" sz="900" dirty="0" smtClean="0"/>
          </a:p>
          <a:p>
            <a:pPr marL="230188" lvl="1" indent="0" algn="ctr">
              <a:buNone/>
            </a:pPr>
            <a:r>
              <a:rPr lang="en-US" sz="2400" i="1" u="sng" dirty="0" smtClean="0">
                <a:solidFill>
                  <a:srgbClr val="0070C0"/>
                </a:solidFill>
              </a:rPr>
              <a:t>http://ifap.ed.gov/cbpmaterials/attachments/</a:t>
            </a:r>
            <a:br>
              <a:rPr lang="en-US" sz="2400" i="1" u="sng" dirty="0" smtClean="0">
                <a:solidFill>
                  <a:srgbClr val="0070C0"/>
                </a:solidFill>
              </a:rPr>
            </a:br>
            <a:r>
              <a:rPr lang="en-US" sz="2400" i="1" u="sng" dirty="0" smtClean="0">
                <a:solidFill>
                  <a:srgbClr val="0070C0"/>
                </a:solidFill>
              </a:rPr>
              <a:t>InstructionsForReturningPerkinsFunds.pdf</a:t>
            </a:r>
          </a:p>
          <a:p>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11</a:t>
            </a:fld>
            <a:endParaRPr lang="en-US" dirty="0"/>
          </a:p>
        </p:txBody>
      </p:sp>
    </p:spTree>
    <p:extLst>
      <p:ext uri="{BB962C8B-B14F-4D97-AF65-F5344CB8AC3E}">
        <p14:creationId xmlns:p14="http://schemas.microsoft.com/office/powerpoint/2010/main" val="80209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05000" y="1219200"/>
            <a:ext cx="5334000" cy="8763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Perkins Loan Assignment System</a:t>
            </a:r>
            <a:endParaRPr lang="en-US" sz="4000" b="1" dirty="0">
              <a:solidFill>
                <a:srgbClr val="0070C0"/>
              </a:solidFill>
              <a:latin typeface="Arial" panose="020B0604020202020204" pitchFamily="34" charset="0"/>
              <a:cs typeface="Arial" panose="020B0604020202020204" pitchFamily="34" charset="0"/>
            </a:endParaRPr>
          </a:p>
        </p:txBody>
      </p:sp>
      <p:pic>
        <p:nvPicPr>
          <p:cNvPr id="3" name="Picture 2" descr="C:\Program Files (x86)\Microsoft Office\MEDIA\CAGCAT10\j02929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2971800"/>
            <a:ext cx="2743200" cy="270782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6CDE813E-C3AC-464A-8A78-CB5E733BD6D3}" type="slidenum">
              <a:rPr lang="en-US" smtClean="0"/>
              <a:t>12</a:t>
            </a:fld>
            <a:endParaRPr lang="en-US" dirty="0"/>
          </a:p>
        </p:txBody>
      </p:sp>
    </p:spTree>
    <p:extLst>
      <p:ext uri="{BB962C8B-B14F-4D97-AF65-F5344CB8AC3E}">
        <p14:creationId xmlns:p14="http://schemas.microsoft.com/office/powerpoint/2010/main" val="22282984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Perkins Loan Assignments</a:t>
            </a:r>
            <a:endParaRPr lang="en-US" dirty="0"/>
          </a:p>
        </p:txBody>
      </p:sp>
      <p:sp>
        <p:nvSpPr>
          <p:cNvPr id="3" name="Content Placeholder 2"/>
          <p:cNvSpPr>
            <a:spLocks noGrp="1"/>
          </p:cNvSpPr>
          <p:nvPr>
            <p:ph idx="1"/>
          </p:nvPr>
        </p:nvSpPr>
        <p:spPr/>
        <p:txBody>
          <a:bodyPr/>
          <a:lstStyle/>
          <a:p>
            <a:r>
              <a:rPr lang="en-US" sz="2800" dirty="0" smtClean="0"/>
              <a:t>For several years, the Department has encouraged schools to assign dormant loans</a:t>
            </a:r>
          </a:p>
          <a:p>
            <a:endParaRPr lang="en-US" sz="1800" dirty="0" smtClean="0"/>
          </a:p>
          <a:p>
            <a:r>
              <a:rPr lang="en-US" sz="2800" dirty="0" smtClean="0"/>
              <a:t>Schools may choose to assign loans when:</a:t>
            </a:r>
          </a:p>
          <a:p>
            <a:endParaRPr lang="en-US" sz="1000" dirty="0" smtClean="0"/>
          </a:p>
          <a:p>
            <a:pPr lvl="1"/>
            <a:r>
              <a:rPr lang="en-US" sz="2400" dirty="0" smtClean="0"/>
              <a:t>A Perkins Loan remains in default after due diligence, or</a:t>
            </a:r>
          </a:p>
          <a:p>
            <a:pPr lvl="1"/>
            <a:endParaRPr lang="en-US" sz="700" dirty="0" smtClean="0"/>
          </a:p>
          <a:p>
            <a:pPr lvl="1"/>
            <a:r>
              <a:rPr lang="en-US" sz="2400" dirty="0" smtClean="0"/>
              <a:t>An initial determination has been made for a total and permanent disability discharge, or</a:t>
            </a:r>
          </a:p>
          <a:p>
            <a:pPr lvl="1"/>
            <a:endParaRPr lang="en-US" sz="700" dirty="0" smtClean="0"/>
          </a:p>
          <a:p>
            <a:pPr lvl="1"/>
            <a:r>
              <a:rPr lang="en-US" sz="2400" dirty="0" smtClean="0"/>
              <a:t>The school wishes to voluntarily liquidate its </a:t>
            </a:r>
            <a:br>
              <a:rPr lang="en-US" sz="2400" dirty="0" smtClean="0"/>
            </a:br>
            <a:r>
              <a:rPr lang="en-US" sz="2400" dirty="0" smtClean="0"/>
              <a:t>Perkins portfolio</a:t>
            </a:r>
          </a:p>
          <a:p>
            <a:pPr lvl="1"/>
            <a:endParaRPr lang="en-US" dirty="0"/>
          </a:p>
          <a:p>
            <a:pPr lvl="1"/>
            <a:endParaRPr lang="en-US" dirty="0" smtClean="0"/>
          </a:p>
          <a:p>
            <a:pPr lvl="1"/>
            <a:endParaRPr lang="en-US" dirty="0"/>
          </a:p>
          <a:p>
            <a:pPr lvl="1"/>
            <a:endParaRPr lang="en-US" dirty="0" smtClean="0"/>
          </a:p>
          <a:p>
            <a:pPr marL="0" indent="0">
              <a:buNone/>
            </a:pPr>
            <a:r>
              <a:rPr lang="en-US" i="1" dirty="0" smtClean="0"/>
              <a:t>See August 5, 2011 EA</a:t>
            </a:r>
          </a:p>
        </p:txBody>
      </p:sp>
      <p:sp>
        <p:nvSpPr>
          <p:cNvPr id="4" name="Slide Number Placeholder 3"/>
          <p:cNvSpPr>
            <a:spLocks noGrp="1"/>
          </p:cNvSpPr>
          <p:nvPr>
            <p:ph type="sldNum" sz="quarter" idx="12"/>
          </p:nvPr>
        </p:nvSpPr>
        <p:spPr/>
        <p:txBody>
          <a:bodyPr/>
          <a:lstStyle/>
          <a:p>
            <a:fld id="{6CDE813E-C3AC-464A-8A78-CB5E733BD6D3}" type="slidenum">
              <a:rPr lang="en-US" smtClean="0"/>
              <a:t>13</a:t>
            </a:fld>
            <a:endParaRPr lang="en-US" dirty="0"/>
          </a:p>
        </p:txBody>
      </p:sp>
    </p:spTree>
    <p:extLst>
      <p:ext uri="{BB962C8B-B14F-4D97-AF65-F5344CB8AC3E}">
        <p14:creationId xmlns:p14="http://schemas.microsoft.com/office/powerpoint/2010/main" val="3816930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Perkins Loan Assignments</a:t>
            </a:r>
            <a:endParaRPr lang="en-US" dirty="0"/>
          </a:p>
        </p:txBody>
      </p:sp>
      <p:sp>
        <p:nvSpPr>
          <p:cNvPr id="3" name="Content Placeholder 2"/>
          <p:cNvSpPr>
            <a:spLocks noGrp="1"/>
          </p:cNvSpPr>
          <p:nvPr>
            <p:ph idx="1"/>
          </p:nvPr>
        </p:nvSpPr>
        <p:spPr>
          <a:xfrm>
            <a:off x="228600" y="1371600"/>
            <a:ext cx="8686800" cy="5029200"/>
          </a:xfrm>
        </p:spPr>
        <p:txBody>
          <a:bodyPr/>
          <a:lstStyle/>
          <a:p>
            <a:r>
              <a:rPr lang="en-US" dirty="0" smtClean="0"/>
              <a:t>The Department has developed an easier electronic Perkins Loan assignment process</a:t>
            </a:r>
          </a:p>
          <a:p>
            <a:endParaRPr lang="en-US" sz="1400" dirty="0" smtClean="0"/>
          </a:p>
          <a:p>
            <a:r>
              <a:rPr lang="en-US" dirty="0" smtClean="0"/>
              <a:t>This new Perkins Loan Assignment System (PLAS) allows users to:</a:t>
            </a:r>
          </a:p>
          <a:p>
            <a:pPr lvl="1"/>
            <a:r>
              <a:rPr lang="en-US" dirty="0" smtClean="0"/>
              <a:t>Electronically submit loan assignment requests, either for individual loans or for multiple loans as a batch file</a:t>
            </a:r>
          </a:p>
          <a:p>
            <a:pPr lvl="1">
              <a:defRPr/>
            </a:pPr>
            <a:r>
              <a:rPr lang="en-US" dirty="0">
                <a:latin typeface="Arial" panose="020B0604020202020204" pitchFamily="34" charset="0"/>
                <a:cs typeface="Arial" panose="020B0604020202020204" pitchFamily="34" charset="0"/>
              </a:rPr>
              <a:t>Securely upload supporting documentation </a:t>
            </a:r>
            <a:endParaRPr lang="en-US" dirty="0" smtClean="0">
              <a:latin typeface="Arial" panose="020B0604020202020204" pitchFamily="34" charset="0"/>
              <a:cs typeface="Arial" panose="020B0604020202020204" pitchFamily="34" charset="0"/>
            </a:endParaRPr>
          </a:p>
          <a:p>
            <a:pPr lvl="1">
              <a:defRPr/>
            </a:pPr>
            <a:r>
              <a:rPr lang="en-US" dirty="0" smtClean="0">
                <a:latin typeface="Arial" panose="020B0604020202020204" pitchFamily="34" charset="0"/>
                <a:cs typeface="Arial" panose="020B0604020202020204" pitchFamily="34" charset="0"/>
              </a:rPr>
              <a:t>Search</a:t>
            </a:r>
            <a:r>
              <a:rPr lang="en-US" dirty="0">
                <a:latin typeface="Arial" panose="020B0604020202020204" pitchFamily="34" charset="0"/>
                <a:cs typeface="Arial" panose="020B0604020202020204" pitchFamily="34" charset="0"/>
              </a:rPr>
              <a:t>, view, and edit submitted loan assignment information </a:t>
            </a:r>
          </a:p>
          <a:p>
            <a:pPr lvl="1">
              <a:defRPr/>
            </a:pPr>
            <a:r>
              <a:rPr lang="en-US" dirty="0">
                <a:latin typeface="Arial" panose="020B0604020202020204" pitchFamily="34" charset="0"/>
                <a:cs typeface="Arial" panose="020B0604020202020204" pitchFamily="34" charset="0"/>
              </a:rPr>
              <a:t>View </a:t>
            </a:r>
            <a:r>
              <a:rPr lang="en-US" dirty="0" smtClean="0">
                <a:latin typeface="Arial" panose="020B0604020202020204" pitchFamily="34" charset="0"/>
                <a:cs typeface="Arial" panose="020B0604020202020204" pitchFamily="34" charset="0"/>
              </a:rPr>
              <a:t>reports </a:t>
            </a:r>
            <a:r>
              <a:rPr lang="en-US" dirty="0">
                <a:latin typeface="Arial" panose="020B0604020202020204" pitchFamily="34" charset="0"/>
                <a:cs typeface="Arial" panose="020B0604020202020204" pitchFamily="34" charset="0"/>
              </a:rPr>
              <a:t>of accepted/rejected loans for assignment </a:t>
            </a:r>
            <a:endParaRPr lang="en-US" dirty="0" smtClean="0">
              <a:latin typeface="Arial" panose="020B0604020202020204" pitchFamily="34" charset="0"/>
              <a:cs typeface="Arial" panose="020B0604020202020204" pitchFamily="34" charset="0"/>
            </a:endParaRPr>
          </a:p>
          <a:p>
            <a:pPr marL="230188" lvl="1" indent="0">
              <a:buNone/>
              <a:defRPr/>
            </a:pPr>
            <a:endParaRPr lang="en-US" sz="1600" dirty="0" smtClean="0">
              <a:latin typeface="Arial" panose="020B0604020202020204" pitchFamily="34" charset="0"/>
              <a:cs typeface="Arial" panose="020B0604020202020204" pitchFamily="34" charset="0"/>
            </a:endParaRPr>
          </a:p>
          <a:p>
            <a:pPr marL="55563" indent="0">
              <a:buNone/>
              <a:defRPr/>
            </a:pPr>
            <a:r>
              <a:rPr lang="en-US" sz="2400" i="1" dirty="0" smtClean="0">
                <a:solidFill>
                  <a:srgbClr val="0070C0"/>
                </a:solidFill>
                <a:latin typeface="Arial" panose="020B0604020202020204" pitchFamily="34" charset="0"/>
                <a:cs typeface="Arial" panose="020B0604020202020204" pitchFamily="34" charset="0"/>
              </a:rPr>
              <a:t>Electronic Announcements: April 22 and September 21, 2015 </a:t>
            </a:r>
            <a:endParaRPr lang="en-US" sz="2400" i="1" dirty="0">
              <a:solidFill>
                <a:srgbClr val="0070C0"/>
              </a:solidFill>
              <a:latin typeface="Arial" panose="020B0604020202020204" pitchFamily="34" charset="0"/>
              <a:cs typeface="Arial" panose="020B0604020202020204" pitchFamily="34" charset="0"/>
            </a:endParaRPr>
          </a:p>
          <a:p>
            <a:pPr lvl="1"/>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14</a:t>
            </a:fld>
            <a:endParaRPr lang="en-US" dirty="0"/>
          </a:p>
        </p:txBody>
      </p:sp>
    </p:spTree>
    <p:extLst>
      <p:ext uri="{BB962C8B-B14F-4D97-AF65-F5344CB8AC3E}">
        <p14:creationId xmlns:p14="http://schemas.microsoft.com/office/powerpoint/2010/main" val="3029997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Perkins Loan Assignments</a:t>
            </a:r>
            <a:endParaRPr lang="en-US" dirty="0"/>
          </a:p>
        </p:txBody>
      </p:sp>
      <p:sp>
        <p:nvSpPr>
          <p:cNvPr id="3" name="Content Placeholder 2"/>
          <p:cNvSpPr>
            <a:spLocks noGrp="1"/>
          </p:cNvSpPr>
          <p:nvPr>
            <p:ph idx="1"/>
          </p:nvPr>
        </p:nvSpPr>
        <p:spPr>
          <a:xfrm>
            <a:off x="228600" y="1371600"/>
            <a:ext cx="8686800" cy="4876800"/>
          </a:xfrm>
        </p:spPr>
        <p:txBody>
          <a:bodyPr/>
          <a:lstStyle/>
          <a:p>
            <a:r>
              <a:rPr lang="en-US" sz="2800" dirty="0" smtClean="0"/>
              <a:t>Those wishing to use the new PLAS must request access </a:t>
            </a:r>
          </a:p>
          <a:p>
            <a:pPr lvl="1"/>
            <a:r>
              <a:rPr lang="en-US" sz="2400" dirty="0" smtClean="0"/>
              <a:t>Access request form and User </a:t>
            </a:r>
            <a:r>
              <a:rPr lang="en-US" sz="2400" dirty="0"/>
              <a:t>G</a:t>
            </a:r>
            <a:r>
              <a:rPr lang="en-US" sz="2400" dirty="0" smtClean="0"/>
              <a:t>uide available at </a:t>
            </a:r>
          </a:p>
          <a:p>
            <a:pPr marL="230188" lvl="1" indent="0" algn="ctr">
              <a:buNone/>
            </a:pPr>
            <a:r>
              <a:rPr lang="en-US" sz="2800" u="sng" dirty="0" smtClean="0">
                <a:solidFill>
                  <a:srgbClr val="0070C0"/>
                </a:solidFill>
              </a:rPr>
              <a:t>https://efpls.com</a:t>
            </a:r>
          </a:p>
          <a:p>
            <a:pPr lvl="1"/>
            <a:endParaRPr lang="en-US" dirty="0" smtClean="0">
              <a:solidFill>
                <a:schemeClr val="tx2">
                  <a:lumMod val="60000"/>
                  <a:lumOff val="40000"/>
                </a:schemeClr>
              </a:solidFill>
            </a:endParaRPr>
          </a:p>
          <a:p>
            <a:endParaRPr lang="en-US" sz="1400" dirty="0" smtClean="0"/>
          </a:p>
          <a:p>
            <a:r>
              <a:rPr lang="en-US" sz="2800" dirty="0" smtClean="0"/>
              <a:t>More information about Perkins Loan Assignment Procedures is available at the Campus Based Processing Information site:</a:t>
            </a:r>
            <a:endParaRPr lang="en-US" sz="2800" dirty="0"/>
          </a:p>
          <a:p>
            <a:endParaRPr lang="en-US" sz="700" dirty="0" smtClean="0">
              <a:latin typeface="Arial" panose="020B0604020202020204" pitchFamily="34" charset="0"/>
              <a:cs typeface="Arial" panose="020B0604020202020204" pitchFamily="34" charset="0"/>
            </a:endParaRPr>
          </a:p>
          <a:p>
            <a:pPr marL="55563" indent="0" algn="ctr">
              <a:buNone/>
              <a:defRPr/>
            </a:pPr>
            <a:r>
              <a:rPr lang="en-US" sz="2800" i="1" u="sng" dirty="0">
                <a:solidFill>
                  <a:srgbClr val="0070C0"/>
                </a:solidFill>
                <a:latin typeface="Arial" panose="020B0604020202020204" pitchFamily="34" charset="0"/>
                <a:cs typeface="Arial" panose="020B0604020202020204" pitchFamily="34" charset="0"/>
              </a:rPr>
              <a:t>http://ifap.ed.gov/ifap/cbp.jsp</a:t>
            </a:r>
            <a:endParaRPr lang="en-US" sz="2800" u="sng" dirty="0">
              <a:solidFill>
                <a:srgbClr val="0070C0"/>
              </a:solidFill>
            </a:endParaRPr>
          </a:p>
        </p:txBody>
      </p:sp>
      <p:sp>
        <p:nvSpPr>
          <p:cNvPr id="4" name="Slide Number Placeholder 3"/>
          <p:cNvSpPr>
            <a:spLocks noGrp="1"/>
          </p:cNvSpPr>
          <p:nvPr>
            <p:ph type="sldNum" sz="quarter" idx="12"/>
          </p:nvPr>
        </p:nvSpPr>
        <p:spPr/>
        <p:txBody>
          <a:bodyPr/>
          <a:lstStyle/>
          <a:p>
            <a:fld id="{6CDE813E-C3AC-464A-8A78-CB5E733BD6D3}" type="slidenum">
              <a:rPr lang="en-US" smtClean="0"/>
              <a:t>15</a:t>
            </a:fld>
            <a:endParaRPr lang="en-US" dirty="0"/>
          </a:p>
        </p:txBody>
      </p:sp>
    </p:spTree>
    <p:extLst>
      <p:ext uri="{BB962C8B-B14F-4D97-AF65-F5344CB8AC3E}">
        <p14:creationId xmlns:p14="http://schemas.microsoft.com/office/powerpoint/2010/main" val="3734860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05000" y="1219200"/>
            <a:ext cx="5334000" cy="8763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Perkins Reminders</a:t>
            </a:r>
            <a:endParaRPr lang="en-US" sz="4000" b="1" dirty="0">
              <a:solidFill>
                <a:srgbClr val="0070C0"/>
              </a:solidFill>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6550" y="2133600"/>
            <a:ext cx="3143250" cy="3525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6CDE813E-C3AC-464A-8A78-CB5E733BD6D3}" type="slidenum">
              <a:rPr lang="en-US" smtClean="0"/>
              <a:t>16</a:t>
            </a:fld>
            <a:endParaRPr lang="en-US" dirty="0"/>
          </a:p>
        </p:txBody>
      </p:sp>
    </p:spTree>
    <p:extLst>
      <p:ext uri="{BB962C8B-B14F-4D97-AF65-F5344CB8AC3E}">
        <p14:creationId xmlns:p14="http://schemas.microsoft.com/office/powerpoint/2010/main" val="2023748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14325"/>
            <a:ext cx="8991600" cy="647698"/>
          </a:xfrm>
        </p:spPr>
        <p:txBody>
          <a:bodyPr/>
          <a:lstStyle/>
          <a:p>
            <a:r>
              <a:rPr lang="en-US" dirty="0" smtClean="0"/>
              <a:t>Default Reduction Assistance Program</a:t>
            </a:r>
            <a:endParaRPr lang="en-US" dirty="0"/>
          </a:p>
        </p:txBody>
      </p:sp>
      <p:sp>
        <p:nvSpPr>
          <p:cNvPr id="3" name="Content Placeholder 2"/>
          <p:cNvSpPr>
            <a:spLocks noGrp="1"/>
          </p:cNvSpPr>
          <p:nvPr>
            <p:ph idx="1"/>
          </p:nvPr>
        </p:nvSpPr>
        <p:spPr>
          <a:xfrm>
            <a:off x="228600" y="1371600"/>
            <a:ext cx="8686800" cy="4678363"/>
          </a:xfrm>
        </p:spPr>
        <p:txBody>
          <a:bodyPr/>
          <a:lstStyle/>
          <a:p>
            <a:r>
              <a:rPr lang="en-US" dirty="0"/>
              <a:t>The Default Reduction Assistance Program (DRAP) </a:t>
            </a:r>
            <a:r>
              <a:rPr lang="en-US" dirty="0" smtClean="0"/>
              <a:t>is a voluntary program to assist schools in bringing </a:t>
            </a:r>
            <a:r>
              <a:rPr lang="en-US" dirty="0"/>
              <a:t>defaulted Federal Perkins Loan </a:t>
            </a:r>
            <a:r>
              <a:rPr lang="en-US" dirty="0" smtClean="0"/>
              <a:t>borrowers </a:t>
            </a:r>
            <a:r>
              <a:rPr lang="en-US" dirty="0"/>
              <a:t>back into repayment </a:t>
            </a:r>
            <a:r>
              <a:rPr lang="en-US" i="1" dirty="0"/>
              <a:t>before</a:t>
            </a:r>
            <a:r>
              <a:rPr lang="en-US" dirty="0"/>
              <a:t> </a:t>
            </a:r>
            <a:r>
              <a:rPr lang="en-US" dirty="0" smtClean="0"/>
              <a:t>their accounts </a:t>
            </a:r>
            <a:r>
              <a:rPr lang="en-US" dirty="0"/>
              <a:t>are sent to </a:t>
            </a:r>
            <a:r>
              <a:rPr lang="en-US" dirty="0" smtClean="0"/>
              <a:t>collection</a:t>
            </a:r>
            <a:br>
              <a:rPr lang="en-US" dirty="0" smtClean="0"/>
            </a:br>
            <a:endParaRPr lang="en-US" sz="1050" dirty="0" smtClean="0"/>
          </a:p>
          <a:p>
            <a:pPr lvl="1"/>
            <a:r>
              <a:rPr lang="en-US" sz="2300" dirty="0" smtClean="0"/>
              <a:t> </a:t>
            </a:r>
            <a:r>
              <a:rPr lang="en-US" sz="2300" dirty="0"/>
              <a:t>A letter is sent from the </a:t>
            </a:r>
            <a:r>
              <a:rPr lang="en-US" sz="2300" dirty="0" smtClean="0"/>
              <a:t>Department to </a:t>
            </a:r>
            <a:r>
              <a:rPr lang="en-US" sz="2300" dirty="0"/>
              <a:t>defaulted Perkins </a:t>
            </a:r>
            <a:r>
              <a:rPr lang="en-US" sz="2300" dirty="0" smtClean="0"/>
              <a:t>borrowers, explaining the </a:t>
            </a:r>
            <a:r>
              <a:rPr lang="en-US" sz="2300" dirty="0"/>
              <a:t>serious consequences of default </a:t>
            </a:r>
          </a:p>
          <a:p>
            <a:pPr lvl="1"/>
            <a:endParaRPr lang="en-US" sz="2300" dirty="0" smtClean="0"/>
          </a:p>
          <a:p>
            <a:pPr lvl="1"/>
            <a:r>
              <a:rPr lang="en-US" sz="2300" dirty="0" smtClean="0"/>
              <a:t>Accessed via eCampus-Based site at </a:t>
            </a:r>
            <a:r>
              <a:rPr lang="en-US" sz="2300" u="sng" dirty="0" smtClean="0">
                <a:solidFill>
                  <a:srgbClr val="0070C0"/>
                </a:solidFill>
              </a:rPr>
              <a:t>https://cbfisap.ed.gov</a:t>
            </a:r>
          </a:p>
          <a:p>
            <a:pPr marL="230188" lvl="1" indent="0" algn="ctr">
              <a:buNone/>
            </a:pPr>
            <a:r>
              <a:rPr lang="en-US" dirty="0" smtClean="0"/>
              <a:t>-------</a:t>
            </a:r>
          </a:p>
          <a:p>
            <a:pPr marL="230188" lvl="1" indent="0" algn="ctr">
              <a:buNone/>
            </a:pPr>
            <a:r>
              <a:rPr lang="en-US" sz="2400" i="1" dirty="0" smtClean="0">
                <a:solidFill>
                  <a:srgbClr val="0070C0"/>
                </a:solidFill>
              </a:rPr>
              <a:t>Electronic Announcement: September 16, 2015</a:t>
            </a:r>
          </a:p>
        </p:txBody>
      </p:sp>
      <p:sp>
        <p:nvSpPr>
          <p:cNvPr id="4" name="Slide Number Placeholder 3"/>
          <p:cNvSpPr>
            <a:spLocks noGrp="1"/>
          </p:cNvSpPr>
          <p:nvPr>
            <p:ph type="sldNum" sz="quarter" idx="12"/>
          </p:nvPr>
        </p:nvSpPr>
        <p:spPr/>
        <p:txBody>
          <a:bodyPr/>
          <a:lstStyle/>
          <a:p>
            <a:fld id="{6CDE813E-C3AC-464A-8A78-CB5E733BD6D3}" type="slidenum">
              <a:rPr lang="en-US" smtClean="0"/>
              <a:t>17</a:t>
            </a:fld>
            <a:endParaRPr lang="en-US" dirty="0"/>
          </a:p>
        </p:txBody>
      </p:sp>
    </p:spTree>
    <p:extLst>
      <p:ext uri="{BB962C8B-B14F-4D97-AF65-F5344CB8AC3E}">
        <p14:creationId xmlns:p14="http://schemas.microsoft.com/office/powerpoint/2010/main" val="31917927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4325"/>
            <a:ext cx="8709070" cy="647698"/>
          </a:xfrm>
        </p:spPr>
        <p:txBody>
          <a:bodyPr/>
          <a:lstStyle/>
          <a:p>
            <a:r>
              <a:rPr lang="en-US" sz="3900" dirty="0" smtClean="0"/>
              <a:t>Service Cancellation Reimbursements</a:t>
            </a:r>
            <a:endParaRPr lang="en-US" sz="3900" dirty="0"/>
          </a:p>
        </p:txBody>
      </p:sp>
      <p:sp>
        <p:nvSpPr>
          <p:cNvPr id="3" name="Content Placeholder 2"/>
          <p:cNvSpPr>
            <a:spLocks noGrp="1"/>
          </p:cNvSpPr>
          <p:nvPr>
            <p:ph idx="1"/>
          </p:nvPr>
        </p:nvSpPr>
        <p:spPr>
          <a:xfrm>
            <a:off x="381000" y="1371600"/>
            <a:ext cx="8382000" cy="4678363"/>
          </a:xfrm>
        </p:spPr>
        <p:txBody>
          <a:bodyPr/>
          <a:lstStyle/>
          <a:p>
            <a:r>
              <a:rPr lang="en-US" dirty="0" smtClean="0"/>
              <a:t>Although Perkins Loan service cancellations are not currently funded by Congress, schools must still offer and apply applicable cancellations to borrowers</a:t>
            </a:r>
          </a:p>
          <a:p>
            <a:endParaRPr lang="en-US" sz="400" dirty="0" smtClean="0"/>
          </a:p>
          <a:p>
            <a:pPr lvl="1"/>
            <a:r>
              <a:rPr lang="en-US" sz="2300" dirty="0" smtClean="0"/>
              <a:t>Reimbursement payments were not issued in 2014-2015 </a:t>
            </a:r>
            <a:br>
              <a:rPr lang="en-US" sz="2300" dirty="0" smtClean="0"/>
            </a:br>
            <a:r>
              <a:rPr lang="en-US" sz="2300" dirty="0" smtClean="0"/>
              <a:t>(for 2013-2014 cancellation requests)</a:t>
            </a:r>
          </a:p>
          <a:p>
            <a:endParaRPr lang="en-US" dirty="0" smtClean="0"/>
          </a:p>
          <a:p>
            <a:r>
              <a:rPr lang="en-US" dirty="0" smtClean="0"/>
              <a:t>ED calculated the 2013-14 reimbursement payment a school </a:t>
            </a:r>
            <a:r>
              <a:rPr lang="en-US" i="1" dirty="0" smtClean="0"/>
              <a:t>would</a:t>
            </a:r>
            <a:r>
              <a:rPr lang="en-US" dirty="0" smtClean="0"/>
              <a:t> have been eligible to receive and will maintain a record of that amount</a:t>
            </a:r>
          </a:p>
          <a:p>
            <a:endParaRPr lang="en-US" sz="1400" dirty="0"/>
          </a:p>
          <a:p>
            <a:pPr marL="0" indent="0" algn="ctr">
              <a:buNone/>
            </a:pPr>
            <a:r>
              <a:rPr lang="en-US" i="1" dirty="0" smtClean="0">
                <a:solidFill>
                  <a:srgbClr val="0070C0"/>
                </a:solidFill>
              </a:rPr>
              <a:t>Electronic Announcement: May 5, 2015</a:t>
            </a:r>
            <a:endParaRPr lang="en-US" i="1" dirty="0">
              <a:solidFill>
                <a:srgbClr val="0070C0"/>
              </a:solidFill>
            </a:endParaRP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18</a:t>
            </a:fld>
            <a:endParaRPr lang="en-US" dirty="0"/>
          </a:p>
        </p:txBody>
      </p:sp>
    </p:spTree>
    <p:extLst>
      <p:ext uri="{BB962C8B-B14F-4D97-AF65-F5344CB8AC3E}">
        <p14:creationId xmlns:p14="http://schemas.microsoft.com/office/powerpoint/2010/main" val="34858420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4325"/>
            <a:ext cx="8709070" cy="647698"/>
          </a:xfrm>
        </p:spPr>
        <p:txBody>
          <a:bodyPr/>
          <a:lstStyle/>
          <a:p>
            <a:r>
              <a:rPr lang="en-US" sz="3900" dirty="0" smtClean="0"/>
              <a:t>Orange Book</a:t>
            </a:r>
            <a:endParaRPr lang="en-US" sz="3900" dirty="0"/>
          </a:p>
        </p:txBody>
      </p:sp>
      <p:sp>
        <p:nvSpPr>
          <p:cNvPr id="3" name="Content Placeholder 2"/>
          <p:cNvSpPr>
            <a:spLocks noGrp="1"/>
          </p:cNvSpPr>
          <p:nvPr>
            <p:ph idx="1"/>
          </p:nvPr>
        </p:nvSpPr>
        <p:spPr>
          <a:xfrm>
            <a:off x="381000" y="1981200"/>
            <a:ext cx="8382000" cy="4068763"/>
          </a:xfrm>
        </p:spPr>
        <p:txBody>
          <a:bodyPr/>
          <a:lstStyle/>
          <a:p>
            <a:pPr marL="0" indent="0">
              <a:buNone/>
            </a:pPr>
            <a:r>
              <a:rPr lang="en-US" sz="2800" dirty="0"/>
              <a:t>Federal Perkins Loan Program Status of </a:t>
            </a:r>
            <a:r>
              <a:rPr lang="en-US" sz="2800" dirty="0" smtClean="0"/>
              <a:t>Default </a:t>
            </a:r>
            <a:br>
              <a:rPr lang="en-US" sz="2800" dirty="0" smtClean="0"/>
            </a:br>
            <a:r>
              <a:rPr lang="en-US" sz="2800" dirty="0" smtClean="0"/>
              <a:t>as </a:t>
            </a:r>
            <a:r>
              <a:rPr lang="en-US" sz="2800" dirty="0"/>
              <a:t>of June 30, 2014 </a:t>
            </a:r>
            <a:r>
              <a:rPr lang="en-US" sz="2800" dirty="0" smtClean="0"/>
              <a:t>(the </a:t>
            </a:r>
            <a:r>
              <a:rPr lang="en-US" sz="2800" dirty="0" smtClean="0">
                <a:solidFill>
                  <a:schemeClr val="accent6">
                    <a:lumMod val="75000"/>
                  </a:schemeClr>
                </a:solidFill>
              </a:rPr>
              <a:t>Orange </a:t>
            </a:r>
            <a:r>
              <a:rPr lang="en-US" sz="2800" dirty="0">
                <a:solidFill>
                  <a:schemeClr val="accent6">
                    <a:lumMod val="75000"/>
                  </a:schemeClr>
                </a:solidFill>
              </a:rPr>
              <a:t>Book</a:t>
            </a:r>
            <a:r>
              <a:rPr lang="en-US" sz="2800" dirty="0" smtClean="0"/>
              <a:t>) updated</a:t>
            </a:r>
            <a:br>
              <a:rPr lang="en-US" sz="2800" dirty="0" smtClean="0"/>
            </a:br>
            <a:r>
              <a:rPr lang="en-US" sz="2800" dirty="0" smtClean="0"/>
              <a:t>April 15, 2015</a:t>
            </a:r>
          </a:p>
          <a:p>
            <a:endParaRPr lang="en-US" sz="1400" dirty="0" smtClean="0"/>
          </a:p>
          <a:p>
            <a:endParaRPr lang="en-US" sz="1400" dirty="0"/>
          </a:p>
          <a:p>
            <a:pPr marL="0" indent="0">
              <a:buNone/>
            </a:pPr>
            <a:endParaRPr lang="en-US" sz="1400" dirty="0" smtClean="0"/>
          </a:p>
          <a:p>
            <a:endParaRPr lang="en-US" sz="1400" dirty="0"/>
          </a:p>
          <a:p>
            <a:pPr marL="0" indent="0" algn="ctr">
              <a:buNone/>
            </a:pPr>
            <a:r>
              <a:rPr lang="en-US" i="1" dirty="0" smtClean="0">
                <a:solidFill>
                  <a:srgbClr val="0070C0"/>
                </a:solidFill>
              </a:rPr>
              <a:t>Electronic Announcement: March 23, 2015</a:t>
            </a:r>
            <a:endParaRPr lang="en-US" i="1" dirty="0">
              <a:solidFill>
                <a:srgbClr val="0070C0"/>
              </a:solidFill>
            </a:endParaRP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19</a:t>
            </a:fld>
            <a:endParaRPr lang="en-US" dirty="0"/>
          </a:p>
        </p:txBody>
      </p:sp>
    </p:spTree>
    <p:extLst>
      <p:ext uri="{BB962C8B-B14F-4D97-AF65-F5344CB8AC3E}">
        <p14:creationId xmlns:p14="http://schemas.microsoft.com/office/powerpoint/2010/main" val="1556582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a:xfrm>
            <a:off x="457200" y="1295400"/>
            <a:ext cx="8305800" cy="4754563"/>
          </a:xfrm>
        </p:spPr>
        <p:txBody>
          <a:bodyPr/>
          <a:lstStyle/>
          <a:p>
            <a:pPr>
              <a:spcAft>
                <a:spcPts val="600"/>
              </a:spcAft>
            </a:pPr>
            <a:r>
              <a:rPr lang="en-US" dirty="0" smtClean="0"/>
              <a:t>Perkins Loan Program Status</a:t>
            </a:r>
          </a:p>
          <a:p>
            <a:pPr>
              <a:spcAft>
                <a:spcPts val="600"/>
              </a:spcAft>
            </a:pPr>
            <a:r>
              <a:rPr lang="en-US" dirty="0" smtClean="0"/>
              <a:t>Excess Liquid Capital</a:t>
            </a:r>
          </a:p>
          <a:p>
            <a:pPr>
              <a:spcAft>
                <a:spcPts val="600"/>
              </a:spcAft>
            </a:pPr>
            <a:r>
              <a:rPr lang="en-US" dirty="0" smtClean="0"/>
              <a:t>Perkins Loan Assignment System</a:t>
            </a:r>
          </a:p>
          <a:p>
            <a:pPr>
              <a:spcAft>
                <a:spcPts val="600"/>
              </a:spcAft>
            </a:pPr>
            <a:r>
              <a:rPr lang="en-US" dirty="0" smtClean="0"/>
              <a:t>Perkins Reminders</a:t>
            </a:r>
          </a:p>
          <a:p>
            <a:endParaRPr lang="en-US" dirty="0"/>
          </a:p>
          <a:p>
            <a:pPr>
              <a:spcAft>
                <a:spcPts val="600"/>
              </a:spcAft>
            </a:pPr>
            <a:r>
              <a:rPr lang="en-US" dirty="0" smtClean="0"/>
              <a:t>Third-Party Servicer Functions</a:t>
            </a:r>
          </a:p>
          <a:p>
            <a:pPr>
              <a:spcAft>
                <a:spcPts val="600"/>
              </a:spcAft>
            </a:pPr>
            <a:r>
              <a:rPr lang="en-US" dirty="0" smtClean="0"/>
              <a:t>Reporting Servicers to the Department</a:t>
            </a:r>
          </a:p>
          <a:p>
            <a:pPr>
              <a:spcAft>
                <a:spcPts val="600"/>
              </a:spcAft>
            </a:pPr>
            <a:r>
              <a:rPr lang="en-US" dirty="0" smtClean="0"/>
              <a:t>Contract Requirements</a:t>
            </a:r>
          </a:p>
          <a:p>
            <a:pPr>
              <a:spcAft>
                <a:spcPts val="600"/>
              </a:spcAft>
            </a:pPr>
            <a:r>
              <a:rPr lang="en-US" dirty="0" smtClean="0"/>
              <a:t>Servicing Reminders</a:t>
            </a:r>
          </a:p>
          <a:p>
            <a:endParaRPr lang="en-US" dirty="0"/>
          </a:p>
        </p:txBody>
      </p:sp>
      <p:pic>
        <p:nvPicPr>
          <p:cNvPr id="3074" name="Picture 2" descr="C:\Users\zachary.goodwin\AppData\Local\Microsoft\Windows\Temporary Internet Files\Content.IE5\RS8PRIJD\checklist[1].pn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692988">
            <a:off x="6588236" y="1915964"/>
            <a:ext cx="1930390" cy="1981381"/>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lstStyle/>
          <a:p>
            <a:fld id="{6CDE813E-C3AC-464A-8A78-CB5E733BD6D3}" type="slidenum">
              <a:rPr lang="en-US" smtClean="0"/>
              <a:t>2</a:t>
            </a:fld>
            <a:endParaRPr lang="en-US" dirty="0"/>
          </a:p>
        </p:txBody>
      </p:sp>
    </p:spTree>
    <p:extLst>
      <p:ext uri="{BB962C8B-B14F-4D97-AF65-F5344CB8AC3E}">
        <p14:creationId xmlns:p14="http://schemas.microsoft.com/office/powerpoint/2010/main" val="106864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FISAP</a:t>
            </a:r>
            <a:endParaRPr lang="en-US" dirty="0"/>
          </a:p>
        </p:txBody>
      </p:sp>
      <p:sp>
        <p:nvSpPr>
          <p:cNvPr id="3" name="Content Placeholder 2"/>
          <p:cNvSpPr>
            <a:spLocks noGrp="1"/>
          </p:cNvSpPr>
          <p:nvPr>
            <p:ph idx="1"/>
          </p:nvPr>
        </p:nvSpPr>
        <p:spPr>
          <a:xfrm>
            <a:off x="304800" y="1371600"/>
            <a:ext cx="8458200" cy="4876800"/>
          </a:xfrm>
        </p:spPr>
        <p:txBody>
          <a:bodyPr/>
          <a:lstStyle/>
          <a:p>
            <a:pPr marL="0" indent="0">
              <a:buNone/>
            </a:pPr>
            <a:r>
              <a:rPr lang="en-US" sz="2800" u="sng" dirty="0" smtClean="0"/>
              <a:t>Fiscal Operations Report for 2014-15 and Application to Participate for 2016-17 (FISAP)</a:t>
            </a:r>
          </a:p>
          <a:p>
            <a:pPr marL="0" indent="0">
              <a:buNone/>
            </a:pPr>
            <a:endParaRPr lang="en-US" sz="800" u="sng" dirty="0" smtClean="0"/>
          </a:p>
          <a:p>
            <a:r>
              <a:rPr lang="en-US" dirty="0" smtClean="0"/>
              <a:t>Electronic FISAP and signature page must have been submitted electronically by October 1, 2015</a:t>
            </a:r>
          </a:p>
          <a:p>
            <a:pPr lvl="1"/>
            <a:r>
              <a:rPr lang="en-US" dirty="0" smtClean="0"/>
              <a:t>Can be signed electronically or via paper signature page</a:t>
            </a:r>
          </a:p>
          <a:p>
            <a:pPr lvl="1"/>
            <a:r>
              <a:rPr lang="en-US" dirty="0" smtClean="0"/>
              <a:t>Edit corrections and Cash On Hand update due December 15</a:t>
            </a:r>
          </a:p>
          <a:p>
            <a:pPr lvl="1"/>
            <a:endParaRPr lang="en-US" sz="1050" dirty="0"/>
          </a:p>
          <a:p>
            <a:r>
              <a:rPr lang="en-US" dirty="0" smtClean="0"/>
              <a:t>ED’s online interactive FISAP training available at </a:t>
            </a:r>
            <a:r>
              <a:rPr lang="en-US" u="sng" dirty="0" smtClean="0">
                <a:solidFill>
                  <a:srgbClr val="0070C0"/>
                </a:solidFill>
              </a:rPr>
              <a:t>http://fsatraining.info</a:t>
            </a:r>
          </a:p>
          <a:p>
            <a:pPr marL="230188" lvl="1" indent="0" algn="ctr">
              <a:buNone/>
            </a:pPr>
            <a:r>
              <a:rPr lang="en-US" dirty="0" smtClean="0"/>
              <a:t>--------</a:t>
            </a:r>
            <a:endParaRPr lang="en-US" sz="1100" dirty="0" smtClean="0"/>
          </a:p>
          <a:p>
            <a:pPr marL="0" indent="0" algn="ctr">
              <a:buNone/>
            </a:pPr>
            <a:r>
              <a:rPr lang="en-US" i="1" dirty="0" smtClean="0">
                <a:solidFill>
                  <a:srgbClr val="0070C0"/>
                </a:solidFill>
              </a:rPr>
              <a:t>Electronic Announcement: April </a:t>
            </a:r>
            <a:r>
              <a:rPr lang="en-US" i="1" dirty="0">
                <a:solidFill>
                  <a:srgbClr val="0070C0"/>
                </a:solidFill>
              </a:rPr>
              <a:t>23, </a:t>
            </a:r>
            <a:r>
              <a:rPr lang="en-US" i="1" dirty="0" smtClean="0">
                <a:solidFill>
                  <a:srgbClr val="0070C0"/>
                </a:solidFill>
              </a:rPr>
              <a:t>2015</a:t>
            </a:r>
            <a:endParaRPr lang="en-US" i="1" dirty="0">
              <a:solidFill>
                <a:srgbClr val="0070C0"/>
              </a:solidFill>
            </a:endParaRPr>
          </a:p>
          <a:p>
            <a:pPr marL="0" indent="0">
              <a:buNone/>
            </a:pPr>
            <a:endParaRPr lang="en-US" dirty="0" smtClean="0"/>
          </a:p>
          <a:p>
            <a:endParaRPr lang="en-US" dirty="0" smtClean="0"/>
          </a:p>
          <a:p>
            <a:endParaRPr lang="en-US" u="sng" dirty="0"/>
          </a:p>
        </p:txBody>
      </p:sp>
      <p:sp>
        <p:nvSpPr>
          <p:cNvPr id="4" name="Slide Number Placeholder 3"/>
          <p:cNvSpPr>
            <a:spLocks noGrp="1"/>
          </p:cNvSpPr>
          <p:nvPr>
            <p:ph type="sldNum" sz="quarter" idx="12"/>
          </p:nvPr>
        </p:nvSpPr>
        <p:spPr/>
        <p:txBody>
          <a:bodyPr/>
          <a:lstStyle/>
          <a:p>
            <a:fld id="{6CDE813E-C3AC-464A-8A78-CB5E733BD6D3}" type="slidenum">
              <a:rPr lang="en-US" smtClean="0"/>
              <a:t>20</a:t>
            </a:fld>
            <a:endParaRPr lang="en-US" dirty="0"/>
          </a:p>
        </p:txBody>
      </p:sp>
    </p:spTree>
    <p:extLst>
      <p:ext uri="{BB962C8B-B14F-4D97-AF65-F5344CB8AC3E}">
        <p14:creationId xmlns:p14="http://schemas.microsoft.com/office/powerpoint/2010/main" val="16146208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Additional Resources</a:t>
            </a:r>
            <a:endParaRPr lang="en-US" sz="4400" dirty="0"/>
          </a:p>
        </p:txBody>
      </p:sp>
      <p:sp>
        <p:nvSpPr>
          <p:cNvPr id="3" name="Content Placeholder 2"/>
          <p:cNvSpPr>
            <a:spLocks noGrp="1"/>
          </p:cNvSpPr>
          <p:nvPr>
            <p:ph idx="1"/>
          </p:nvPr>
        </p:nvSpPr>
        <p:spPr>
          <a:xfrm>
            <a:off x="152400" y="1600200"/>
            <a:ext cx="8839200" cy="4449763"/>
          </a:xfrm>
        </p:spPr>
        <p:txBody>
          <a:bodyPr/>
          <a:lstStyle/>
          <a:p>
            <a:r>
              <a:rPr lang="en-US" sz="2800" dirty="0" smtClean="0"/>
              <a:t>Information for Financial Aid Professionals (IFAP) website Campus-Based Processing Resources:</a:t>
            </a:r>
          </a:p>
          <a:p>
            <a:endParaRPr lang="en-US" sz="1100" dirty="0" smtClean="0"/>
          </a:p>
          <a:p>
            <a:pPr marL="230188" lvl="1" indent="0" algn="ctr">
              <a:buNone/>
            </a:pPr>
            <a:r>
              <a:rPr lang="en-US" sz="2400" u="sng" dirty="0">
                <a:solidFill>
                  <a:srgbClr val="0070C0"/>
                </a:solidFill>
              </a:rPr>
              <a:t>http://</a:t>
            </a:r>
            <a:r>
              <a:rPr lang="en-US" sz="2400" u="sng" dirty="0" smtClean="0">
                <a:solidFill>
                  <a:srgbClr val="0070C0"/>
                </a:solidFill>
              </a:rPr>
              <a:t>ifap.ed.gov/ifap/cbp.jsp</a:t>
            </a:r>
          </a:p>
          <a:p>
            <a:pPr marL="230188" lvl="1" indent="0" algn="ctr">
              <a:buNone/>
            </a:pPr>
            <a:endParaRPr lang="en-US" sz="2400" dirty="0" smtClean="0">
              <a:solidFill>
                <a:schemeClr val="tx2">
                  <a:lumMod val="60000"/>
                  <a:lumOff val="40000"/>
                </a:schemeClr>
              </a:solidFill>
            </a:endParaRPr>
          </a:p>
          <a:p>
            <a:pPr marL="230188" lvl="1" indent="0" algn="ctr">
              <a:buNone/>
            </a:pPr>
            <a:endParaRPr lang="en-US" sz="2400" dirty="0">
              <a:solidFill>
                <a:schemeClr val="tx2">
                  <a:lumMod val="60000"/>
                  <a:lumOff val="40000"/>
                </a:schemeClr>
              </a:solidFill>
            </a:endParaRPr>
          </a:p>
          <a:p>
            <a:r>
              <a:rPr lang="en-US" sz="2800" dirty="0" smtClean="0"/>
              <a:t>Electronic Announcement: April 23, 2015</a:t>
            </a:r>
          </a:p>
          <a:p>
            <a:endParaRPr lang="en-US" sz="200" dirty="0" smtClean="0"/>
          </a:p>
          <a:p>
            <a:pPr lvl="1"/>
            <a:r>
              <a:rPr lang="en-US" sz="2400" dirty="0" smtClean="0"/>
              <a:t>FISAP Form, Instructions and References</a:t>
            </a:r>
            <a:endParaRPr lang="en-US" sz="2400" dirty="0"/>
          </a:p>
          <a:p>
            <a:pPr lvl="1"/>
            <a:endParaRPr lang="en-US" dirty="0" smtClean="0"/>
          </a:p>
        </p:txBody>
      </p:sp>
      <p:sp>
        <p:nvSpPr>
          <p:cNvPr id="4" name="Slide Number Placeholder 3"/>
          <p:cNvSpPr>
            <a:spLocks noGrp="1"/>
          </p:cNvSpPr>
          <p:nvPr>
            <p:ph type="sldNum" sz="quarter" idx="12"/>
          </p:nvPr>
        </p:nvSpPr>
        <p:spPr/>
        <p:txBody>
          <a:bodyPr/>
          <a:lstStyle/>
          <a:p>
            <a:fld id="{6CDE813E-C3AC-464A-8A78-CB5E733BD6D3}" type="slidenum">
              <a:rPr lang="en-US" smtClean="0"/>
              <a:t>21</a:t>
            </a:fld>
            <a:endParaRPr lang="en-US" dirty="0"/>
          </a:p>
        </p:txBody>
      </p:sp>
    </p:spTree>
    <p:extLst>
      <p:ext uri="{BB962C8B-B14F-4D97-AF65-F5344CB8AC3E}">
        <p14:creationId xmlns:p14="http://schemas.microsoft.com/office/powerpoint/2010/main" val="12783415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a:xfrm>
            <a:off x="1219200" y="1066800"/>
            <a:ext cx="6553200" cy="876300"/>
          </a:xfrm>
          <a:prstGeom prst="rect">
            <a:avLst/>
          </a:prstGeom>
        </p:spPr>
        <p:txBody>
          <a:bodyPr>
            <a:scene3d>
              <a:camera prst="orthographicFront"/>
              <a:lightRig rig="threePt" dir="t"/>
            </a:scene3d>
            <a:sp3d extrusionH="57150">
              <a:bevelT w="38100" h="38100"/>
              <a:bevelB w="38100" h="38100"/>
            </a:sp3d>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4000" b="1" dirty="0" smtClean="0">
                <a:solidFill>
                  <a:srgbClr val="0070C0"/>
                </a:solidFill>
                <a:latin typeface="Arial" panose="020B0604020202020204" pitchFamily="34" charset="0"/>
                <a:cs typeface="Arial" panose="020B0604020202020204" pitchFamily="34" charset="0"/>
              </a:rPr>
              <a:t>Third-Party Servicers </a:t>
            </a:r>
          </a:p>
          <a:p>
            <a:pPr marL="0" indent="0" algn="ctr">
              <a:buFont typeface="Arial"/>
              <a:buNone/>
            </a:pPr>
            <a:r>
              <a:rPr lang="en-US" sz="4000" b="1" dirty="0" smtClean="0">
                <a:solidFill>
                  <a:srgbClr val="0070C0"/>
                </a:solidFill>
                <a:latin typeface="Arial" panose="020B0604020202020204" pitchFamily="34" charset="0"/>
                <a:cs typeface="Arial" panose="020B0604020202020204" pitchFamily="34" charset="0"/>
              </a:rPr>
              <a:t>Reminders and Updates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743200"/>
            <a:ext cx="3200400" cy="3439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6CDE813E-C3AC-464A-8A78-CB5E733BD6D3}" type="slidenum">
              <a:rPr lang="en-US" smtClean="0"/>
              <a:t>22</a:t>
            </a:fld>
            <a:endParaRPr lang="en-US" dirty="0"/>
          </a:p>
        </p:txBody>
      </p:sp>
    </p:spTree>
    <p:extLst>
      <p:ext uri="{BB962C8B-B14F-4D97-AF65-F5344CB8AC3E}">
        <p14:creationId xmlns:p14="http://schemas.microsoft.com/office/powerpoint/2010/main" val="5432505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Third-Party Servicer?</a:t>
            </a:r>
            <a:endParaRPr lang="en-US" dirty="0"/>
          </a:p>
        </p:txBody>
      </p:sp>
      <p:sp>
        <p:nvSpPr>
          <p:cNvPr id="3" name="Content Placeholder 2"/>
          <p:cNvSpPr>
            <a:spLocks noGrp="1"/>
          </p:cNvSpPr>
          <p:nvPr>
            <p:ph idx="1"/>
          </p:nvPr>
        </p:nvSpPr>
        <p:spPr/>
        <p:txBody>
          <a:bodyPr/>
          <a:lstStyle/>
          <a:p>
            <a:pPr marL="0" indent="0">
              <a:buNone/>
            </a:pPr>
            <a:r>
              <a:rPr lang="en-US" dirty="0" smtClean="0"/>
              <a:t>The regulations at 34 C.F.R. § 668.2 define a </a:t>
            </a:r>
            <a:br>
              <a:rPr lang="en-US" dirty="0" smtClean="0"/>
            </a:br>
            <a:r>
              <a:rPr lang="en-US" dirty="0" smtClean="0"/>
              <a:t>third-party servicer as follows:</a:t>
            </a:r>
          </a:p>
          <a:p>
            <a:pPr marL="0" indent="0">
              <a:buNone/>
            </a:pPr>
            <a:endParaRPr lang="en-US" i="1" dirty="0"/>
          </a:p>
          <a:p>
            <a:pPr marL="0" indent="0" algn="ctr">
              <a:buNone/>
            </a:pPr>
            <a:r>
              <a:rPr lang="en-US" i="1" dirty="0" smtClean="0"/>
              <a:t>An individual or a state or a private, profit or nonprofit organization that enters into a contract with an eligible school to administer, through manual or automated processing, any aspect of the school’s participation in any Title IV, HEA program.</a:t>
            </a:r>
            <a:endParaRPr lang="en-US" i="1" dirty="0"/>
          </a:p>
        </p:txBody>
      </p:sp>
      <p:sp>
        <p:nvSpPr>
          <p:cNvPr id="4" name="Slide Number Placeholder 3"/>
          <p:cNvSpPr>
            <a:spLocks noGrp="1"/>
          </p:cNvSpPr>
          <p:nvPr>
            <p:ph type="sldNum" sz="quarter" idx="12"/>
          </p:nvPr>
        </p:nvSpPr>
        <p:spPr/>
        <p:txBody>
          <a:bodyPr/>
          <a:lstStyle/>
          <a:p>
            <a:fld id="{6CDE813E-C3AC-464A-8A78-CB5E733BD6D3}" type="slidenum">
              <a:rPr lang="en-US" smtClean="0"/>
              <a:t>23</a:t>
            </a:fld>
            <a:endParaRPr lang="en-US" dirty="0"/>
          </a:p>
        </p:txBody>
      </p:sp>
    </p:spTree>
    <p:extLst>
      <p:ext uri="{BB962C8B-B14F-4D97-AF65-F5344CB8AC3E}">
        <p14:creationId xmlns:p14="http://schemas.microsoft.com/office/powerpoint/2010/main" val="22585478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Servicer Functions</a:t>
            </a:r>
            <a:endParaRPr lang="en-US" dirty="0"/>
          </a:p>
        </p:txBody>
      </p:sp>
      <p:sp>
        <p:nvSpPr>
          <p:cNvPr id="3" name="Content Placeholder 2"/>
          <p:cNvSpPr>
            <a:spLocks noGrp="1"/>
          </p:cNvSpPr>
          <p:nvPr>
            <p:ph idx="1"/>
          </p:nvPr>
        </p:nvSpPr>
        <p:spPr>
          <a:xfrm>
            <a:off x="457200" y="1036637"/>
            <a:ext cx="8229600" cy="5135563"/>
          </a:xfrm>
        </p:spPr>
        <p:txBody>
          <a:bodyPr/>
          <a:lstStyle/>
          <a:p>
            <a:endParaRPr lang="en-US" sz="1050" dirty="0" smtClean="0"/>
          </a:p>
          <a:p>
            <a:r>
              <a:rPr lang="en-US" dirty="0" smtClean="0"/>
              <a:t>Processing </a:t>
            </a:r>
            <a:r>
              <a:rPr lang="en-US" dirty="0"/>
              <a:t>of student financial aid </a:t>
            </a:r>
            <a:r>
              <a:rPr lang="en-US" dirty="0" smtClean="0"/>
              <a:t>applications</a:t>
            </a:r>
          </a:p>
          <a:p>
            <a:endParaRPr lang="en-US" sz="1050" dirty="0"/>
          </a:p>
          <a:p>
            <a:r>
              <a:rPr lang="en-US" dirty="0"/>
              <a:t>Collecting, reviewing, or maintaining supporting documentation required to process Title IV </a:t>
            </a:r>
            <a:r>
              <a:rPr lang="en-US" dirty="0" smtClean="0"/>
              <a:t>funds</a:t>
            </a:r>
          </a:p>
          <a:p>
            <a:endParaRPr lang="en-US" sz="1050" dirty="0"/>
          </a:p>
          <a:p>
            <a:r>
              <a:rPr lang="en-US" dirty="0"/>
              <a:t>Awarding, certifying, originating, and/or disbursing Title IV </a:t>
            </a:r>
            <a:r>
              <a:rPr lang="en-US" dirty="0" smtClean="0"/>
              <a:t>funds, and delivering credit balances</a:t>
            </a:r>
          </a:p>
          <a:p>
            <a:pPr marL="0" indent="0">
              <a:buNone/>
            </a:pPr>
            <a:endParaRPr lang="en-US" sz="1050" dirty="0"/>
          </a:p>
          <a:p>
            <a:r>
              <a:rPr lang="en-US" dirty="0"/>
              <a:t>Providing </a:t>
            </a:r>
            <a:r>
              <a:rPr lang="en-US" dirty="0" smtClean="0"/>
              <a:t>entrance and exit counseling</a:t>
            </a:r>
          </a:p>
          <a:p>
            <a:endParaRPr lang="en-US" sz="1050" dirty="0"/>
          </a:p>
          <a:p>
            <a:r>
              <a:rPr lang="en-US" dirty="0" smtClean="0"/>
              <a:t>Providing Perkins Loan servicing</a:t>
            </a:r>
          </a:p>
          <a:p>
            <a:endParaRPr lang="en-US" sz="500" dirty="0"/>
          </a:p>
          <a:p>
            <a:r>
              <a:rPr lang="en-US" dirty="0" smtClean="0"/>
              <a:t>Completing enrollment, Gainful Employment or other required reporting</a:t>
            </a:r>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24</a:t>
            </a:fld>
            <a:endParaRPr lang="en-US" dirty="0"/>
          </a:p>
        </p:txBody>
      </p:sp>
    </p:spTree>
    <p:extLst>
      <p:ext uri="{BB962C8B-B14F-4D97-AF65-F5344CB8AC3E}">
        <p14:creationId xmlns:p14="http://schemas.microsoft.com/office/powerpoint/2010/main" val="26735781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785270" cy="647698"/>
          </a:xfrm>
        </p:spPr>
        <p:txBody>
          <a:bodyPr/>
          <a:lstStyle/>
          <a:p>
            <a:r>
              <a:rPr lang="en-US" altLang="en-US" sz="3000" dirty="0" smtClean="0">
                <a:latin typeface="Arial" charset="0"/>
                <a:cs typeface="Arial" charset="0"/>
              </a:rPr>
              <a:t>Servicer Functions </a:t>
            </a:r>
            <a:r>
              <a:rPr lang="en-US" altLang="en-US" sz="3000" i="1" dirty="0">
                <a:latin typeface="Arial" charset="0"/>
                <a:cs typeface="Arial" charset="0"/>
              </a:rPr>
              <a:t>Not</a:t>
            </a:r>
            <a:r>
              <a:rPr lang="en-US" altLang="en-US" sz="3000" dirty="0">
                <a:latin typeface="Arial" charset="0"/>
                <a:cs typeface="Arial" charset="0"/>
              </a:rPr>
              <a:t> Considered </a:t>
            </a:r>
            <a:r>
              <a:rPr lang="en-US" altLang="en-US" sz="3000" dirty="0" smtClean="0">
                <a:latin typeface="Arial" charset="0"/>
                <a:cs typeface="Arial" charset="0"/>
              </a:rPr>
              <a:t>Title IV-Related</a:t>
            </a:r>
            <a:endParaRPr lang="en-US" sz="3000" dirty="0"/>
          </a:p>
        </p:txBody>
      </p:sp>
      <p:sp>
        <p:nvSpPr>
          <p:cNvPr id="3" name="Content Placeholder 2"/>
          <p:cNvSpPr>
            <a:spLocks noGrp="1"/>
          </p:cNvSpPr>
          <p:nvPr>
            <p:ph idx="1"/>
          </p:nvPr>
        </p:nvSpPr>
        <p:spPr>
          <a:xfrm>
            <a:off x="381000" y="1219200"/>
            <a:ext cx="8382000" cy="4830763"/>
          </a:xfrm>
        </p:spPr>
        <p:txBody>
          <a:bodyPr/>
          <a:lstStyle/>
          <a:p>
            <a:r>
              <a:rPr lang="en-US" sz="2400" dirty="0"/>
              <a:t>Publishing, providing, and </a:t>
            </a:r>
            <a:r>
              <a:rPr lang="en-US" sz="2400" dirty="0" smtClean="0"/>
              <a:t>administering ability-to-benefit </a:t>
            </a:r>
            <a:r>
              <a:rPr lang="en-US" sz="2400" dirty="0"/>
              <a:t>tests </a:t>
            </a:r>
            <a:endParaRPr lang="en-US" sz="2400" dirty="0" smtClean="0"/>
          </a:p>
          <a:p>
            <a:endParaRPr lang="en-US" sz="200" dirty="0"/>
          </a:p>
          <a:p>
            <a:r>
              <a:rPr lang="en-US" sz="2400" dirty="0"/>
              <a:t>Financial and compliance auditing, including preparation of financial </a:t>
            </a:r>
            <a:r>
              <a:rPr lang="en-US" sz="2400" dirty="0" smtClean="0"/>
              <a:t>statements</a:t>
            </a:r>
          </a:p>
          <a:p>
            <a:endParaRPr lang="en-US" sz="200" dirty="0"/>
          </a:p>
          <a:p>
            <a:r>
              <a:rPr lang="en-US" sz="2400" dirty="0"/>
              <a:t>Mailing of documents prepared by the institution </a:t>
            </a:r>
            <a:endParaRPr lang="en-US" sz="2400" dirty="0" smtClean="0"/>
          </a:p>
          <a:p>
            <a:endParaRPr lang="en-US" sz="200" dirty="0"/>
          </a:p>
          <a:p>
            <a:r>
              <a:rPr lang="en-US" sz="2400" dirty="0"/>
              <a:t>Warehousing of </a:t>
            </a:r>
            <a:r>
              <a:rPr lang="en-US" sz="2400" dirty="0" smtClean="0"/>
              <a:t>records</a:t>
            </a:r>
          </a:p>
          <a:p>
            <a:endParaRPr lang="en-US" sz="200" dirty="0"/>
          </a:p>
          <a:p>
            <a:r>
              <a:rPr lang="en-US" sz="2400" dirty="0"/>
              <a:t>Providing computer services or software as long as the provider is not responsible for using the software for the institution’s student aid </a:t>
            </a:r>
            <a:r>
              <a:rPr lang="en-US" sz="2400" dirty="0" smtClean="0"/>
              <a:t>purposes</a:t>
            </a:r>
          </a:p>
          <a:p>
            <a:endParaRPr lang="en-US" sz="200" dirty="0"/>
          </a:p>
          <a:p>
            <a:r>
              <a:rPr lang="en-US" sz="2400" dirty="0"/>
              <a:t>Participating in a written arrangement with other eligible schools to make eligibility determinations and FSA awards for certain students </a:t>
            </a:r>
            <a:r>
              <a:rPr lang="en-US" sz="2400" dirty="0" smtClean="0"/>
              <a:t>(e.g., </a:t>
            </a:r>
            <a:r>
              <a:rPr lang="en-US" sz="2400" dirty="0"/>
              <a:t>consortium agreements)</a:t>
            </a:r>
          </a:p>
          <a:p>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25</a:t>
            </a:fld>
            <a:endParaRPr lang="en-US" dirty="0"/>
          </a:p>
        </p:txBody>
      </p:sp>
    </p:spTree>
    <p:extLst>
      <p:ext uri="{BB962C8B-B14F-4D97-AF65-F5344CB8AC3E}">
        <p14:creationId xmlns:p14="http://schemas.microsoft.com/office/powerpoint/2010/main" val="41179525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14325"/>
            <a:ext cx="8991600" cy="647698"/>
          </a:xfrm>
        </p:spPr>
        <p:txBody>
          <a:bodyPr/>
          <a:lstStyle/>
          <a:p>
            <a:r>
              <a:rPr lang="en-US" dirty="0" smtClean="0"/>
              <a:t>Reporting Servicers to the Department</a:t>
            </a:r>
            <a:endParaRPr lang="en-US" dirty="0"/>
          </a:p>
        </p:txBody>
      </p:sp>
      <p:sp>
        <p:nvSpPr>
          <p:cNvPr id="3" name="Content Placeholder 2"/>
          <p:cNvSpPr>
            <a:spLocks noGrp="1"/>
          </p:cNvSpPr>
          <p:nvPr>
            <p:ph idx="1"/>
          </p:nvPr>
        </p:nvSpPr>
        <p:spPr/>
        <p:txBody>
          <a:bodyPr/>
          <a:lstStyle/>
          <a:p>
            <a:pPr marL="0" indent="0">
              <a:buNone/>
            </a:pPr>
            <a:r>
              <a:rPr lang="en-US" sz="2800" dirty="0" smtClean="0"/>
              <a:t>Schools must inform the Department via the e-App (</a:t>
            </a:r>
            <a:r>
              <a:rPr lang="en-US" sz="2800" u="sng" dirty="0" smtClean="0">
                <a:solidFill>
                  <a:srgbClr val="0070C0"/>
                </a:solidFill>
              </a:rPr>
              <a:t>www.eligcert.ed.gov</a:t>
            </a:r>
            <a:r>
              <a:rPr lang="en-US" sz="2800" dirty="0" smtClean="0"/>
              <a:t>) within 10 calendar days of any of the following events:</a:t>
            </a:r>
          </a:p>
          <a:p>
            <a:pPr marL="0" indent="0">
              <a:buNone/>
            </a:pPr>
            <a:endParaRPr lang="en-US" sz="800" dirty="0" smtClean="0"/>
          </a:p>
          <a:p>
            <a:r>
              <a:rPr lang="en-US" dirty="0" smtClean="0"/>
              <a:t>Entering into a contract with a new servicer</a:t>
            </a:r>
          </a:p>
          <a:p>
            <a:endParaRPr lang="en-US" sz="800" dirty="0" smtClean="0"/>
          </a:p>
          <a:p>
            <a:r>
              <a:rPr lang="en-US" dirty="0" smtClean="0"/>
              <a:t>Making changes to the functions performed by</a:t>
            </a:r>
            <a:br>
              <a:rPr lang="en-US" dirty="0" smtClean="0"/>
            </a:br>
            <a:r>
              <a:rPr lang="en-US" dirty="0" smtClean="0"/>
              <a:t>a servicer</a:t>
            </a:r>
          </a:p>
          <a:p>
            <a:endParaRPr lang="en-US" sz="800" dirty="0" smtClean="0"/>
          </a:p>
          <a:p>
            <a:r>
              <a:rPr lang="en-US" dirty="0" smtClean="0"/>
              <a:t>Terminating a contract with a servicer</a:t>
            </a:r>
          </a:p>
          <a:p>
            <a:endParaRPr lang="en-US" sz="800" dirty="0" smtClean="0"/>
          </a:p>
          <a:p>
            <a:r>
              <a:rPr lang="en-US" dirty="0" smtClean="0"/>
              <a:t>Servicer ceases to provide contracted services, goes out of business, or files for bankruptcy</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26</a:t>
            </a:fld>
            <a:endParaRPr lang="en-US" dirty="0"/>
          </a:p>
        </p:txBody>
      </p:sp>
    </p:spTree>
    <p:extLst>
      <p:ext uri="{BB962C8B-B14F-4D97-AF65-F5344CB8AC3E}">
        <p14:creationId xmlns:p14="http://schemas.microsoft.com/office/powerpoint/2010/main" val="30145047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05000" y="838200"/>
            <a:ext cx="5334000" cy="8763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Servicer Contract Requirements</a:t>
            </a:r>
            <a:endParaRPr lang="en-US" sz="4000" b="1" dirty="0">
              <a:solidFill>
                <a:srgbClr val="0070C0"/>
              </a:solidFill>
              <a:latin typeface="Arial" panose="020B0604020202020204" pitchFamily="34" charset="0"/>
              <a:cs typeface="Arial" panose="020B0604020202020204"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438400"/>
            <a:ext cx="3810000" cy="3843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6CDE813E-C3AC-464A-8A78-CB5E733BD6D3}" type="slidenum">
              <a:rPr lang="en-US" smtClean="0"/>
              <a:t>27</a:t>
            </a:fld>
            <a:endParaRPr lang="en-US" dirty="0"/>
          </a:p>
        </p:txBody>
      </p:sp>
    </p:spTree>
    <p:extLst>
      <p:ext uri="{BB962C8B-B14F-4D97-AF65-F5344CB8AC3E}">
        <p14:creationId xmlns:p14="http://schemas.microsoft.com/office/powerpoint/2010/main" val="2023748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Contract Requirements</a:t>
            </a:r>
            <a:endParaRPr lang="en-US" dirty="0"/>
          </a:p>
        </p:txBody>
      </p:sp>
      <p:sp>
        <p:nvSpPr>
          <p:cNvPr id="3" name="Content Placeholder 2"/>
          <p:cNvSpPr>
            <a:spLocks noGrp="1"/>
          </p:cNvSpPr>
          <p:nvPr>
            <p:ph idx="1"/>
          </p:nvPr>
        </p:nvSpPr>
        <p:spPr>
          <a:xfrm>
            <a:off x="457200" y="1447800"/>
            <a:ext cx="8305800" cy="4602163"/>
          </a:xfrm>
        </p:spPr>
        <p:txBody>
          <a:bodyPr/>
          <a:lstStyle/>
          <a:p>
            <a:pPr marL="0" indent="0">
              <a:buNone/>
            </a:pPr>
            <a:r>
              <a:rPr lang="en-US" sz="2800" dirty="0" smtClean="0"/>
              <a:t>Upon entering a contract with a  school, the servicer must agree to do all of the following:</a:t>
            </a:r>
          </a:p>
          <a:p>
            <a:pPr marL="0" indent="0">
              <a:buNone/>
            </a:pPr>
            <a:endParaRPr lang="en-US" sz="900" dirty="0" smtClean="0"/>
          </a:p>
          <a:p>
            <a:pPr marL="0" indent="0">
              <a:buNone/>
            </a:pPr>
            <a:endParaRPr lang="en-US" sz="400" dirty="0" smtClean="0"/>
          </a:p>
          <a:p>
            <a:r>
              <a:rPr lang="en-US" sz="2400" dirty="0" smtClean="0"/>
              <a:t>Comply with all Title IV provisions (including those that refer solely to schools as well as those specific to servicers)</a:t>
            </a:r>
          </a:p>
          <a:p>
            <a:endParaRPr lang="en-US" sz="400" dirty="0" smtClean="0"/>
          </a:p>
          <a:p>
            <a:r>
              <a:rPr lang="en-US" sz="2400" dirty="0" smtClean="0"/>
              <a:t>Be jointly and severally liable with the school for a violation by the servicer of any Title IV provisions</a:t>
            </a:r>
          </a:p>
          <a:p>
            <a:endParaRPr lang="en-US" sz="400" dirty="0" smtClean="0"/>
          </a:p>
          <a:p>
            <a:r>
              <a:rPr lang="en-US" sz="2400" dirty="0" smtClean="0"/>
              <a:t>Use any Title IV funds (and interest or earnings on them) in accordance with the regulations</a:t>
            </a:r>
          </a:p>
          <a:p>
            <a:endParaRPr lang="en-US" sz="400" dirty="0" smtClean="0"/>
          </a:p>
          <a:p>
            <a:r>
              <a:rPr lang="en-US" sz="2400" dirty="0" smtClean="0"/>
              <a:t>Confirm student eligibility when disbursing funds</a:t>
            </a:r>
            <a:endParaRPr lang="en-US" sz="2400" dirty="0"/>
          </a:p>
        </p:txBody>
      </p:sp>
      <p:sp>
        <p:nvSpPr>
          <p:cNvPr id="4" name="Slide Number Placeholder 3"/>
          <p:cNvSpPr>
            <a:spLocks noGrp="1"/>
          </p:cNvSpPr>
          <p:nvPr>
            <p:ph type="sldNum" sz="quarter" idx="12"/>
          </p:nvPr>
        </p:nvSpPr>
        <p:spPr/>
        <p:txBody>
          <a:bodyPr/>
          <a:lstStyle/>
          <a:p>
            <a:fld id="{6CDE813E-C3AC-464A-8A78-CB5E733BD6D3}" type="slidenum">
              <a:rPr lang="en-US" smtClean="0"/>
              <a:t>28</a:t>
            </a:fld>
            <a:endParaRPr lang="en-US" dirty="0"/>
          </a:p>
        </p:txBody>
      </p:sp>
    </p:spTree>
    <p:extLst>
      <p:ext uri="{BB962C8B-B14F-4D97-AF65-F5344CB8AC3E}">
        <p14:creationId xmlns:p14="http://schemas.microsoft.com/office/powerpoint/2010/main" val="327156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Servicer Contract Requirements</a:t>
            </a:r>
          </a:p>
        </p:txBody>
      </p:sp>
      <p:sp>
        <p:nvSpPr>
          <p:cNvPr id="3" name="Content Placeholder 2"/>
          <p:cNvSpPr>
            <a:spLocks noGrp="1"/>
          </p:cNvSpPr>
          <p:nvPr>
            <p:ph idx="1"/>
          </p:nvPr>
        </p:nvSpPr>
        <p:spPr>
          <a:xfrm>
            <a:off x="457200" y="1295400"/>
            <a:ext cx="8229600" cy="4876800"/>
          </a:xfrm>
        </p:spPr>
        <p:txBody>
          <a:bodyPr/>
          <a:lstStyle/>
          <a:p>
            <a:r>
              <a:rPr lang="en-US" sz="2300" dirty="0" smtClean="0"/>
              <a:t>Make required Returns to Title IV funds (R2T4) when a student withdraws</a:t>
            </a:r>
          </a:p>
          <a:p>
            <a:endParaRPr lang="en-US" sz="1000" dirty="0" smtClean="0"/>
          </a:p>
          <a:p>
            <a:r>
              <a:rPr lang="en-US" sz="2300" dirty="0" smtClean="0"/>
              <a:t>Refer to the Office of the Inspector General (OIG) any suspicion of crime relating to Title IV program administration (including any information that there is reasonable cause to believe the school may have engaged in fraud or criminal misconduct)</a:t>
            </a:r>
          </a:p>
          <a:p>
            <a:endParaRPr lang="en-US" sz="1000" dirty="0" smtClean="0"/>
          </a:p>
          <a:p>
            <a:r>
              <a:rPr lang="en-US" sz="2300" dirty="0" smtClean="0"/>
              <a:t>Return to the school all unexpended FSA funds and any records related to the servicer’s administration of the school’s Title IV participation if the contract is terminated or the servicer files for bankruptcy or otherwise ceases to perform their functions under the contract</a:t>
            </a:r>
            <a:endParaRPr lang="en-US" sz="2300" dirty="0"/>
          </a:p>
        </p:txBody>
      </p:sp>
      <p:sp>
        <p:nvSpPr>
          <p:cNvPr id="5" name="Slide Number Placeholder 4"/>
          <p:cNvSpPr>
            <a:spLocks noGrp="1"/>
          </p:cNvSpPr>
          <p:nvPr>
            <p:ph type="sldNum" sz="quarter" idx="12"/>
          </p:nvPr>
        </p:nvSpPr>
        <p:spPr/>
        <p:txBody>
          <a:bodyPr/>
          <a:lstStyle/>
          <a:p>
            <a:fld id="{6CDE813E-C3AC-464A-8A78-CB5E733BD6D3}" type="slidenum">
              <a:rPr lang="en-US" smtClean="0"/>
              <a:t>29</a:t>
            </a:fld>
            <a:endParaRPr lang="en-US" dirty="0"/>
          </a:p>
        </p:txBody>
      </p:sp>
    </p:spTree>
    <p:extLst>
      <p:ext uri="{BB962C8B-B14F-4D97-AF65-F5344CB8AC3E}">
        <p14:creationId xmlns:p14="http://schemas.microsoft.com/office/powerpoint/2010/main" val="4135570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381125" y="990600"/>
            <a:ext cx="6096000" cy="10287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Perkins Loan </a:t>
            </a:r>
            <a:br>
              <a:rPr lang="en-US" sz="4000" b="1" dirty="0" smtClean="0">
                <a:solidFill>
                  <a:srgbClr val="0070C0"/>
                </a:solidFill>
                <a:latin typeface="Arial" panose="020B0604020202020204" pitchFamily="34" charset="0"/>
                <a:cs typeface="Arial" panose="020B0604020202020204" pitchFamily="34" charset="0"/>
              </a:rPr>
            </a:br>
            <a:r>
              <a:rPr lang="en-US" sz="4000" b="1" dirty="0" smtClean="0">
                <a:solidFill>
                  <a:srgbClr val="0070C0"/>
                </a:solidFill>
                <a:latin typeface="Arial" panose="020B0604020202020204" pitchFamily="34" charset="0"/>
                <a:cs typeface="Arial" panose="020B0604020202020204" pitchFamily="34" charset="0"/>
              </a:rPr>
              <a:t>Program Status</a:t>
            </a:r>
            <a:endParaRPr lang="en-US" sz="4000" b="1" dirty="0">
              <a:solidFill>
                <a:srgbClr val="0070C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438400"/>
            <a:ext cx="4133850" cy="3290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6CDE813E-C3AC-464A-8A78-CB5E733BD6D3}" type="slidenum">
              <a:rPr lang="en-US" smtClean="0"/>
              <a:t>3</a:t>
            </a:fld>
            <a:endParaRPr lang="en-US" dirty="0"/>
          </a:p>
        </p:txBody>
      </p:sp>
    </p:spTree>
    <p:extLst>
      <p:ext uri="{BB962C8B-B14F-4D97-AF65-F5344CB8AC3E}">
        <p14:creationId xmlns:p14="http://schemas.microsoft.com/office/powerpoint/2010/main" val="35616826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828800" y="990600"/>
            <a:ext cx="5410200" cy="11049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Servicing</a:t>
            </a:r>
          </a:p>
          <a:p>
            <a:pPr marL="0" indent="0" algn="ctr">
              <a:buNone/>
            </a:pPr>
            <a:r>
              <a:rPr lang="en-US" sz="4000" b="1" dirty="0" smtClean="0">
                <a:solidFill>
                  <a:srgbClr val="0070C0"/>
                </a:solidFill>
                <a:latin typeface="Arial" panose="020B0604020202020204" pitchFamily="34" charset="0"/>
                <a:cs typeface="Arial" panose="020B0604020202020204" pitchFamily="34" charset="0"/>
              </a:rPr>
              <a:t>Reminders</a:t>
            </a:r>
            <a:endParaRPr lang="en-US" sz="4000" b="1" dirty="0">
              <a:solidFill>
                <a:srgbClr val="0070C0"/>
              </a:solidFill>
              <a:latin typeface="Arial" panose="020B0604020202020204" pitchFamily="34" charset="0"/>
              <a:cs typeface="Arial" panose="020B0604020202020204" pitchFamily="34" charset="0"/>
            </a:endParaRPr>
          </a:p>
        </p:txBody>
      </p:sp>
      <p:pic>
        <p:nvPicPr>
          <p:cNvPr id="4098" name="Picture 2" descr="C:\Users\Joseph.Massman\AppData\Local\Microsoft\Windows\Temporary Internet Files\Content.IE5\ZOOUHC7S\entrevista_guion[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743200"/>
            <a:ext cx="3162300" cy="347662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6CDE813E-C3AC-464A-8A78-CB5E733BD6D3}" type="slidenum">
              <a:rPr lang="en-US" smtClean="0"/>
              <a:t>30</a:t>
            </a:fld>
            <a:endParaRPr lang="en-US" dirty="0"/>
          </a:p>
        </p:txBody>
      </p:sp>
    </p:spTree>
    <p:extLst>
      <p:ext uri="{BB962C8B-B14F-4D97-AF65-F5344CB8AC3E}">
        <p14:creationId xmlns:p14="http://schemas.microsoft.com/office/powerpoint/2010/main" val="20237486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Third-Party Servicer Data Form</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t>An </a:t>
            </a:r>
            <a:r>
              <a:rPr lang="en-US" i="1" dirty="0" smtClean="0">
                <a:solidFill>
                  <a:srgbClr val="0070C0"/>
                </a:solidFill>
              </a:rPr>
              <a:t>Electronic Announcement on February 12, 2015 </a:t>
            </a:r>
            <a:r>
              <a:rPr lang="en-US" dirty="0" smtClean="0"/>
              <a:t>directed servicers to submit a Third Party Servicer Data Form to the Department</a:t>
            </a:r>
          </a:p>
          <a:p>
            <a:pPr lvl="1"/>
            <a:r>
              <a:rPr lang="en-US" dirty="0" smtClean="0"/>
              <a:t>Contains information about the servicer’s officials, contact information, ownership structure, services, and clients</a:t>
            </a:r>
          </a:p>
          <a:p>
            <a:pPr lvl="1"/>
            <a:endParaRPr lang="en-US" sz="1100" dirty="0" smtClean="0"/>
          </a:p>
          <a:p>
            <a:r>
              <a:rPr lang="en-US" dirty="0" smtClean="0"/>
              <a:t>Form was due within 30 days of the Announcement, and servicers must update their information if:</a:t>
            </a:r>
          </a:p>
          <a:p>
            <a:pPr lvl="1"/>
            <a:r>
              <a:rPr lang="en-US" dirty="0" smtClean="0"/>
              <a:t>Changes its name</a:t>
            </a:r>
          </a:p>
          <a:p>
            <a:pPr lvl="1"/>
            <a:r>
              <a:rPr lang="en-US" dirty="0" smtClean="0"/>
              <a:t>Changes the address or contact information</a:t>
            </a:r>
          </a:p>
          <a:p>
            <a:pPr lvl="1"/>
            <a:r>
              <a:rPr lang="en-US" dirty="0" smtClean="0"/>
              <a:t>Adds or terminates a contract</a:t>
            </a:r>
          </a:p>
          <a:p>
            <a:pPr lvl="1"/>
            <a:r>
              <a:rPr lang="en-US" dirty="0" smtClean="0"/>
              <a:t>Buys, sells, or merges with another third-party servicer</a:t>
            </a:r>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31</a:t>
            </a:fld>
            <a:endParaRPr lang="en-US" dirty="0"/>
          </a:p>
        </p:txBody>
      </p:sp>
    </p:spTree>
    <p:extLst>
      <p:ext uri="{BB962C8B-B14F-4D97-AF65-F5344CB8AC3E}">
        <p14:creationId xmlns:p14="http://schemas.microsoft.com/office/powerpoint/2010/main" val="11589726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 and Third-Party Servicers</a:t>
            </a:r>
            <a:endParaRPr lang="en-US" dirty="0"/>
          </a:p>
        </p:txBody>
      </p:sp>
      <p:sp>
        <p:nvSpPr>
          <p:cNvPr id="3" name="Content Placeholder 2"/>
          <p:cNvSpPr>
            <a:spLocks noGrp="1"/>
          </p:cNvSpPr>
          <p:nvPr>
            <p:ph idx="1"/>
          </p:nvPr>
        </p:nvSpPr>
        <p:spPr>
          <a:xfrm>
            <a:off x="533400" y="1295400"/>
            <a:ext cx="8229600" cy="4754563"/>
          </a:xfrm>
        </p:spPr>
        <p:txBody>
          <a:bodyPr/>
          <a:lstStyle/>
          <a:p>
            <a:pPr marL="0" indent="0">
              <a:buNone/>
            </a:pPr>
            <a:r>
              <a:rPr lang="en-US" dirty="0" smtClean="0"/>
              <a:t>Under certain circumstances a servicer may be considered a “school official” for FERPA purposes.  A servicer may receive and use Personally Identifiable Information (PII) without a student’s consent if:</a:t>
            </a:r>
          </a:p>
          <a:p>
            <a:pPr marL="0" indent="0">
              <a:buNone/>
            </a:pPr>
            <a:endParaRPr lang="en-US" sz="700" dirty="0" smtClean="0"/>
          </a:p>
          <a:p>
            <a:r>
              <a:rPr lang="en-US" sz="2300" dirty="0" smtClean="0"/>
              <a:t>Performs a service or function for which the school would otherwise use employees, and</a:t>
            </a:r>
          </a:p>
          <a:p>
            <a:endParaRPr lang="en-US" sz="600" dirty="0" smtClean="0"/>
          </a:p>
          <a:p>
            <a:r>
              <a:rPr lang="en-US" sz="2300" dirty="0" smtClean="0"/>
              <a:t>Operates under control of the school with respect to the use and maintenance of education records, and</a:t>
            </a:r>
          </a:p>
          <a:p>
            <a:endParaRPr lang="en-US" sz="600" dirty="0" smtClean="0"/>
          </a:p>
          <a:p>
            <a:r>
              <a:rPr lang="en-US" sz="2300" dirty="0" smtClean="0"/>
              <a:t>Complies with the FERPA requirements governing the use and re-disclosure of PII from education records (34 C.F.R. § 99.31(a)(1)(i)(B))</a:t>
            </a:r>
          </a:p>
        </p:txBody>
      </p:sp>
      <p:sp>
        <p:nvSpPr>
          <p:cNvPr id="4" name="Slide Number Placeholder 3"/>
          <p:cNvSpPr>
            <a:spLocks noGrp="1"/>
          </p:cNvSpPr>
          <p:nvPr>
            <p:ph type="sldNum" sz="quarter" idx="12"/>
          </p:nvPr>
        </p:nvSpPr>
        <p:spPr/>
        <p:txBody>
          <a:bodyPr/>
          <a:lstStyle/>
          <a:p>
            <a:fld id="{6CDE813E-C3AC-464A-8A78-CB5E733BD6D3}" type="slidenum">
              <a:rPr lang="en-US" smtClean="0"/>
              <a:t>32</a:t>
            </a:fld>
            <a:endParaRPr lang="en-US" dirty="0"/>
          </a:p>
        </p:txBody>
      </p:sp>
    </p:spTree>
    <p:extLst>
      <p:ext uri="{BB962C8B-B14F-4D97-AF65-F5344CB8AC3E}">
        <p14:creationId xmlns:p14="http://schemas.microsoft.com/office/powerpoint/2010/main" val="4842990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Compliance Audits</a:t>
            </a:r>
            <a:endParaRPr lang="en-US" dirty="0"/>
          </a:p>
        </p:txBody>
      </p:sp>
      <p:sp>
        <p:nvSpPr>
          <p:cNvPr id="3" name="Content Placeholder 2"/>
          <p:cNvSpPr>
            <a:spLocks noGrp="1"/>
          </p:cNvSpPr>
          <p:nvPr>
            <p:ph idx="1"/>
          </p:nvPr>
        </p:nvSpPr>
        <p:spPr/>
        <p:txBody>
          <a:bodyPr/>
          <a:lstStyle/>
          <a:p>
            <a:r>
              <a:rPr lang="en-US" dirty="0" smtClean="0"/>
              <a:t>Servicers are required to submit annual servicer compliance audits to the Department</a:t>
            </a:r>
          </a:p>
          <a:p>
            <a:endParaRPr lang="en-US" sz="400" dirty="0" smtClean="0"/>
          </a:p>
          <a:p>
            <a:pPr lvl="1"/>
            <a:r>
              <a:rPr lang="en-US" dirty="0" smtClean="0"/>
              <a:t>These are separate and distinct from a school’s annual Title IV compliance audit and financial statement</a:t>
            </a:r>
          </a:p>
          <a:p>
            <a:pPr lvl="1"/>
            <a:endParaRPr lang="en-US" dirty="0" smtClean="0"/>
          </a:p>
          <a:p>
            <a:r>
              <a:rPr lang="en-US" dirty="0" smtClean="0"/>
              <a:t>Some servicers have failed to submit required audits</a:t>
            </a:r>
          </a:p>
          <a:p>
            <a:endParaRPr lang="en-US" sz="400" dirty="0" smtClean="0"/>
          </a:p>
          <a:p>
            <a:pPr lvl="1"/>
            <a:r>
              <a:rPr lang="en-US" dirty="0" smtClean="0"/>
              <a:t>These servicers must submit a compliance audit to the Department no later than one fiscal year subsequent to the date of </a:t>
            </a:r>
            <a:r>
              <a:rPr lang="en-US" i="1" dirty="0" smtClean="0">
                <a:solidFill>
                  <a:srgbClr val="0070C0"/>
                </a:solidFill>
              </a:rPr>
              <a:t>Dear Colleague Letter GEN-15-01 </a:t>
            </a:r>
            <a:r>
              <a:rPr lang="en-US" dirty="0" smtClean="0"/>
              <a:t>(January 9, 2015)</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6CDE813E-C3AC-464A-8A78-CB5E733BD6D3}" type="slidenum">
              <a:rPr lang="en-US" smtClean="0"/>
              <a:t>33</a:t>
            </a:fld>
            <a:endParaRPr lang="en-US" dirty="0"/>
          </a:p>
        </p:txBody>
      </p:sp>
    </p:spTree>
    <p:extLst>
      <p:ext uri="{BB962C8B-B14F-4D97-AF65-F5344CB8AC3E}">
        <p14:creationId xmlns:p14="http://schemas.microsoft.com/office/powerpoint/2010/main" val="9673755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Considerations</a:t>
            </a:r>
            <a:endParaRPr lang="en-US" dirty="0"/>
          </a:p>
        </p:txBody>
      </p:sp>
      <p:sp>
        <p:nvSpPr>
          <p:cNvPr id="3" name="Content Placeholder 2"/>
          <p:cNvSpPr>
            <a:spLocks noGrp="1"/>
          </p:cNvSpPr>
          <p:nvPr>
            <p:ph idx="1"/>
          </p:nvPr>
        </p:nvSpPr>
        <p:spPr>
          <a:xfrm>
            <a:off x="381000" y="1371600"/>
            <a:ext cx="8534400" cy="4678363"/>
          </a:xfrm>
        </p:spPr>
        <p:txBody>
          <a:bodyPr/>
          <a:lstStyle/>
          <a:p>
            <a:pPr marL="0" indent="0">
              <a:buNone/>
            </a:pPr>
            <a:r>
              <a:rPr lang="en-US" u="sng" dirty="0" smtClean="0"/>
              <a:t>Periodically review your ECAR</a:t>
            </a:r>
          </a:p>
          <a:p>
            <a:r>
              <a:rPr lang="en-US" sz="2400" dirty="0" smtClean="0"/>
              <a:t>Ensure that servicer information is accurate</a:t>
            </a:r>
          </a:p>
          <a:p>
            <a:pPr lvl="1"/>
            <a:r>
              <a:rPr lang="en-US" dirty="0" smtClean="0"/>
              <a:t>If any information is inaccurate or out of date, notify the Department by submitting updating the E-App at </a:t>
            </a:r>
            <a:r>
              <a:rPr lang="en-US" u="sng" dirty="0" smtClean="0">
                <a:solidFill>
                  <a:srgbClr val="0070C0"/>
                </a:solidFill>
              </a:rPr>
              <a:t>www.eligcert.ed.gov</a:t>
            </a:r>
            <a:r>
              <a:rPr lang="en-US" dirty="0" smtClean="0"/>
              <a:t> </a:t>
            </a:r>
            <a:endParaRPr lang="en-US" dirty="0">
              <a:solidFill>
                <a:schemeClr val="tx2">
                  <a:lumMod val="60000"/>
                  <a:lumOff val="40000"/>
                </a:schemeClr>
              </a:solidFill>
            </a:endParaRPr>
          </a:p>
          <a:p>
            <a:pPr lvl="1"/>
            <a:endParaRPr lang="en-US" dirty="0"/>
          </a:p>
          <a:p>
            <a:pPr marL="0" indent="0">
              <a:buNone/>
            </a:pPr>
            <a:r>
              <a:rPr lang="en-US" u="sng" dirty="0" smtClean="0"/>
              <a:t>Review servicer contracts</a:t>
            </a:r>
            <a:endParaRPr lang="en-US" dirty="0" smtClean="0"/>
          </a:p>
          <a:p>
            <a:r>
              <a:rPr lang="en-US" sz="2400" dirty="0" smtClean="0"/>
              <a:t>School can be liable for mistakes made by a servicer</a:t>
            </a:r>
          </a:p>
          <a:p>
            <a:endParaRPr lang="en-US" sz="800" dirty="0" smtClean="0"/>
          </a:p>
          <a:p>
            <a:r>
              <a:rPr lang="en-US" sz="2400" dirty="0" smtClean="0"/>
              <a:t>Carefully review each servicer contract to ensure that both the school and the servicer clearly understand the function(s) the servicer will perform</a:t>
            </a:r>
          </a:p>
        </p:txBody>
      </p:sp>
      <p:sp>
        <p:nvSpPr>
          <p:cNvPr id="4" name="Slide Number Placeholder 3"/>
          <p:cNvSpPr>
            <a:spLocks noGrp="1"/>
          </p:cNvSpPr>
          <p:nvPr>
            <p:ph type="sldNum" sz="quarter" idx="12"/>
          </p:nvPr>
        </p:nvSpPr>
        <p:spPr/>
        <p:txBody>
          <a:bodyPr/>
          <a:lstStyle/>
          <a:p>
            <a:fld id="{6CDE813E-C3AC-464A-8A78-CB5E733BD6D3}" type="slidenum">
              <a:rPr lang="en-US" smtClean="0"/>
              <a:t>34</a:t>
            </a:fld>
            <a:endParaRPr lang="en-US" dirty="0"/>
          </a:p>
        </p:txBody>
      </p:sp>
    </p:spTree>
    <p:extLst>
      <p:ext uri="{BB962C8B-B14F-4D97-AF65-F5344CB8AC3E}">
        <p14:creationId xmlns:p14="http://schemas.microsoft.com/office/powerpoint/2010/main" val="1363803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a:xfrm>
            <a:off x="457200" y="1524000"/>
            <a:ext cx="8305800" cy="4525963"/>
          </a:xfrm>
        </p:spPr>
        <p:txBody>
          <a:bodyPr/>
          <a:lstStyle/>
          <a:p>
            <a:r>
              <a:rPr lang="en-US" dirty="0" smtClean="0"/>
              <a:t>Federal Student Aid Handbook</a:t>
            </a:r>
          </a:p>
          <a:p>
            <a:pPr lvl="1"/>
            <a:r>
              <a:rPr lang="en-US" dirty="0" smtClean="0"/>
              <a:t>Volume 2, Chapters 3 and 5</a:t>
            </a:r>
          </a:p>
          <a:p>
            <a:pPr lvl="1"/>
            <a:endParaRPr lang="en-US" dirty="0" smtClean="0"/>
          </a:p>
          <a:p>
            <a:r>
              <a:rPr lang="en-US" dirty="0" smtClean="0"/>
              <a:t>Dear Colleague Letter GEN-15-01</a:t>
            </a:r>
          </a:p>
          <a:p>
            <a:pPr lvl="1"/>
            <a:r>
              <a:rPr lang="en-US" dirty="0" smtClean="0"/>
              <a:t>Third-Party Servicer Institutional Requirements and Responsibilities</a:t>
            </a:r>
          </a:p>
          <a:p>
            <a:endParaRPr lang="en-US" dirty="0" smtClean="0"/>
          </a:p>
          <a:p>
            <a:r>
              <a:rPr lang="en-US" dirty="0" smtClean="0"/>
              <a:t>FSA E-Training Website</a:t>
            </a:r>
          </a:p>
          <a:p>
            <a:pPr lvl="1"/>
            <a:r>
              <a:rPr lang="en-US" dirty="0" smtClean="0"/>
              <a:t>Institutional Eligibility Training</a:t>
            </a:r>
            <a:r>
              <a:rPr lang="en-US" dirty="0"/>
              <a:t> </a:t>
            </a:r>
            <a:r>
              <a:rPr lang="en-US" dirty="0" smtClean="0"/>
              <a:t>at </a:t>
            </a:r>
            <a:r>
              <a:rPr lang="en-US" u="sng" dirty="0" smtClean="0">
                <a:solidFill>
                  <a:srgbClr val="0070C0"/>
                </a:solidFill>
              </a:rPr>
              <a:t>http://fsatraining.info</a:t>
            </a:r>
          </a:p>
        </p:txBody>
      </p:sp>
      <p:sp>
        <p:nvSpPr>
          <p:cNvPr id="4" name="Slide Number Placeholder 3"/>
          <p:cNvSpPr>
            <a:spLocks noGrp="1"/>
          </p:cNvSpPr>
          <p:nvPr>
            <p:ph type="sldNum" sz="quarter" idx="12"/>
          </p:nvPr>
        </p:nvSpPr>
        <p:spPr/>
        <p:txBody>
          <a:bodyPr/>
          <a:lstStyle/>
          <a:p>
            <a:fld id="{6CDE813E-C3AC-464A-8A78-CB5E733BD6D3}" type="slidenum">
              <a:rPr lang="en-US" smtClean="0"/>
              <a:t>35</a:t>
            </a:fld>
            <a:endParaRPr lang="en-US" dirty="0"/>
          </a:p>
        </p:txBody>
      </p:sp>
    </p:spTree>
    <p:extLst>
      <p:ext uri="{BB962C8B-B14F-4D97-AF65-F5344CB8AC3E}">
        <p14:creationId xmlns:p14="http://schemas.microsoft.com/office/powerpoint/2010/main" val="25784865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extBox 2"/>
          <p:cNvSpPr txBox="1">
            <a:spLocks noChangeArrowheads="1"/>
          </p:cNvSpPr>
          <p:nvPr/>
        </p:nvSpPr>
        <p:spPr bwMode="auto">
          <a:xfrm>
            <a:off x="2362200" y="914400"/>
            <a:ext cx="4343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800" b="1" dirty="0">
                <a:solidFill>
                  <a:srgbClr val="0070C0"/>
                </a:solidFill>
                <a:latin typeface="Arial" charset="0"/>
              </a:rPr>
              <a:t>Thank you!</a:t>
            </a:r>
          </a:p>
        </p:txBody>
      </p:sp>
      <p:sp>
        <p:nvSpPr>
          <p:cNvPr id="5" name="TextBox 4"/>
          <p:cNvSpPr txBox="1"/>
          <p:nvPr/>
        </p:nvSpPr>
        <p:spPr>
          <a:xfrm>
            <a:off x="2819400" y="2590800"/>
            <a:ext cx="5295900" cy="1569660"/>
          </a:xfrm>
          <a:prstGeom prst="rect">
            <a:avLst/>
          </a:prstGeom>
          <a:noFill/>
        </p:spPr>
        <p:txBody>
          <a:bodyPr>
            <a:spAutoFit/>
          </a:bodyPr>
          <a:lstStyle/>
          <a:p>
            <a:pPr>
              <a:defRPr/>
            </a:pPr>
            <a:r>
              <a:rPr lang="en-US" sz="3200" dirty="0" smtClean="0">
                <a:solidFill>
                  <a:schemeClr val="tx1">
                    <a:lumMod val="85000"/>
                    <a:lumOff val="15000"/>
                  </a:schemeClr>
                </a:solidFill>
                <a:latin typeface="Arial" panose="020B0604020202020204" pitchFamily="34" charset="0"/>
                <a:cs typeface="Arial" panose="020B0604020202020204" pitchFamily="34" charset="0"/>
                <a:hlinkClick r:id="rId3"/>
              </a:rPr>
              <a:t>Anita.Olivencia@ed.gov</a:t>
            </a:r>
            <a:endParaRPr lang="en-US" sz="3200" dirty="0" smtClean="0">
              <a:solidFill>
                <a:schemeClr val="tx1">
                  <a:lumMod val="85000"/>
                  <a:lumOff val="15000"/>
                </a:schemeClr>
              </a:solidFill>
              <a:latin typeface="Arial" panose="020B0604020202020204" pitchFamily="34" charset="0"/>
              <a:cs typeface="Arial" panose="020B0604020202020204" pitchFamily="34" charset="0"/>
            </a:endParaRPr>
          </a:p>
          <a:p>
            <a:pPr>
              <a:defRPr/>
            </a:pPr>
            <a:r>
              <a:rPr lang="en-US" sz="3200" dirty="0" smtClean="0">
                <a:solidFill>
                  <a:schemeClr val="tx1">
                    <a:lumMod val="85000"/>
                    <a:lumOff val="15000"/>
                  </a:schemeClr>
                </a:solidFill>
                <a:latin typeface="Arial" panose="020B0604020202020204" pitchFamily="34" charset="0"/>
                <a:cs typeface="Arial" panose="020B0604020202020204" pitchFamily="34" charset="0"/>
              </a:rPr>
              <a:t>Boston Regional Office</a:t>
            </a:r>
          </a:p>
          <a:p>
            <a:pPr>
              <a:defRPr/>
            </a:pPr>
            <a:r>
              <a:rPr lang="en-US" sz="3200" dirty="0" smtClean="0">
                <a:solidFill>
                  <a:schemeClr val="tx1">
                    <a:lumMod val="85000"/>
                    <a:lumOff val="15000"/>
                  </a:schemeClr>
                </a:solidFill>
                <a:latin typeface="Arial" panose="020B0604020202020204" pitchFamily="34" charset="0"/>
                <a:cs typeface="Arial" panose="020B0604020202020204" pitchFamily="34" charset="0"/>
              </a:rPr>
              <a:t>(617) 289-0130</a:t>
            </a:r>
          </a:p>
        </p:txBody>
      </p:sp>
      <p:pic>
        <p:nvPicPr>
          <p:cNvPr id="57349" name="Picture 2" descr="C:\Users\zachary.goodwin\AppData\Local\Microsoft\Windows\Temporary Internet Files\Content.IE5\61DM7ZDG\MC90044190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719138"/>
            <a:ext cx="223202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Slide Number Placeholder 3"/>
          <p:cNvSpPr txBox="1">
            <a:spLocks/>
          </p:cNvSpPr>
          <p:nvPr/>
        </p:nvSpPr>
        <p:spPr bwMode="auto">
          <a:xfrm>
            <a:off x="533400" y="64770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17AE49F2-1836-4B46-ACA7-64257F89289A}" type="slidenum">
              <a:rPr lang="en-US" altLang="en-US" sz="900">
                <a:solidFill>
                  <a:srgbClr val="F2F2F2"/>
                </a:solidFill>
                <a:latin typeface="Arial" charset="0"/>
              </a:rPr>
              <a:pPr eaLnBrk="1" hangingPunct="1"/>
              <a:t>36</a:t>
            </a:fld>
            <a:endParaRPr lang="en-US" altLang="en-US" sz="1000" dirty="0">
              <a:solidFill>
                <a:srgbClr val="F2F2F2"/>
              </a:solidFill>
              <a:latin typeface="Arial" charset="0"/>
            </a:endParaRPr>
          </a:p>
        </p:txBody>
      </p:sp>
      <p:sp>
        <p:nvSpPr>
          <p:cNvPr id="2" name="Slide Number Placeholder 1"/>
          <p:cNvSpPr>
            <a:spLocks noGrp="1"/>
          </p:cNvSpPr>
          <p:nvPr>
            <p:ph type="sldNum" sz="quarter" idx="12"/>
          </p:nvPr>
        </p:nvSpPr>
        <p:spPr/>
        <p:txBody>
          <a:bodyPr/>
          <a:lstStyle/>
          <a:p>
            <a:fld id="{6CDE813E-C3AC-464A-8A78-CB5E733BD6D3}" type="slidenum">
              <a:rPr lang="en-US" smtClean="0"/>
              <a:t>36</a:t>
            </a:fld>
            <a:endParaRPr lang="en-US" dirty="0"/>
          </a:p>
        </p:txBody>
      </p:sp>
    </p:spTree>
    <p:extLst>
      <p:ext uri="{BB962C8B-B14F-4D97-AF65-F5344CB8AC3E}">
        <p14:creationId xmlns:p14="http://schemas.microsoft.com/office/powerpoint/2010/main" val="36625430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a:xfrm>
            <a:off x="339725" y="414338"/>
            <a:ext cx="8553450"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solidFill>
                  <a:schemeClr val="tx1">
                    <a:lumMod val="85000"/>
                    <a:lumOff val="15000"/>
                  </a:schemeClr>
                </a:solidFill>
                <a:latin typeface="Arial" charset="0"/>
                <a:cs typeface="Arial" charset="0"/>
              </a:rPr>
              <a:t>We Appreciate Your Feedback</a:t>
            </a:r>
          </a:p>
        </p:txBody>
      </p:sp>
      <p:sp>
        <p:nvSpPr>
          <p:cNvPr id="5837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pPr>
            <a:fld id="{3919326A-5EF3-4704-8526-05AB0A464268}" type="slidenum">
              <a:rPr lang="en-US" altLang="en-US" smtClean="0">
                <a:solidFill>
                  <a:schemeClr val="bg1"/>
                </a:solidFill>
                <a:latin typeface="Arial" charset="0"/>
              </a:rPr>
              <a:pPr eaLnBrk="1" fontAlgn="base" hangingPunct="1">
                <a:spcBef>
                  <a:spcPct val="0"/>
                </a:spcBef>
                <a:spcAft>
                  <a:spcPct val="0"/>
                </a:spcAft>
              </a:pPr>
              <a:t>37</a:t>
            </a:fld>
            <a:endParaRPr lang="en-US" altLang="en-US" dirty="0" smtClean="0">
              <a:solidFill>
                <a:schemeClr val="bg1"/>
              </a:solidFill>
              <a:latin typeface="Arial" charset="0"/>
            </a:endParaRPr>
          </a:p>
        </p:txBody>
      </p:sp>
      <p:sp>
        <p:nvSpPr>
          <p:cNvPr id="3" name="Content Placeholder 2"/>
          <p:cNvSpPr>
            <a:spLocks noGrp="1"/>
          </p:cNvSpPr>
          <p:nvPr>
            <p:ph idx="4294967295"/>
          </p:nvPr>
        </p:nvSpPr>
        <p:spPr>
          <a:xfrm>
            <a:off x="304800" y="1371600"/>
            <a:ext cx="8839200" cy="4830763"/>
          </a:xfrm>
          <a:prstGeom prst="rect">
            <a:avLst/>
          </a:prstGeom>
        </p:spPr>
        <p:txBody>
          <a:bodyPr/>
          <a:lstStyle/>
          <a:p>
            <a:pPr marL="0" indent="0">
              <a:buFont typeface="Arial" charset="0"/>
              <a:buNone/>
              <a:defRPr/>
            </a:pPr>
            <a:r>
              <a:rPr lang="en-US" sz="2800" dirty="0" smtClean="0">
                <a:solidFill>
                  <a:schemeClr val="tx1">
                    <a:lumMod val="85000"/>
                    <a:lumOff val="15000"/>
                  </a:schemeClr>
                </a:solidFill>
                <a:latin typeface="Arial" panose="020B0604020202020204" pitchFamily="34" charset="0"/>
                <a:cs typeface="Arial" panose="020B0604020202020204" pitchFamily="34" charset="0"/>
              </a:rPr>
              <a:t>To ensure quality training we ask all participants to please fill out an online session evaluation:</a:t>
            </a:r>
          </a:p>
          <a:p>
            <a:pPr>
              <a:defRPr/>
            </a:pPr>
            <a:endParaRPr lang="en-US" sz="800" dirty="0" smtClean="0">
              <a:solidFill>
                <a:schemeClr val="tx1">
                  <a:lumMod val="85000"/>
                  <a:lumOff val="15000"/>
                </a:schemeClr>
              </a:solidFill>
              <a:latin typeface="Arial" panose="020B0604020202020204" pitchFamily="34" charset="0"/>
              <a:cs typeface="Arial" panose="020B0604020202020204" pitchFamily="34" charset="0"/>
            </a:endParaRPr>
          </a:p>
          <a:p>
            <a:pPr marL="0" indent="0" algn="ctr">
              <a:buNone/>
              <a:defRPr/>
            </a:pPr>
            <a:r>
              <a:rPr lang="en-US" sz="2800" dirty="0">
                <a:hlinkClick r:id="rId3"/>
              </a:rPr>
              <a:t>http://s.zoomerang.com/s/AnitaOlivencia</a:t>
            </a:r>
            <a:endParaRPr lang="en-US" sz="2800" dirty="0"/>
          </a:p>
          <a:p>
            <a:pPr marL="0" indent="0" algn="ctr">
              <a:buFont typeface="Arial" charset="0"/>
              <a:buNone/>
              <a:defRPr/>
            </a:pPr>
            <a:endParaRPr lang="en-US" sz="1600" dirty="0" smtClean="0">
              <a:solidFill>
                <a:schemeClr val="tx1">
                  <a:lumMod val="85000"/>
                  <a:lumOff val="15000"/>
                </a:schemeClr>
              </a:solidFill>
              <a:latin typeface="Arial" panose="020B0604020202020204" pitchFamily="34" charset="0"/>
              <a:cs typeface="Arial" panose="020B0604020202020204" pitchFamily="34" charset="0"/>
            </a:endParaRPr>
          </a:p>
          <a:p>
            <a:pPr marL="0" indent="0">
              <a:buFont typeface="Arial" charset="0"/>
              <a:buNone/>
              <a:defRPr/>
            </a:pPr>
            <a:r>
              <a:rPr lang="en-US" sz="2800" dirty="0" smtClean="0">
                <a:solidFill>
                  <a:schemeClr val="tx1">
                    <a:lumMod val="85000"/>
                    <a:lumOff val="15000"/>
                  </a:schemeClr>
                </a:solidFill>
                <a:latin typeface="Arial" panose="020B0604020202020204" pitchFamily="34" charset="0"/>
                <a:cs typeface="Arial" panose="020B0604020202020204" pitchFamily="34" charset="0"/>
              </a:rPr>
              <a:t>This evaluation tool provides </a:t>
            </a:r>
            <a:r>
              <a:rPr lang="en-US" sz="2800" dirty="0">
                <a:solidFill>
                  <a:schemeClr val="tx1">
                    <a:lumMod val="85000"/>
                    <a:lumOff val="15000"/>
                  </a:schemeClr>
                </a:solidFill>
                <a:latin typeface="Arial" panose="020B0604020202020204" pitchFamily="34" charset="0"/>
                <a:cs typeface="Arial" panose="020B0604020202020204" pitchFamily="34" charset="0"/>
              </a:rPr>
              <a:t>a means to </a:t>
            </a:r>
            <a:r>
              <a:rPr lang="en-US" sz="2800" dirty="0" smtClean="0">
                <a:solidFill>
                  <a:schemeClr val="tx1">
                    <a:lumMod val="85000"/>
                    <a:lumOff val="15000"/>
                  </a:schemeClr>
                </a:solidFill>
                <a:latin typeface="Arial" panose="020B0604020202020204" pitchFamily="34" charset="0"/>
                <a:cs typeface="Arial" panose="020B0604020202020204" pitchFamily="34" charset="0"/>
              </a:rPr>
              <a:t>inform us of </a:t>
            </a:r>
            <a:br>
              <a:rPr lang="en-US" sz="2800" dirty="0" smtClean="0">
                <a:solidFill>
                  <a:schemeClr val="tx1">
                    <a:lumMod val="85000"/>
                    <a:lumOff val="15000"/>
                  </a:schemeClr>
                </a:solidFill>
                <a:latin typeface="Arial" panose="020B0604020202020204" pitchFamily="34" charset="0"/>
                <a:cs typeface="Arial" panose="020B0604020202020204" pitchFamily="34" charset="0"/>
              </a:rPr>
            </a:br>
            <a:r>
              <a:rPr lang="en-US" sz="2800" dirty="0" smtClean="0">
                <a:solidFill>
                  <a:schemeClr val="tx1">
                    <a:lumMod val="85000"/>
                    <a:lumOff val="15000"/>
                  </a:schemeClr>
                </a:solidFill>
                <a:latin typeface="Arial" panose="020B0604020202020204" pitchFamily="34" charset="0"/>
                <a:cs typeface="Arial" panose="020B0604020202020204" pitchFamily="34" charset="0"/>
              </a:rPr>
              <a:t>areas </a:t>
            </a:r>
            <a:r>
              <a:rPr lang="en-US" sz="2800" dirty="0">
                <a:solidFill>
                  <a:schemeClr val="tx1">
                    <a:lumMod val="85000"/>
                    <a:lumOff val="15000"/>
                  </a:schemeClr>
                </a:solidFill>
                <a:latin typeface="Arial" panose="020B0604020202020204" pitchFamily="34" charset="0"/>
                <a:cs typeface="Arial" panose="020B0604020202020204" pitchFamily="34" charset="0"/>
              </a:rPr>
              <a:t>for </a:t>
            </a:r>
            <a:r>
              <a:rPr lang="en-US" sz="2800" dirty="0" smtClean="0">
                <a:solidFill>
                  <a:schemeClr val="tx1">
                    <a:lumMod val="85000"/>
                    <a:lumOff val="15000"/>
                  </a:schemeClr>
                </a:solidFill>
                <a:latin typeface="Arial" panose="020B0604020202020204" pitchFamily="34" charset="0"/>
                <a:cs typeface="Arial" panose="020B0604020202020204" pitchFamily="34" charset="0"/>
              </a:rPr>
              <a:t>improvement, </a:t>
            </a:r>
            <a:r>
              <a:rPr lang="en-US" sz="2800" dirty="0">
                <a:solidFill>
                  <a:schemeClr val="tx1">
                    <a:lumMod val="85000"/>
                    <a:lumOff val="15000"/>
                  </a:schemeClr>
                </a:solidFill>
                <a:latin typeface="Arial" panose="020B0604020202020204" pitchFamily="34" charset="0"/>
                <a:cs typeface="Arial" panose="020B0604020202020204" pitchFamily="34" charset="0"/>
              </a:rPr>
              <a:t>and </a:t>
            </a:r>
            <a:r>
              <a:rPr lang="en-US" sz="2800" dirty="0" smtClean="0">
                <a:solidFill>
                  <a:schemeClr val="tx1">
                    <a:lumMod val="85000"/>
                    <a:lumOff val="15000"/>
                  </a:schemeClr>
                </a:solidFill>
                <a:latin typeface="Arial" panose="020B0604020202020204" pitchFamily="34" charset="0"/>
                <a:cs typeface="Arial" panose="020B0604020202020204" pitchFamily="34" charset="0"/>
              </a:rPr>
              <a:t>to support </a:t>
            </a:r>
            <a:r>
              <a:rPr lang="en-US" sz="2800" dirty="0">
                <a:solidFill>
                  <a:schemeClr val="tx1">
                    <a:lumMod val="85000"/>
                    <a:lumOff val="15000"/>
                  </a:schemeClr>
                </a:solidFill>
                <a:latin typeface="Arial" panose="020B0604020202020204" pitchFamily="34" charset="0"/>
                <a:cs typeface="Arial" panose="020B0604020202020204" pitchFamily="34" charset="0"/>
              </a:rPr>
              <a:t>an effective </a:t>
            </a:r>
            <a:r>
              <a:rPr lang="en-US" sz="2800" dirty="0" smtClean="0">
                <a:solidFill>
                  <a:schemeClr val="tx1">
                    <a:lumMod val="85000"/>
                    <a:lumOff val="15000"/>
                  </a:schemeClr>
                </a:solidFill>
                <a:latin typeface="Arial" panose="020B0604020202020204" pitchFamily="34" charset="0"/>
                <a:cs typeface="Arial" panose="020B0604020202020204" pitchFamily="34" charset="0"/>
              </a:rPr>
              <a:t>process for listening </a:t>
            </a:r>
            <a:r>
              <a:rPr lang="en-US" sz="2800" dirty="0">
                <a:solidFill>
                  <a:schemeClr val="tx1">
                    <a:lumMod val="85000"/>
                    <a:lumOff val="15000"/>
                  </a:schemeClr>
                </a:solidFill>
                <a:latin typeface="Arial" panose="020B0604020202020204" pitchFamily="34" charset="0"/>
                <a:cs typeface="Arial" panose="020B0604020202020204" pitchFamily="34" charset="0"/>
              </a:rPr>
              <a:t>to our </a:t>
            </a:r>
            <a:r>
              <a:rPr lang="en-US" sz="2800" dirty="0" smtClean="0">
                <a:solidFill>
                  <a:schemeClr val="tx1">
                    <a:lumMod val="85000"/>
                    <a:lumOff val="15000"/>
                  </a:schemeClr>
                </a:solidFill>
                <a:latin typeface="Arial" panose="020B0604020202020204" pitchFamily="34" charset="0"/>
                <a:cs typeface="Arial" panose="020B0604020202020204" pitchFamily="34" charset="0"/>
              </a:rPr>
              <a:t>customers.</a:t>
            </a:r>
            <a:endParaRPr lang="en-US" sz="2800" dirty="0">
              <a:solidFill>
                <a:schemeClr val="tx1">
                  <a:lumMod val="85000"/>
                  <a:lumOff val="15000"/>
                </a:schemeClr>
              </a:solidFill>
              <a:latin typeface="Arial" panose="020B0604020202020204" pitchFamily="34" charset="0"/>
              <a:cs typeface="Arial" panose="020B0604020202020204" pitchFamily="34" charset="0"/>
            </a:endParaRPr>
          </a:p>
          <a:p>
            <a:pPr>
              <a:defRPr/>
            </a:pPr>
            <a:endParaRPr lang="en-US" sz="800" dirty="0" smtClean="0">
              <a:solidFill>
                <a:schemeClr val="tx1">
                  <a:lumMod val="85000"/>
                  <a:lumOff val="15000"/>
                </a:schemeClr>
              </a:solidFill>
              <a:latin typeface="Arial" panose="020B0604020202020204" pitchFamily="34" charset="0"/>
              <a:cs typeface="Arial" panose="020B0604020202020204" pitchFamily="34" charset="0"/>
            </a:endParaRPr>
          </a:p>
          <a:p>
            <a:pPr marL="0" indent="0">
              <a:buFont typeface="Arial" charset="0"/>
              <a:buNone/>
              <a:defRPr/>
            </a:pPr>
            <a:r>
              <a:rPr lang="en-US" sz="2800" dirty="0" smtClean="0">
                <a:solidFill>
                  <a:schemeClr val="tx1">
                    <a:lumMod val="85000"/>
                    <a:lumOff val="15000"/>
                  </a:schemeClr>
                </a:solidFill>
                <a:latin typeface="Arial" panose="020B0604020202020204" pitchFamily="34" charset="0"/>
                <a:cs typeface="Arial" panose="020B0604020202020204" pitchFamily="34" charset="0"/>
              </a:rPr>
              <a:t>Additional feedback about training can be directed to JoAnn.Borel@ed.gov.</a:t>
            </a:r>
          </a:p>
          <a:p>
            <a:pPr>
              <a:defRPr/>
            </a:pPr>
            <a:endParaRPr lang="en-US" sz="2800" dirty="0" smtClean="0">
              <a:solidFill>
                <a:schemeClr val="tx1">
                  <a:lumMod val="85000"/>
                  <a:lumOff val="15000"/>
                </a:schemeClr>
              </a:solidFill>
              <a:latin typeface="Arial" panose="020B0604020202020204" pitchFamily="34" charset="0"/>
              <a:cs typeface="Arial" panose="020B0604020202020204" pitchFamily="34" charset="0"/>
            </a:endParaRPr>
          </a:p>
          <a:p>
            <a:pPr>
              <a:defRPr/>
            </a:pPr>
            <a:endParaRPr lang="en-US" dirty="0">
              <a:solidFill>
                <a:schemeClr val="tx1">
                  <a:lumMod val="85000"/>
                  <a:lumOff val="15000"/>
                </a:schemeClr>
              </a:solidFill>
              <a:latin typeface="Arial" panose="020B0604020202020204" pitchFamily="34" charset="0"/>
              <a:cs typeface="Arial" panose="020B0604020202020204" pitchFamily="34" charset="0"/>
            </a:endParaRPr>
          </a:p>
          <a:p>
            <a:pPr>
              <a:defRPr/>
            </a:pPr>
            <a:endParaRPr lang="en-US"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27393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275" y="381000"/>
            <a:ext cx="8553450" cy="647700"/>
          </a:xfrm>
        </p:spPr>
        <p:txBody>
          <a:bodyPr/>
          <a:lstStyle/>
          <a:p>
            <a:pPr>
              <a:defRPr/>
            </a:pPr>
            <a:r>
              <a:rPr lang="en-US" dirty="0" smtClean="0">
                <a:solidFill>
                  <a:schemeClr val="tx1">
                    <a:lumMod val="85000"/>
                    <a:lumOff val="15000"/>
                  </a:schemeClr>
                </a:solidFill>
                <a:latin typeface="Arial" panose="020B0604020202020204" pitchFamily="34" charset="0"/>
                <a:cs typeface="Arial" panose="020B0604020202020204" pitchFamily="34" charset="0"/>
              </a:rPr>
              <a:t>Department of Education Contacts</a:t>
            </a:r>
            <a:endParaRPr lang="en-US"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0419"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pPr>
            <a:fld id="{B974791D-50F0-4084-8912-6385AF9255BA}" type="slidenum">
              <a:rPr lang="en-US" altLang="en-US" smtClean="0">
                <a:solidFill>
                  <a:schemeClr val="bg1"/>
                </a:solidFill>
                <a:latin typeface="Arial" charset="0"/>
              </a:rPr>
              <a:pPr eaLnBrk="1" fontAlgn="base" hangingPunct="1">
                <a:spcBef>
                  <a:spcPct val="0"/>
                </a:spcBef>
                <a:spcAft>
                  <a:spcPct val="0"/>
                </a:spcAft>
              </a:pPr>
              <a:t>38</a:t>
            </a:fld>
            <a:endParaRPr lang="en-US" altLang="en-US" dirty="0" smtClean="0">
              <a:solidFill>
                <a:schemeClr val="bg1"/>
              </a:solidFill>
              <a:latin typeface="Arial" charset="0"/>
            </a:endParaRPr>
          </a:p>
        </p:txBody>
      </p:sp>
      <p:sp>
        <p:nvSpPr>
          <p:cNvPr id="3" name="Content Placeholder 2"/>
          <p:cNvSpPr>
            <a:spLocks noGrp="1"/>
          </p:cNvSpPr>
          <p:nvPr>
            <p:ph idx="4294967295"/>
          </p:nvPr>
        </p:nvSpPr>
        <p:spPr>
          <a:xfrm>
            <a:off x="0" y="1219200"/>
            <a:ext cx="9144000" cy="4830763"/>
          </a:xfrm>
          <a:prstGeom prst="rect">
            <a:avLst/>
          </a:prstGeom>
        </p:spPr>
        <p:txBody>
          <a:bodyPr/>
          <a:lstStyle/>
          <a:p>
            <a:pPr marL="0" indent="0">
              <a:buFont typeface="Arial" charset="0"/>
              <a:buNone/>
              <a:defRPr/>
            </a:pPr>
            <a:endParaRPr lang="en-US" sz="2800" dirty="0" smtClean="0"/>
          </a:p>
          <a:p>
            <a:pPr>
              <a:defRPr/>
            </a:pPr>
            <a:endParaRPr lang="en-US" sz="2800" dirty="0" smtClean="0"/>
          </a:p>
          <a:p>
            <a:pPr>
              <a:defRPr/>
            </a:pPr>
            <a:endParaRPr lang="en-US" dirty="0"/>
          </a:p>
          <a:p>
            <a:pPr>
              <a:defRPr/>
            </a:pPr>
            <a:endParaRPr lang="en-US" dirty="0"/>
          </a:p>
        </p:txBody>
      </p:sp>
      <p:sp>
        <p:nvSpPr>
          <p:cNvPr id="5" name="TextBox 4"/>
          <p:cNvSpPr txBox="1"/>
          <p:nvPr/>
        </p:nvSpPr>
        <p:spPr>
          <a:xfrm>
            <a:off x="0" y="1219200"/>
            <a:ext cx="9144000" cy="5016758"/>
          </a:xfrm>
          <a:prstGeom prst="rect">
            <a:avLst/>
          </a:prstGeom>
          <a:noFill/>
        </p:spPr>
        <p:txBody>
          <a:bodyPr>
            <a:spAutoFit/>
          </a:bodyPr>
          <a:lstStyle/>
          <a:p>
            <a:pPr marL="285750" indent="-285750">
              <a:buFont typeface="Arial" panose="020B0604020202020204" pitchFamily="34" charset="0"/>
              <a:buChar char="•"/>
              <a:defRPr/>
            </a:pPr>
            <a:endParaRPr lang="en-US" sz="600" dirty="0">
              <a:solidFill>
                <a:schemeClr val="tx1">
                  <a:lumMod val="75000"/>
                  <a:lumOff val="25000"/>
                </a:schemeClr>
              </a:solidFill>
            </a:endParaRPr>
          </a:p>
          <a:p>
            <a:pPr>
              <a:defRPr/>
            </a:pPr>
            <a:r>
              <a:rPr lang="en-US" sz="3200" dirty="0">
                <a:solidFill>
                  <a:schemeClr val="tx1">
                    <a:lumMod val="75000"/>
                    <a:lumOff val="25000"/>
                  </a:schemeClr>
                </a:solidFill>
              </a:rPr>
              <a:t>  </a:t>
            </a:r>
            <a:r>
              <a:rPr lang="en-US" sz="2800" u="sng" dirty="0">
                <a:solidFill>
                  <a:schemeClr val="tx1">
                    <a:lumMod val="85000"/>
                    <a:lumOff val="15000"/>
                  </a:schemeClr>
                </a:solidFill>
                <a:latin typeface="Arial" panose="020B0604020202020204" pitchFamily="34" charset="0"/>
                <a:cs typeface="Arial" panose="020B0604020202020204" pitchFamily="34" charset="0"/>
              </a:rPr>
              <a:t>Research and Customer Care Center</a:t>
            </a:r>
            <a:endParaRPr lang="en-US" sz="2800" dirty="0">
              <a:solidFill>
                <a:schemeClr val="tx1">
                  <a:lumMod val="85000"/>
                  <a:lumOff val="15000"/>
                </a:schemeClr>
              </a:solidFill>
              <a:latin typeface="Arial" panose="020B0604020202020204" pitchFamily="34" charset="0"/>
              <a:cs typeface="Arial" panose="020B0604020202020204" pitchFamily="34" charset="0"/>
            </a:endParaRPr>
          </a:p>
          <a:p>
            <a:pPr>
              <a:defRPr/>
            </a:pPr>
            <a:r>
              <a:rPr lang="en-US" sz="2400" dirty="0">
                <a:solidFill>
                  <a:srgbClr val="0070C0"/>
                </a:solidFill>
                <a:latin typeface="Arial" panose="020B0604020202020204" pitchFamily="34" charset="0"/>
                <a:cs typeface="Arial" panose="020B0604020202020204" pitchFamily="34" charset="0"/>
              </a:rPr>
              <a:t>  800.433.7327</a:t>
            </a:r>
          </a:p>
          <a:p>
            <a:pPr>
              <a:defRPr/>
            </a:pPr>
            <a:r>
              <a:rPr lang="en-US" sz="2400" dirty="0">
                <a:solidFill>
                  <a:srgbClr val="0070C0"/>
                </a:solidFill>
                <a:latin typeface="Arial" panose="020B0604020202020204" pitchFamily="34" charset="0"/>
                <a:cs typeface="Arial" panose="020B0604020202020204" pitchFamily="34" charset="0"/>
              </a:rPr>
              <a:t>  fsa.customer.support@ed.gov</a:t>
            </a:r>
          </a:p>
          <a:p>
            <a:pPr>
              <a:defRPr/>
            </a:pPr>
            <a:endParaRPr lang="en-US" sz="1600" dirty="0">
              <a:solidFill>
                <a:schemeClr val="tx1">
                  <a:lumMod val="75000"/>
                  <a:lumOff val="25000"/>
                </a:schemeClr>
              </a:solidFill>
              <a:latin typeface="Arial" panose="020B0604020202020204" pitchFamily="34" charset="0"/>
              <a:cs typeface="Arial" panose="020B0604020202020204" pitchFamily="34" charset="0"/>
            </a:endParaRPr>
          </a:p>
          <a:p>
            <a:pPr>
              <a:defRPr/>
            </a:pPr>
            <a:r>
              <a:rPr lang="en-US" sz="2800" dirty="0">
                <a:solidFill>
                  <a:schemeClr val="tx1">
                    <a:lumMod val="75000"/>
                    <a:lumOff val="25000"/>
                  </a:schemeClr>
                </a:solidFill>
                <a:latin typeface="Arial" panose="020B0604020202020204" pitchFamily="34" charset="0"/>
                <a:cs typeface="Arial" panose="020B0604020202020204" pitchFamily="34" charset="0"/>
              </a:rPr>
              <a:t>  </a:t>
            </a:r>
            <a:r>
              <a:rPr lang="en-US" sz="2800" u="sng" dirty="0">
                <a:solidFill>
                  <a:schemeClr val="tx1">
                    <a:lumMod val="85000"/>
                    <a:lumOff val="15000"/>
                  </a:schemeClr>
                </a:solidFill>
                <a:latin typeface="Arial" panose="020B0604020202020204" pitchFamily="34" charset="0"/>
                <a:cs typeface="Arial" panose="020B0604020202020204" pitchFamily="34" charset="0"/>
              </a:rPr>
              <a:t>Reach FSA</a:t>
            </a:r>
          </a:p>
          <a:p>
            <a:pPr>
              <a:defRPr/>
            </a:pPr>
            <a:r>
              <a:rPr lang="en-US" sz="2400" dirty="0">
                <a:solidFill>
                  <a:srgbClr val="0070C0"/>
                </a:solidFill>
                <a:latin typeface="Arial" panose="020B0604020202020204" pitchFamily="34" charset="0"/>
                <a:cs typeface="Arial" panose="020B0604020202020204" pitchFamily="34" charset="0"/>
              </a:rPr>
              <a:t>  855.FSA.4FAA  -- 1 number to reach 10 contact centers!</a:t>
            </a:r>
          </a:p>
          <a:p>
            <a:pPr>
              <a:defRPr/>
            </a:pPr>
            <a:endParaRPr lang="en-US" sz="1200" i="1" dirty="0">
              <a:solidFill>
                <a:schemeClr val="tx1">
                  <a:lumMod val="75000"/>
                  <a:lumOff val="25000"/>
                </a:schemeClr>
              </a:solidFill>
              <a:latin typeface="Arial" charset="0"/>
            </a:endParaRPr>
          </a:p>
          <a:p>
            <a:pPr>
              <a:defRPr/>
            </a:pPr>
            <a:r>
              <a:rPr lang="en-US" sz="2200" i="1" dirty="0">
                <a:solidFill>
                  <a:schemeClr val="tx1">
                    <a:lumMod val="75000"/>
                    <a:lumOff val="25000"/>
                  </a:schemeClr>
                </a:solidFill>
              </a:rPr>
              <a:t>   </a:t>
            </a:r>
            <a:r>
              <a:rPr lang="en-US" sz="2200" i="1" dirty="0">
                <a:solidFill>
                  <a:schemeClr val="tx1">
                    <a:lumMod val="85000"/>
                    <a:lumOff val="15000"/>
                  </a:schemeClr>
                </a:solidFill>
              </a:rPr>
              <a:t>Campus Based Call Center	 	</a:t>
            </a:r>
            <a:r>
              <a:rPr lang="en-US" sz="2200" i="1" dirty="0" smtClean="0">
                <a:solidFill>
                  <a:schemeClr val="tx1">
                    <a:lumMod val="85000"/>
                    <a:lumOff val="15000"/>
                  </a:schemeClr>
                </a:solidFill>
              </a:rPr>
              <a:t>eZ-Audit   </a:t>
            </a:r>
            <a:br>
              <a:rPr lang="en-US" sz="2200" i="1" dirty="0" smtClean="0">
                <a:solidFill>
                  <a:schemeClr val="tx1">
                    <a:lumMod val="85000"/>
                    <a:lumOff val="15000"/>
                  </a:schemeClr>
                </a:solidFill>
              </a:rPr>
            </a:br>
            <a:r>
              <a:rPr lang="en-US" sz="2200" i="1" dirty="0" smtClean="0">
                <a:solidFill>
                  <a:schemeClr val="tx1">
                    <a:lumMod val="85000"/>
                    <a:lumOff val="15000"/>
                  </a:schemeClr>
                </a:solidFill>
              </a:rPr>
              <a:t>   COD</a:t>
            </a:r>
            <a:r>
              <a:rPr lang="en-US" sz="2200" i="1" dirty="0">
                <a:solidFill>
                  <a:schemeClr val="tx1">
                    <a:lumMod val="85000"/>
                    <a:lumOff val="15000"/>
                  </a:schemeClr>
                </a:solidFill>
              </a:rPr>
              <a:t>				 	School Eligibility Service Group</a:t>
            </a:r>
          </a:p>
          <a:p>
            <a:pPr>
              <a:defRPr/>
            </a:pPr>
            <a:r>
              <a:rPr lang="en-US" sz="2200" i="1" dirty="0">
                <a:solidFill>
                  <a:schemeClr val="tx1">
                    <a:lumMod val="85000"/>
                    <a:lumOff val="15000"/>
                  </a:schemeClr>
                </a:solidFill>
              </a:rPr>
              <a:t>   CPS/SAIG			 	Foreign Schools Participation Division</a:t>
            </a:r>
          </a:p>
          <a:p>
            <a:pPr>
              <a:defRPr/>
            </a:pPr>
            <a:r>
              <a:rPr lang="en-US" sz="2200" i="1" dirty="0">
                <a:solidFill>
                  <a:schemeClr val="tx1">
                    <a:lumMod val="85000"/>
                    <a:lumOff val="15000"/>
                  </a:schemeClr>
                </a:solidFill>
              </a:rPr>
              <a:t>   NSLDS			 		Research and Customer Care Center</a:t>
            </a:r>
            <a:endParaRPr lang="en-US" sz="2800" dirty="0">
              <a:solidFill>
                <a:schemeClr val="tx1">
                  <a:lumMod val="85000"/>
                  <a:lumOff val="15000"/>
                </a:schemeClr>
              </a:solidFill>
            </a:endParaRPr>
          </a:p>
          <a:p>
            <a:pPr>
              <a:defRPr/>
            </a:pPr>
            <a:r>
              <a:rPr lang="en-US" sz="2200" i="1" dirty="0">
                <a:solidFill>
                  <a:schemeClr val="tx1">
                    <a:lumMod val="85000"/>
                    <a:lumOff val="15000"/>
                  </a:schemeClr>
                </a:solidFill>
              </a:rPr>
              <a:t>   G5                                         	</a:t>
            </a:r>
            <a:r>
              <a:rPr lang="en-US" sz="2200" i="1" dirty="0" smtClean="0">
                <a:solidFill>
                  <a:schemeClr val="tx1">
                    <a:lumMod val="85000"/>
                    <a:lumOff val="15000"/>
                  </a:schemeClr>
                </a:solidFill>
              </a:rPr>
              <a:t>	Nelnet </a:t>
            </a:r>
            <a:r>
              <a:rPr lang="en-US" sz="2200" i="1" dirty="0">
                <a:solidFill>
                  <a:schemeClr val="tx1">
                    <a:lumMod val="85000"/>
                    <a:lumOff val="15000"/>
                  </a:schemeClr>
                </a:solidFill>
              </a:rPr>
              <a:t>Total &amp; Permanent 								Disability Team</a:t>
            </a:r>
          </a:p>
          <a:p>
            <a:pPr>
              <a:defRPr/>
            </a:pPr>
            <a:r>
              <a:rPr lang="en-US" sz="2200" i="1" dirty="0">
                <a:solidFill>
                  <a:schemeClr val="tx1">
                    <a:lumMod val="85000"/>
                    <a:lumOff val="15000"/>
                  </a:schemeClr>
                </a:solidFill>
              </a:rPr>
              <a:t>					</a:t>
            </a:r>
            <a:endParaRPr lang="en-US" sz="2800" dirty="0">
              <a:solidFill>
                <a:schemeClr val="tx1">
                  <a:lumMod val="85000"/>
                  <a:lumOff val="15000"/>
                </a:schemeClr>
              </a:solidFill>
            </a:endParaRPr>
          </a:p>
        </p:txBody>
      </p:sp>
      <p:pic>
        <p:nvPicPr>
          <p:cNvPr id="6" name="Picture 5"/>
          <p:cNvPicPr>
            <a:picLocks noChangeAspect="1" noChangeArrowheads="1"/>
          </p:cNvPicPr>
          <p:nvPr/>
        </p:nvPicPr>
        <p:blipFill>
          <a:blip r:embed="rId3" cstate="print"/>
          <a:srcRect/>
          <a:stretch>
            <a:fillRect/>
          </a:stretch>
        </p:blipFill>
        <p:spPr bwMode="auto">
          <a:xfrm>
            <a:off x="7183821" y="1371600"/>
            <a:ext cx="1504950" cy="1466194"/>
          </a:xfrm>
          <a:prstGeom prst="rect">
            <a:avLst/>
          </a:prstGeom>
          <a:ln>
            <a:noFill/>
          </a:ln>
          <a:effectLst>
            <a:outerShdw blurRad="152400" dist="317500" dir="5400000" sx="90000" sy="-19000" rotWithShape="0">
              <a:prstClr val="black">
                <a:alpha val="15000"/>
              </a:prstClr>
            </a:outerShdw>
          </a:effectLst>
          <a:scene3d>
            <a:camera prst="orthographicFront"/>
            <a:lightRig rig="threePt" dir="t"/>
          </a:scene3d>
          <a:sp3d>
            <a:bevelT w="165100" prst="coolSlant"/>
          </a:sp3d>
        </p:spPr>
      </p:pic>
    </p:spTree>
    <p:extLst>
      <p:ext uri="{BB962C8B-B14F-4D97-AF65-F5344CB8AC3E}">
        <p14:creationId xmlns:p14="http://schemas.microsoft.com/office/powerpoint/2010/main" val="2481341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Users\zachary.goodwin\AppData\Local\Microsoft\Windows\Temporary Internet Files\Content.IE5\1CG7MBB5\question-marks[1].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36725" y="1143000"/>
            <a:ext cx="571500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6CDE813E-C3AC-464A-8A78-CB5E733BD6D3}" type="slidenum">
              <a:rPr lang="en-US" smtClean="0"/>
              <a:t>39</a:t>
            </a:fld>
            <a:endParaRPr lang="en-US" dirty="0"/>
          </a:p>
        </p:txBody>
      </p:sp>
    </p:spTree>
    <p:extLst>
      <p:ext uri="{BB962C8B-B14F-4D97-AF65-F5344CB8AC3E}">
        <p14:creationId xmlns:p14="http://schemas.microsoft.com/office/powerpoint/2010/main" val="439706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54162" cy="647698"/>
          </a:xfrm>
        </p:spPr>
        <p:txBody>
          <a:bodyPr/>
          <a:lstStyle/>
          <a:p>
            <a:r>
              <a:rPr lang="en-US" dirty="0" smtClean="0">
                <a:solidFill>
                  <a:schemeClr val="tx1">
                    <a:lumMod val="85000"/>
                    <a:lumOff val="15000"/>
                  </a:schemeClr>
                </a:solidFill>
              </a:rPr>
              <a:t>Perkins Loan Program History</a:t>
            </a:r>
            <a:endParaRPr lang="en-US" dirty="0">
              <a:solidFill>
                <a:schemeClr val="tx1">
                  <a:lumMod val="85000"/>
                  <a:lumOff val="15000"/>
                </a:schemeClr>
              </a:solidFill>
            </a:endParaRPr>
          </a:p>
        </p:txBody>
      </p:sp>
      <p:sp>
        <p:nvSpPr>
          <p:cNvPr id="3" name="Content Placeholder 2"/>
          <p:cNvSpPr>
            <a:spLocks noGrp="1"/>
          </p:cNvSpPr>
          <p:nvPr>
            <p:ph idx="1"/>
          </p:nvPr>
        </p:nvSpPr>
        <p:spPr>
          <a:xfrm>
            <a:off x="457200" y="1371600"/>
            <a:ext cx="8229600" cy="4525963"/>
          </a:xfrm>
        </p:spPr>
        <p:txBody>
          <a:bodyPr/>
          <a:lstStyle/>
          <a:p>
            <a:r>
              <a:rPr lang="en-US" sz="2400" dirty="0" smtClean="0">
                <a:solidFill>
                  <a:schemeClr val="tx1">
                    <a:lumMod val="85000"/>
                    <a:lumOff val="15000"/>
                  </a:schemeClr>
                </a:solidFill>
              </a:rPr>
              <a:t>The statutory authority for schools to make Perkins Loans (HEA Section 461) ended on September 30, 2014, with an automatic one-year extension to September 30, 2015</a:t>
            </a:r>
          </a:p>
          <a:p>
            <a:endParaRPr lang="en-US" sz="1200" dirty="0" smtClean="0">
              <a:solidFill>
                <a:schemeClr val="tx1">
                  <a:lumMod val="85000"/>
                  <a:lumOff val="15000"/>
                </a:schemeClr>
              </a:solidFill>
            </a:endParaRPr>
          </a:p>
          <a:p>
            <a:r>
              <a:rPr lang="en-US" sz="2400" dirty="0" smtClean="0">
                <a:solidFill>
                  <a:schemeClr val="tx1">
                    <a:lumMod val="85000"/>
                    <a:lumOff val="15000"/>
                  </a:schemeClr>
                </a:solidFill>
              </a:rPr>
              <a:t>Language (now outdated) in HEA Section 466 calls for schools to return Federal share funds from the Perkins Loan Program to the government after October 1, 2012</a:t>
            </a:r>
          </a:p>
          <a:p>
            <a:endParaRPr lang="en-US" sz="1200" dirty="0" smtClean="0">
              <a:solidFill>
                <a:schemeClr val="tx1">
                  <a:lumMod val="85000"/>
                  <a:lumOff val="15000"/>
                </a:schemeClr>
              </a:solidFill>
            </a:endParaRPr>
          </a:p>
          <a:p>
            <a:pPr>
              <a:defRPr/>
            </a:pPr>
            <a:r>
              <a:rPr lang="en-US" sz="2400" dirty="0" smtClean="0">
                <a:solidFill>
                  <a:schemeClr val="tx1">
                    <a:lumMod val="85000"/>
                    <a:lumOff val="15000"/>
                  </a:schemeClr>
                </a:solidFill>
              </a:rPr>
              <a:t>Department has interpreted HEA Section 461 to govern the duration of the Perkins program</a:t>
            </a:r>
          </a:p>
          <a:p>
            <a:pPr>
              <a:defRPr/>
            </a:pPr>
            <a:endParaRPr lang="en-US" sz="1800" dirty="0">
              <a:solidFill>
                <a:schemeClr val="tx1">
                  <a:lumMod val="85000"/>
                  <a:lumOff val="15000"/>
                </a:schemeClr>
              </a:solidFill>
            </a:endParaRPr>
          </a:p>
          <a:p>
            <a:pPr marL="0" indent="0" algn="ctr">
              <a:buNone/>
              <a:defRPr/>
            </a:pPr>
            <a:r>
              <a:rPr lang="en-US" i="1" dirty="0" smtClean="0">
                <a:solidFill>
                  <a:srgbClr val="0070C0"/>
                </a:solidFill>
              </a:rPr>
              <a:t>Dear Colleague Letter GEN-11-02</a:t>
            </a:r>
            <a:endParaRPr lang="en-US" i="1" dirty="0">
              <a:solidFill>
                <a:srgbClr val="0070C0"/>
              </a:solidFill>
            </a:endParaRPr>
          </a:p>
        </p:txBody>
      </p:sp>
      <p:sp>
        <p:nvSpPr>
          <p:cNvPr id="4" name="Slide Number Placeholder 3"/>
          <p:cNvSpPr>
            <a:spLocks noGrp="1"/>
          </p:cNvSpPr>
          <p:nvPr>
            <p:ph type="sldNum" sz="quarter" idx="12"/>
          </p:nvPr>
        </p:nvSpPr>
        <p:spPr/>
        <p:txBody>
          <a:bodyPr/>
          <a:lstStyle/>
          <a:p>
            <a:fld id="{6CDE813E-C3AC-464A-8A78-CB5E733BD6D3}" type="slidenum">
              <a:rPr lang="en-US" smtClean="0"/>
              <a:t>4</a:t>
            </a:fld>
            <a:endParaRPr lang="en-US" dirty="0"/>
          </a:p>
        </p:txBody>
      </p:sp>
    </p:spTree>
    <p:extLst>
      <p:ext uri="{BB962C8B-B14F-4D97-AF65-F5344CB8AC3E}">
        <p14:creationId xmlns:p14="http://schemas.microsoft.com/office/powerpoint/2010/main" val="4105400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Current Program Status</a:t>
            </a:r>
            <a:endParaRPr lang="en-US" dirty="0"/>
          </a:p>
        </p:txBody>
      </p:sp>
      <p:sp>
        <p:nvSpPr>
          <p:cNvPr id="3" name="Content Placeholder 2"/>
          <p:cNvSpPr>
            <a:spLocks noGrp="1"/>
          </p:cNvSpPr>
          <p:nvPr>
            <p:ph idx="1"/>
          </p:nvPr>
        </p:nvSpPr>
        <p:spPr>
          <a:xfrm>
            <a:off x="381000" y="1524000"/>
            <a:ext cx="8382000" cy="4525963"/>
          </a:xfrm>
        </p:spPr>
        <p:txBody>
          <a:bodyPr/>
          <a:lstStyle/>
          <a:p>
            <a:pPr marL="0" indent="0">
              <a:buNone/>
              <a:defRPr/>
            </a:pPr>
            <a:r>
              <a:rPr lang="en-US" dirty="0" smtClean="0"/>
              <a:t>Since Congress did not ultimately act </a:t>
            </a:r>
            <a:r>
              <a:rPr lang="en-US" dirty="0"/>
              <a:t>to extend the program, the authority to make Perkins </a:t>
            </a:r>
            <a:r>
              <a:rPr lang="en-US" dirty="0" smtClean="0"/>
              <a:t>Loans </a:t>
            </a:r>
            <a:r>
              <a:rPr lang="en-US" dirty="0"/>
              <a:t>to </a:t>
            </a:r>
            <a:r>
              <a:rPr lang="en-US" u="sng" dirty="0"/>
              <a:t>new</a:t>
            </a:r>
            <a:r>
              <a:rPr lang="en-US" dirty="0"/>
              <a:t> borrowers </a:t>
            </a:r>
            <a:r>
              <a:rPr lang="en-US" dirty="0" smtClean="0"/>
              <a:t>ended September 30, 2015</a:t>
            </a:r>
          </a:p>
          <a:p>
            <a:pPr marL="0" indent="0">
              <a:buNone/>
              <a:defRPr/>
            </a:pPr>
            <a:endParaRPr lang="en-US" sz="1100" dirty="0" smtClean="0"/>
          </a:p>
          <a:p>
            <a:pPr marL="230188" lvl="1" indent="-230188">
              <a:buSzPct val="80000"/>
              <a:buFont typeface="Arial"/>
              <a:buChar char="•"/>
              <a:defRPr/>
            </a:pPr>
            <a:r>
              <a:rPr lang="en-US" sz="2400" dirty="0" smtClean="0"/>
              <a:t>If school made the first disbursement of a Federal Perkins Loan for the 2015-2016 award year </a:t>
            </a:r>
            <a:r>
              <a:rPr lang="en-US" sz="2400" i="1" dirty="0"/>
              <a:t>prior</a:t>
            </a:r>
            <a:r>
              <a:rPr lang="en-US" sz="2400" dirty="0"/>
              <a:t> to October </a:t>
            </a:r>
            <a:r>
              <a:rPr lang="en-US" sz="2400" dirty="0" smtClean="0"/>
              <a:t>1, </a:t>
            </a:r>
            <a:r>
              <a:rPr lang="en-US" sz="2400" dirty="0"/>
              <a:t>2015</a:t>
            </a:r>
            <a:r>
              <a:rPr lang="en-US" sz="2400" dirty="0" smtClean="0"/>
              <a:t>, school may make any remaining disbursements</a:t>
            </a:r>
          </a:p>
          <a:p>
            <a:pPr marL="0" lvl="1" indent="0">
              <a:buSzPct val="80000"/>
              <a:buNone/>
              <a:defRPr/>
            </a:pPr>
            <a:endParaRPr lang="en-US" sz="600" dirty="0" smtClean="0"/>
          </a:p>
          <a:p>
            <a:pPr marL="685800" lvl="1" indent="-228600">
              <a:defRPr/>
            </a:pPr>
            <a:r>
              <a:rPr lang="en-US" altLang="en-US" sz="2000" dirty="0" smtClean="0"/>
              <a:t>Loan may be </a:t>
            </a:r>
            <a:r>
              <a:rPr lang="en-US" altLang="en-US" sz="2000" i="1" dirty="0" smtClean="0"/>
              <a:t>increased </a:t>
            </a:r>
            <a:r>
              <a:rPr lang="en-US" altLang="en-US" sz="2000" dirty="0" smtClean="0"/>
              <a:t>in 2015-2016 assuming the student is eligible and the first disbursement was made prior to October 1</a:t>
            </a:r>
          </a:p>
          <a:p>
            <a:pPr>
              <a:defRPr/>
            </a:pPr>
            <a:endParaRPr lang="en-US" sz="2800" dirty="0" smtClean="0"/>
          </a:p>
          <a:p>
            <a:pPr marL="0" indent="0" algn="ctr">
              <a:buNone/>
              <a:defRPr/>
            </a:pPr>
            <a:r>
              <a:rPr lang="en-US" i="1" dirty="0" smtClean="0">
                <a:solidFill>
                  <a:srgbClr val="0070C0"/>
                </a:solidFill>
              </a:rPr>
              <a:t>Dear </a:t>
            </a:r>
            <a:r>
              <a:rPr lang="en-US" i="1" dirty="0">
                <a:solidFill>
                  <a:srgbClr val="0070C0"/>
                </a:solidFill>
              </a:rPr>
              <a:t>Colleague Letter </a:t>
            </a:r>
            <a:r>
              <a:rPr lang="en-US" i="1" dirty="0" smtClean="0">
                <a:solidFill>
                  <a:srgbClr val="0070C0"/>
                </a:solidFill>
              </a:rPr>
              <a:t>GEN-15-03</a:t>
            </a:r>
            <a:endParaRPr lang="en-US" i="1" dirty="0">
              <a:solidFill>
                <a:srgbClr val="0070C0"/>
              </a:solidFill>
            </a:endParaRPr>
          </a:p>
          <a:p>
            <a:pPr>
              <a:defRPr/>
            </a:pPr>
            <a:endParaRPr lang="en-US" dirty="0"/>
          </a:p>
        </p:txBody>
      </p:sp>
      <p:sp>
        <p:nvSpPr>
          <p:cNvPr id="5" name="Slide Number Placeholder 4"/>
          <p:cNvSpPr>
            <a:spLocks noGrp="1"/>
          </p:cNvSpPr>
          <p:nvPr>
            <p:ph type="sldNum" sz="quarter" idx="12"/>
          </p:nvPr>
        </p:nvSpPr>
        <p:spPr/>
        <p:txBody>
          <a:bodyPr/>
          <a:lstStyle/>
          <a:p>
            <a:fld id="{6CDE813E-C3AC-464A-8A78-CB5E733BD6D3}" type="slidenum">
              <a:rPr lang="en-US" smtClean="0"/>
              <a:t>5</a:t>
            </a:fld>
            <a:endParaRPr lang="en-US" dirty="0"/>
          </a:p>
        </p:txBody>
      </p:sp>
    </p:spTree>
    <p:extLst>
      <p:ext uri="{BB962C8B-B14F-4D97-AF65-F5344CB8AC3E}">
        <p14:creationId xmlns:p14="http://schemas.microsoft.com/office/powerpoint/2010/main" val="1623806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Perkins Grandfathering</a:t>
            </a:r>
            <a:endParaRPr lang="en-US" dirty="0"/>
          </a:p>
        </p:txBody>
      </p:sp>
      <p:sp>
        <p:nvSpPr>
          <p:cNvPr id="3" name="Content Placeholder 2"/>
          <p:cNvSpPr>
            <a:spLocks noGrp="1"/>
          </p:cNvSpPr>
          <p:nvPr>
            <p:ph idx="1"/>
          </p:nvPr>
        </p:nvSpPr>
        <p:spPr>
          <a:xfrm>
            <a:off x="304800" y="1295400"/>
            <a:ext cx="8534400" cy="4678363"/>
          </a:xfrm>
        </p:spPr>
        <p:txBody>
          <a:bodyPr/>
          <a:lstStyle/>
          <a:p>
            <a:pPr marL="230188" lvl="1" indent="0">
              <a:buNone/>
            </a:pPr>
            <a:r>
              <a:rPr lang="en-US" altLang="en-US" sz="2800" dirty="0"/>
              <a:t>Narrow “grandfathering” provision </a:t>
            </a:r>
            <a:r>
              <a:rPr lang="en-US" altLang="en-US" sz="2800" dirty="0" smtClean="0"/>
              <a:t>allows </a:t>
            </a:r>
            <a:r>
              <a:rPr lang="en-US" altLang="en-US" sz="2800" dirty="0"/>
              <a:t>schools to make Perkins Loans to certain students through </a:t>
            </a:r>
            <a:r>
              <a:rPr lang="en-US" altLang="en-US" sz="2800" dirty="0" smtClean="0"/>
              <a:t>September 30, 2020...if:</a:t>
            </a:r>
          </a:p>
          <a:p>
            <a:pPr marL="230188" lvl="1" indent="0">
              <a:buNone/>
            </a:pPr>
            <a:endParaRPr lang="en-US" altLang="en-US" sz="100" dirty="0" smtClean="0"/>
          </a:p>
          <a:p>
            <a:pPr marL="230188" lvl="1" indent="0">
              <a:buNone/>
            </a:pPr>
            <a:endParaRPr lang="en-US" altLang="en-US" sz="300" dirty="0"/>
          </a:p>
          <a:p>
            <a:pPr lvl="2"/>
            <a:r>
              <a:rPr lang="en-US" altLang="en-US" sz="2250" dirty="0"/>
              <a:t>Student received at least one Perkins Loan disbursement on or before </a:t>
            </a:r>
            <a:r>
              <a:rPr lang="en-US" altLang="en-US" sz="2250" dirty="0" smtClean="0"/>
              <a:t>June 30, 2015 (for 2014-15 </a:t>
            </a:r>
            <a:r>
              <a:rPr lang="en-US" altLang="en-US" sz="2250" dirty="0"/>
              <a:t>award year or earlier</a:t>
            </a:r>
            <a:r>
              <a:rPr lang="en-US" altLang="en-US" sz="2250" dirty="0" smtClean="0"/>
              <a:t>), </a:t>
            </a:r>
            <a:r>
              <a:rPr lang="en-US" altLang="en-US" sz="2200" dirty="0" smtClean="0"/>
              <a:t>								</a:t>
            </a:r>
            <a:r>
              <a:rPr lang="en-US" altLang="en-US" sz="2200" i="1" dirty="0" smtClean="0"/>
              <a:t>and</a:t>
            </a:r>
          </a:p>
          <a:p>
            <a:pPr lvl="2"/>
            <a:endParaRPr lang="en-US" altLang="en-US" sz="600" i="1" dirty="0"/>
          </a:p>
          <a:p>
            <a:pPr lvl="2"/>
            <a:r>
              <a:rPr lang="en-US" altLang="en-US" sz="2250" dirty="0"/>
              <a:t>Student </a:t>
            </a:r>
            <a:r>
              <a:rPr lang="en-US" altLang="en-US" sz="2250" dirty="0" smtClean="0"/>
              <a:t>is enrolled </a:t>
            </a:r>
            <a:r>
              <a:rPr lang="en-US" altLang="en-US" sz="2250" dirty="0"/>
              <a:t>at same institution where the last Perkins Loan disbursement was </a:t>
            </a:r>
            <a:r>
              <a:rPr lang="en-US" altLang="en-US" sz="2250" dirty="0" smtClean="0"/>
              <a:t>received</a:t>
            </a:r>
            <a:r>
              <a:rPr lang="en-US" altLang="en-US" sz="2200" dirty="0" smtClean="0"/>
              <a:t>, </a:t>
            </a:r>
            <a:r>
              <a:rPr lang="en-US" altLang="en-US" sz="2200" i="1" dirty="0" smtClean="0"/>
              <a:t>and</a:t>
            </a:r>
          </a:p>
          <a:p>
            <a:pPr lvl="2"/>
            <a:endParaRPr lang="en-US" altLang="en-US" sz="1050" i="1" dirty="0"/>
          </a:p>
          <a:p>
            <a:pPr lvl="2"/>
            <a:r>
              <a:rPr lang="en-US" altLang="en-US" sz="2250" dirty="0"/>
              <a:t>Student </a:t>
            </a:r>
            <a:r>
              <a:rPr lang="en-US" altLang="en-US" sz="2250" dirty="0" smtClean="0"/>
              <a:t>is enrolled </a:t>
            </a:r>
            <a:r>
              <a:rPr lang="en-US" altLang="en-US" sz="2250" dirty="0"/>
              <a:t>in same academic program for which student received his or her last Perkins Loan disbursement</a:t>
            </a:r>
          </a:p>
          <a:p>
            <a:pPr lvl="3"/>
            <a:r>
              <a:rPr lang="en-US" altLang="en-US" sz="2000" dirty="0"/>
              <a:t>first four digits of the program’s CIP code are </a:t>
            </a:r>
            <a:r>
              <a:rPr lang="en-US" altLang="en-US" sz="2000" dirty="0" smtClean="0"/>
              <a:t>identical</a:t>
            </a:r>
          </a:p>
          <a:p>
            <a:pPr marL="623887" lvl="3" indent="0">
              <a:buNone/>
            </a:pPr>
            <a:endParaRPr lang="en-US" altLang="en-US" sz="2000" dirty="0" smtClean="0"/>
          </a:p>
        </p:txBody>
      </p:sp>
      <p:sp>
        <p:nvSpPr>
          <p:cNvPr id="4" name="Slide Number Placeholder 3"/>
          <p:cNvSpPr>
            <a:spLocks noGrp="1"/>
          </p:cNvSpPr>
          <p:nvPr>
            <p:ph type="sldNum" sz="quarter" idx="12"/>
          </p:nvPr>
        </p:nvSpPr>
        <p:spPr/>
        <p:txBody>
          <a:bodyPr/>
          <a:lstStyle/>
          <a:p>
            <a:fld id="{6CDE813E-C3AC-464A-8A78-CB5E733BD6D3}" type="slidenum">
              <a:rPr lang="en-US" smtClean="0"/>
              <a:t>6</a:t>
            </a:fld>
            <a:endParaRPr lang="en-US" dirty="0"/>
          </a:p>
        </p:txBody>
      </p:sp>
    </p:spTree>
    <p:extLst>
      <p:ext uri="{BB962C8B-B14F-4D97-AF65-F5344CB8AC3E}">
        <p14:creationId xmlns:p14="http://schemas.microsoft.com/office/powerpoint/2010/main" val="1053039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Perkins Grandfathering</a:t>
            </a:r>
            <a:endParaRPr lang="en-US" dirty="0"/>
          </a:p>
        </p:txBody>
      </p:sp>
      <p:sp>
        <p:nvSpPr>
          <p:cNvPr id="3" name="Content Placeholder 2"/>
          <p:cNvSpPr>
            <a:spLocks noGrp="1"/>
          </p:cNvSpPr>
          <p:nvPr>
            <p:ph idx="1"/>
          </p:nvPr>
        </p:nvSpPr>
        <p:spPr>
          <a:xfrm>
            <a:off x="152400" y="1371600"/>
            <a:ext cx="8610600" cy="4678363"/>
          </a:xfrm>
        </p:spPr>
        <p:txBody>
          <a:bodyPr/>
          <a:lstStyle/>
          <a:p>
            <a:pPr marL="393700" lvl="2" indent="0">
              <a:buNone/>
            </a:pPr>
            <a:r>
              <a:rPr lang="en-US" altLang="en-US" sz="2800" dirty="0" smtClean="0"/>
              <a:t>Grandfathered </a:t>
            </a:r>
            <a:r>
              <a:rPr lang="en-US" altLang="en-US" sz="2800" dirty="0"/>
              <a:t>Perkins Loan can be awarded only after student </a:t>
            </a:r>
            <a:r>
              <a:rPr lang="en-US" altLang="en-US" sz="2800" dirty="0" smtClean="0"/>
              <a:t>is awarded all Direct </a:t>
            </a:r>
            <a:r>
              <a:rPr lang="en-US" altLang="en-US" sz="2800" dirty="0"/>
              <a:t>Subsidized Loan aid for </a:t>
            </a:r>
            <a:r>
              <a:rPr lang="en-US" altLang="en-US" sz="2800" dirty="0" smtClean="0"/>
              <a:t>which s/he </a:t>
            </a:r>
            <a:r>
              <a:rPr lang="en-US" altLang="en-US" sz="2800" dirty="0"/>
              <a:t>is eligible </a:t>
            </a:r>
            <a:endParaRPr lang="en-US" altLang="en-US" sz="2800" dirty="0" smtClean="0"/>
          </a:p>
          <a:p>
            <a:pPr marL="393700" lvl="2" indent="0">
              <a:buNone/>
            </a:pPr>
            <a:endParaRPr lang="en-US" altLang="en-US" sz="1600" dirty="0" smtClean="0"/>
          </a:p>
          <a:p>
            <a:pPr marL="850900" lvl="2" indent="-457200"/>
            <a:r>
              <a:rPr lang="en-US" altLang="en-US" sz="2400" dirty="0" smtClean="0"/>
              <a:t>Full Direct Subsidized Loan eligibility must </a:t>
            </a:r>
            <a:r>
              <a:rPr lang="en-US" altLang="en-US" sz="2400" i="1" dirty="0" smtClean="0"/>
              <a:t>always </a:t>
            </a:r>
            <a:r>
              <a:rPr lang="en-US" altLang="en-US" sz="2400" dirty="0" smtClean="0"/>
              <a:t>be considered when determining Perkins eligibility</a:t>
            </a:r>
          </a:p>
          <a:p>
            <a:pPr marL="850900" lvl="2" indent="-457200"/>
            <a:endParaRPr lang="en-US" altLang="en-US" sz="1600" dirty="0" smtClean="0"/>
          </a:p>
          <a:p>
            <a:pPr marL="850900" lvl="2" indent="-457200"/>
            <a:r>
              <a:rPr lang="en-US" altLang="en-US" sz="2400" dirty="0" smtClean="0"/>
              <a:t>Declining a Subsidized Loan does not mean a Perkins Loan may be added to a student’s aid package, or increased</a:t>
            </a:r>
          </a:p>
          <a:p>
            <a:pPr marL="623887" lvl="3" indent="0">
              <a:buNone/>
            </a:pPr>
            <a:endParaRPr lang="en-US" altLang="en-US" sz="2000" dirty="0" smtClean="0"/>
          </a:p>
          <a:p>
            <a:pPr marL="623887" lvl="3" indent="0">
              <a:buNone/>
            </a:pPr>
            <a:endParaRPr lang="en-US" altLang="en-US" sz="2000" dirty="0" smtClean="0"/>
          </a:p>
        </p:txBody>
      </p:sp>
      <p:sp>
        <p:nvSpPr>
          <p:cNvPr id="4" name="Slide Number Placeholder 3"/>
          <p:cNvSpPr>
            <a:spLocks noGrp="1"/>
          </p:cNvSpPr>
          <p:nvPr>
            <p:ph type="sldNum" sz="quarter" idx="12"/>
          </p:nvPr>
        </p:nvSpPr>
        <p:spPr/>
        <p:txBody>
          <a:bodyPr/>
          <a:lstStyle/>
          <a:p>
            <a:fld id="{6CDE813E-C3AC-464A-8A78-CB5E733BD6D3}" type="slidenum">
              <a:rPr lang="en-US" smtClean="0"/>
              <a:t>7</a:t>
            </a:fld>
            <a:endParaRPr lang="en-US" dirty="0"/>
          </a:p>
        </p:txBody>
      </p:sp>
    </p:spTree>
    <p:extLst>
      <p:ext uri="{BB962C8B-B14F-4D97-AF65-F5344CB8AC3E}">
        <p14:creationId xmlns:p14="http://schemas.microsoft.com/office/powerpoint/2010/main" val="1026845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Undeclared Majors</a:t>
            </a:r>
            <a:endParaRPr lang="en-US" dirty="0"/>
          </a:p>
        </p:txBody>
      </p:sp>
      <p:sp>
        <p:nvSpPr>
          <p:cNvPr id="3" name="Content Placeholder 2"/>
          <p:cNvSpPr>
            <a:spLocks noGrp="1"/>
          </p:cNvSpPr>
          <p:nvPr>
            <p:ph idx="1"/>
          </p:nvPr>
        </p:nvSpPr>
        <p:spPr>
          <a:xfrm>
            <a:off x="381000" y="1371600"/>
            <a:ext cx="8382000" cy="4678363"/>
          </a:xfrm>
        </p:spPr>
        <p:txBody>
          <a:bodyPr/>
          <a:lstStyle/>
          <a:p>
            <a:pPr marL="0" indent="0">
              <a:buNone/>
            </a:pPr>
            <a:r>
              <a:rPr lang="en-US" sz="2800" dirty="0"/>
              <a:t>For students whose program is “Undeclared” or “Undecided,” students may continue to receive Perkins under grandfathering provisions </a:t>
            </a:r>
            <a:r>
              <a:rPr lang="en-US" sz="2800" dirty="0" smtClean="0"/>
              <a:t>until and after they declare </a:t>
            </a:r>
            <a:r>
              <a:rPr lang="en-US" sz="2800" dirty="0"/>
              <a:t>a </a:t>
            </a:r>
            <a:r>
              <a:rPr lang="en-US" sz="2800" dirty="0" smtClean="0"/>
              <a:t>major</a:t>
            </a:r>
          </a:p>
          <a:p>
            <a:pPr marL="0" indent="0">
              <a:buNone/>
            </a:pPr>
            <a:endParaRPr lang="en-US" sz="1400" dirty="0"/>
          </a:p>
          <a:p>
            <a:pPr marL="171450" indent="-171450">
              <a:buFont typeface="Arial" panose="020B0604020202020204" pitchFamily="34" charset="0"/>
              <a:buChar char="•"/>
            </a:pPr>
            <a:r>
              <a:rPr lang="en-US" dirty="0" smtClean="0"/>
              <a:t>Once a major is declared, students must </a:t>
            </a:r>
            <a:r>
              <a:rPr lang="en-US" dirty="0"/>
              <a:t>remain in that program to continue receiving </a:t>
            </a:r>
            <a:r>
              <a:rPr lang="en-US" dirty="0" smtClean="0"/>
              <a:t>Perkins</a:t>
            </a:r>
          </a:p>
          <a:p>
            <a:pPr marL="171450" indent="-171450">
              <a:buFont typeface="Arial" panose="020B0604020202020204" pitchFamily="34" charset="0"/>
              <a:buChar char="•"/>
            </a:pPr>
            <a:endParaRPr lang="en-US" i="1" dirty="0">
              <a:solidFill>
                <a:schemeClr val="tx2">
                  <a:lumMod val="60000"/>
                  <a:lumOff val="40000"/>
                </a:schemeClr>
              </a:solidFill>
            </a:endParaRPr>
          </a:p>
          <a:p>
            <a:pPr marL="0" indent="0" algn="ctr">
              <a:buNone/>
            </a:pPr>
            <a:r>
              <a:rPr lang="en-US" i="1" dirty="0" smtClean="0">
                <a:solidFill>
                  <a:srgbClr val="0070C0"/>
                </a:solidFill>
              </a:rPr>
              <a:t>Perkins Loan Wind-Down Q&amp;A:</a:t>
            </a:r>
          </a:p>
          <a:p>
            <a:r>
              <a:rPr lang="en-US" dirty="0">
                <a:solidFill>
                  <a:schemeClr val="tx2">
                    <a:lumMod val="60000"/>
                    <a:lumOff val="40000"/>
                  </a:schemeClr>
                </a:solidFill>
              </a:rPr>
              <a:t>http://ifap.ed.gov/cbpmaterials/attachments/PerkinsQandAs.pdf</a:t>
            </a:r>
          </a:p>
        </p:txBody>
      </p:sp>
      <p:sp>
        <p:nvSpPr>
          <p:cNvPr id="4" name="Slide Number Placeholder 3"/>
          <p:cNvSpPr>
            <a:spLocks noGrp="1"/>
          </p:cNvSpPr>
          <p:nvPr>
            <p:ph type="sldNum" sz="quarter" idx="12"/>
          </p:nvPr>
        </p:nvSpPr>
        <p:spPr/>
        <p:txBody>
          <a:bodyPr/>
          <a:lstStyle/>
          <a:p>
            <a:fld id="{6CDE813E-C3AC-464A-8A78-CB5E733BD6D3}" type="slidenum">
              <a:rPr lang="en-US" smtClean="0"/>
              <a:t>8</a:t>
            </a:fld>
            <a:endParaRPr lang="en-US" dirty="0"/>
          </a:p>
        </p:txBody>
      </p:sp>
    </p:spTree>
    <p:extLst>
      <p:ext uri="{BB962C8B-B14F-4D97-AF65-F5344CB8AC3E}">
        <p14:creationId xmlns:p14="http://schemas.microsoft.com/office/powerpoint/2010/main" val="1197469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600200" y="1219200"/>
            <a:ext cx="5943600" cy="876300"/>
          </a:xfrm>
          <a:prstGeom prst="rect">
            <a:avLst/>
          </a:prstGeom>
        </p:spPr>
        <p:txBody>
          <a:bodyPr>
            <a:scene3d>
              <a:camera prst="orthographicFront"/>
              <a:lightRig rig="threePt" dir="t"/>
            </a:scene3d>
            <a:sp3d extrusionH="57150">
              <a:bevelT w="38100" h="38100"/>
              <a:bevelB w="38100" h="38100"/>
            </a:sp3d>
          </a:bodyPr>
          <a:lstStyle/>
          <a:p>
            <a:pPr marL="0" indent="0" algn="ctr">
              <a:buNone/>
            </a:pPr>
            <a:r>
              <a:rPr lang="en-US" sz="4000" b="1" dirty="0" smtClean="0">
                <a:solidFill>
                  <a:srgbClr val="0070C0"/>
                </a:solidFill>
                <a:latin typeface="Arial" panose="020B0604020202020204" pitchFamily="34" charset="0"/>
                <a:cs typeface="Arial" panose="020B0604020202020204" pitchFamily="34" charset="0"/>
              </a:rPr>
              <a:t>Excess Liquid Capital</a:t>
            </a:r>
            <a:endParaRPr lang="en-US" sz="4000" b="1" dirty="0">
              <a:solidFill>
                <a:srgbClr val="0070C0"/>
              </a:solidFill>
              <a:latin typeface="Arial" panose="020B0604020202020204" pitchFamily="34" charset="0"/>
              <a:cs typeface="Arial" panose="020B0604020202020204" pitchFamily="34" charset="0"/>
            </a:endParaRPr>
          </a:p>
        </p:txBody>
      </p:sp>
      <p:pic>
        <p:nvPicPr>
          <p:cNvPr id="2050" name="Picture 2" descr="C:\Users\zachary.goodwin\AppData\Local\Microsoft\Windows\Temporary Internet Files\Content.IE5\RS8PRIJD\fightingovermoney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248747"/>
            <a:ext cx="3637156" cy="331385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6CDE813E-C3AC-464A-8A78-CB5E733BD6D3}" type="slidenum">
              <a:rPr lang="en-US" smtClean="0"/>
              <a:t>9</a:t>
            </a:fld>
            <a:endParaRPr lang="en-US" dirty="0"/>
          </a:p>
        </p:txBody>
      </p:sp>
    </p:spTree>
    <p:extLst>
      <p:ext uri="{BB962C8B-B14F-4D97-AF65-F5344CB8AC3E}">
        <p14:creationId xmlns:p14="http://schemas.microsoft.com/office/powerpoint/2010/main" val="2023748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FSA Neon G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FSA Neon Green</Template>
  <TotalTime>3004</TotalTime>
  <Words>3401</Words>
  <Application>Microsoft Office PowerPoint</Application>
  <PresentationFormat>On-screen Show (4:3)</PresentationFormat>
  <Paragraphs>424</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New FSA Neon Green</vt:lpstr>
      <vt:lpstr>Perkins Loan and  Third-Party Servicer  Updates</vt:lpstr>
      <vt:lpstr>Agenda</vt:lpstr>
      <vt:lpstr>PowerPoint Presentation</vt:lpstr>
      <vt:lpstr>Perkins Loan Program History</vt:lpstr>
      <vt:lpstr>Current Program Status</vt:lpstr>
      <vt:lpstr>Perkins Grandfathering</vt:lpstr>
      <vt:lpstr>Perkins Grandfathering</vt:lpstr>
      <vt:lpstr>Undeclared Majors</vt:lpstr>
      <vt:lpstr>PowerPoint Presentation</vt:lpstr>
      <vt:lpstr>Excess Liquid Capital</vt:lpstr>
      <vt:lpstr>Excess Liquid Capital</vt:lpstr>
      <vt:lpstr>PowerPoint Presentation</vt:lpstr>
      <vt:lpstr>Perkins Loan Assignments</vt:lpstr>
      <vt:lpstr>Perkins Loan Assignments</vt:lpstr>
      <vt:lpstr>Perkins Loan Assignments</vt:lpstr>
      <vt:lpstr>PowerPoint Presentation</vt:lpstr>
      <vt:lpstr>Default Reduction Assistance Program</vt:lpstr>
      <vt:lpstr>Service Cancellation Reimbursements</vt:lpstr>
      <vt:lpstr>Orange Book</vt:lpstr>
      <vt:lpstr>FISAP</vt:lpstr>
      <vt:lpstr>Additional Resources</vt:lpstr>
      <vt:lpstr>PowerPoint Presentation</vt:lpstr>
      <vt:lpstr>What is a Third-Party Servicer?</vt:lpstr>
      <vt:lpstr>Examples of Servicer Functions</vt:lpstr>
      <vt:lpstr>Servicer Functions Not Considered Title IV-Related</vt:lpstr>
      <vt:lpstr>Reporting Servicers to the Department</vt:lpstr>
      <vt:lpstr>PowerPoint Presentation</vt:lpstr>
      <vt:lpstr>Servicer Contract Requirements</vt:lpstr>
      <vt:lpstr>Servicer Contract Requirements</vt:lpstr>
      <vt:lpstr>PowerPoint Presentation</vt:lpstr>
      <vt:lpstr>Third-Party Servicer Data Form</vt:lpstr>
      <vt:lpstr>FERPA and Third-Party Servicers</vt:lpstr>
      <vt:lpstr>Servicer Compliance Audits</vt:lpstr>
      <vt:lpstr>School Considerations</vt:lpstr>
      <vt:lpstr>Additional Resources</vt:lpstr>
      <vt:lpstr>PowerPoint Presentation</vt:lpstr>
      <vt:lpstr>We Appreciate Your Feedback</vt:lpstr>
      <vt:lpstr>Department of Education Contacts</vt:lpstr>
      <vt:lpstr>PowerPoint Presentation</vt:lpstr>
    </vt:vector>
  </TitlesOfParts>
  <Company>U.S.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Jessica Hickernell</dc:creator>
  <cp:lastModifiedBy>Jessica Hickernell</cp:lastModifiedBy>
  <cp:revision>132</cp:revision>
  <cp:lastPrinted>2015-06-05T21:20:16Z</cp:lastPrinted>
  <dcterms:created xsi:type="dcterms:W3CDTF">2014-08-26T14:03:17Z</dcterms:created>
  <dcterms:modified xsi:type="dcterms:W3CDTF">2015-12-07T15:07:25Z</dcterms:modified>
</cp:coreProperties>
</file>