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78763914-3222-499E-970D-44998F987387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8362ABD1-7DA5-492D-A76B-5E9D88A0B1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soe.edu/servlet/JiveServlet/showImage/38-1888-1873/most+interesting+man+money+monday+meme.jp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.bp.blogspot.com/-rr30IXU5AOU/USdTQvHIe6I/AAAAAAAAAJc/rLx5XtXMvjo/s1600/Fafsa+meme+2.pn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troll.me/2012/04/05/uncategorized/filed-my-fafsa-on-time/" TargetMode="External"/><Relationship Id="rId9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umainestudentemployment" TargetMode="External"/><Relationship Id="rId7" Type="http://schemas.openxmlformats.org/officeDocument/2006/relationships/hyperlink" Target="https://twitter.com/LoyolaFinAid" TargetMode="External"/><Relationship Id="rId2" Type="http://schemas.openxmlformats.org/officeDocument/2006/relationships/hyperlink" Target="http://www.facebook.com/umainefinancialai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msufinaid" TargetMode="External"/><Relationship Id="rId5" Type="http://schemas.openxmlformats.org/officeDocument/2006/relationships/hyperlink" Target="http://www.facebook.com/UTOSFS" TargetMode="External"/><Relationship Id="rId4" Type="http://schemas.openxmlformats.org/officeDocument/2006/relationships/hyperlink" Target="http://www.facebook.com/umfinai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Jessica </a:t>
            </a:r>
            <a:r>
              <a:rPr lang="en-US" dirty="0" err="1" smtClean="0"/>
              <a:t>Hickernell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University of Maine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the world of social media and financial aid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310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Communicate early and often in a public setting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go social: </a:t>
            </a:r>
            <a:br>
              <a:rPr lang="en-US" dirty="0"/>
            </a:br>
            <a:r>
              <a:rPr lang="en-US" dirty="0" smtClean="0"/>
              <a:t>Transparency and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42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Use it as an educational tool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go social: </a:t>
            </a:r>
            <a:br>
              <a:rPr lang="en-US" dirty="0"/>
            </a:br>
            <a:r>
              <a:rPr lang="en-US" dirty="0" smtClean="0"/>
              <a:t>Financial literacy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41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Challenges:</a:t>
            </a:r>
          </a:p>
          <a:p>
            <a:pPr lvl="1"/>
            <a:r>
              <a:rPr lang="en-US" sz="2400" dirty="0" smtClean="0"/>
              <a:t>Resources-</a:t>
            </a:r>
          </a:p>
          <a:p>
            <a:pPr lvl="2"/>
            <a:r>
              <a:rPr lang="en-US" sz="2000" dirty="0" smtClean="0"/>
              <a:t>Time </a:t>
            </a:r>
          </a:p>
          <a:p>
            <a:pPr lvl="2"/>
            <a:r>
              <a:rPr lang="en-US" sz="2000" dirty="0" smtClean="0"/>
              <a:t>Personnel</a:t>
            </a:r>
          </a:p>
          <a:p>
            <a:pPr lvl="2"/>
            <a:r>
              <a:rPr lang="en-US" sz="2000" dirty="0" smtClean="0"/>
              <a:t>Experts</a:t>
            </a:r>
          </a:p>
          <a:p>
            <a:pPr marL="640080" lvl="2" indent="0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Nature of Public Discourse</a:t>
            </a:r>
            <a:endParaRPr lang="en-US" sz="2400" dirty="0"/>
          </a:p>
          <a:p>
            <a:pPr lvl="2"/>
            <a:r>
              <a:rPr lang="en-US" sz="2000" dirty="0" smtClean="0"/>
              <a:t>Online forums bring good and bad</a:t>
            </a:r>
          </a:p>
          <a:p>
            <a:pPr marL="640080" lvl="2" indent="0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FERPA</a:t>
            </a:r>
            <a:endParaRPr lang="en-US" sz="2400" dirty="0"/>
          </a:p>
          <a:p>
            <a:pPr lvl="2"/>
            <a:r>
              <a:rPr lang="en-US" sz="2000" dirty="0" smtClean="0"/>
              <a:t>Protection of student information</a:t>
            </a:r>
            <a:endParaRPr lang="en-US" sz="2000" dirty="0"/>
          </a:p>
          <a:p>
            <a:pPr marL="640080" lvl="2" indent="0">
              <a:buNone/>
            </a:pPr>
            <a:endParaRPr lang="en-US" dirty="0"/>
          </a:p>
          <a:p>
            <a:pPr lvl="2"/>
            <a:endParaRPr lang="en-US" dirty="0" smtClean="0"/>
          </a:p>
          <a:p>
            <a:pPr marL="640080" lvl="2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keep in mind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036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Negative comments not always a bad thing</a:t>
            </a:r>
          </a:p>
          <a:p>
            <a:pPr lvl="1"/>
            <a:r>
              <a:rPr lang="en-US" sz="2400" dirty="0"/>
              <a:t>Opportunity for feedback and </a:t>
            </a:r>
            <a:r>
              <a:rPr lang="en-US" sz="2400" dirty="0" smtClean="0"/>
              <a:t>change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Be honest</a:t>
            </a:r>
          </a:p>
          <a:p>
            <a:endParaRPr lang="en-US" sz="2800" dirty="0" smtClean="0"/>
          </a:p>
          <a:p>
            <a:r>
              <a:rPr lang="en-US" sz="2800" dirty="0" smtClean="0"/>
              <a:t>Be tactful</a:t>
            </a:r>
          </a:p>
          <a:p>
            <a:endParaRPr lang="en-US" sz="2800" dirty="0" smtClean="0"/>
          </a:p>
          <a:p>
            <a:r>
              <a:rPr lang="en-US" sz="2800" dirty="0" smtClean="0"/>
              <a:t>Contact person directly</a:t>
            </a:r>
          </a:p>
          <a:p>
            <a:endParaRPr lang="en-US" sz="2800" dirty="0" smtClean="0"/>
          </a:p>
          <a:p>
            <a:r>
              <a:rPr lang="en-US" sz="2800" dirty="0" smtClean="0"/>
              <a:t>Feel free to delete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10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Post at least 3x per week</a:t>
            </a:r>
          </a:p>
          <a:p>
            <a:pPr marL="45720" indent="0">
              <a:buNone/>
            </a:pPr>
            <a:endParaRPr lang="en-US" sz="2800" dirty="0" smtClean="0"/>
          </a:p>
          <a:p>
            <a:r>
              <a:rPr lang="en-US" sz="2800" dirty="0" smtClean="0"/>
              <a:t>Know when to post</a:t>
            </a:r>
          </a:p>
          <a:p>
            <a:pPr lvl="1"/>
            <a:r>
              <a:rPr lang="en-US" sz="2400" dirty="0" smtClean="0"/>
              <a:t>Typically posting between 6am -9am results in less views than posting during hours that students are more active online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17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Advertise your page</a:t>
            </a:r>
          </a:p>
          <a:p>
            <a:pPr lvl="1"/>
            <a:r>
              <a:rPr lang="en-US" sz="2000" dirty="0"/>
              <a:t>Have student employees share it</a:t>
            </a:r>
          </a:p>
          <a:p>
            <a:pPr lvl="1"/>
            <a:r>
              <a:rPr lang="en-US" sz="2000" dirty="0"/>
              <a:t>Post in other school-affiliated </a:t>
            </a:r>
            <a:r>
              <a:rPr lang="en-US" sz="2000" dirty="0" smtClean="0"/>
              <a:t>pages</a:t>
            </a:r>
          </a:p>
          <a:p>
            <a:pPr marL="365760" lvl="1" indent="0">
              <a:buNone/>
            </a:pPr>
            <a:endParaRPr lang="en-US" sz="2000" dirty="0"/>
          </a:p>
          <a:p>
            <a:r>
              <a:rPr lang="en-US" sz="2400" dirty="0"/>
              <a:t>TAG</a:t>
            </a:r>
            <a:r>
              <a:rPr lang="en-US" sz="2400" dirty="0" smtClean="0"/>
              <a:t>!</a:t>
            </a:r>
          </a:p>
          <a:p>
            <a:pPr marL="45720" indent="0">
              <a:buNone/>
            </a:pPr>
            <a:endParaRPr lang="en-US" sz="2400" dirty="0"/>
          </a:p>
          <a:p>
            <a:r>
              <a:rPr lang="en-US" sz="2400" dirty="0" smtClean="0"/>
              <a:t>Retweet/share articles and posts that are relevant to your students</a:t>
            </a:r>
          </a:p>
          <a:p>
            <a:pPr lvl="1"/>
            <a:r>
              <a:rPr lang="en-US" sz="2000" dirty="0" smtClean="0"/>
              <a:t>Engages people</a:t>
            </a:r>
          </a:p>
          <a:p>
            <a:pPr lvl="1"/>
            <a:r>
              <a:rPr lang="en-US" sz="2000" dirty="0" smtClean="0"/>
              <a:t>Increases chances of others using your materials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47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Don’t be too serious</a:t>
            </a:r>
          </a:p>
          <a:p>
            <a:pPr lvl="1"/>
            <a:r>
              <a:rPr lang="en-US" sz="2400" dirty="0"/>
              <a:t>Don’t strictly post informational, text posts</a:t>
            </a:r>
          </a:p>
          <a:p>
            <a:pPr lvl="1"/>
            <a:r>
              <a:rPr lang="en-US" sz="2400" dirty="0"/>
              <a:t>Post funny things that are still relevant</a:t>
            </a:r>
          </a:p>
          <a:p>
            <a:pPr lvl="1"/>
            <a:r>
              <a:rPr lang="en-US" sz="2400" dirty="0"/>
              <a:t>Sparks discussion, serves as reminders, and build your </a:t>
            </a:r>
            <a:r>
              <a:rPr lang="en-US" sz="2400" dirty="0" smtClean="0"/>
              <a:t>followers</a:t>
            </a:r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r>
              <a:rPr lang="en-US" sz="2800" dirty="0" smtClean="0"/>
              <a:t>EMBRACE THE MEMES!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079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fsa-tips-me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" y="349567"/>
            <a:ext cx="381000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ost-image-35yjxv" descr="One does not simply Get Financial Aid - One does not simply Get Financial Aid  One Does Not Simpl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4312"/>
            <a:ext cx="4695825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 - FILED MY FAFSA, ON TIME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70554"/>
            <a:ext cx="2419350" cy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://3.bp.blogspot.com/-rr30IXU5AOU/USdTQvHIe6I/AAAAAAAAAJc/rLx5XtXMvjo/s1600/Fafsa+meme+2.pn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2" y="310515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most interesting man money monday meme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62212"/>
            <a:ext cx="3019425" cy="3781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7283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things that aren’t necessarily related to aid directly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Respond to comments promptly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Utilize student employees to quality check your posts</a:t>
            </a:r>
          </a:p>
          <a:p>
            <a:pPr lvl="1"/>
            <a:r>
              <a:rPr lang="en-US" dirty="0" smtClean="0"/>
              <a:t>Do they find them interesting, engaging</a:t>
            </a:r>
          </a:p>
          <a:p>
            <a:pPr lvl="1"/>
            <a:r>
              <a:rPr lang="en-US" dirty="0" smtClean="0"/>
              <a:t>Ask for feedback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Have weekly themed days</a:t>
            </a:r>
          </a:p>
          <a:p>
            <a:pPr lvl="1"/>
            <a:r>
              <a:rPr lang="en-US" dirty="0" smtClean="0"/>
              <a:t>Example: What’s Free Wednesday (#WFW) – showcase area events, food, and other things that are free at your school/in your community for students to take advantage of</a:t>
            </a:r>
          </a:p>
          <a:p>
            <a:pPr marL="36576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570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www.facebook.com/umainefinancialaid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www.facebook.com/umainestudentemployment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www.facebook.com/umfinaid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>
                <a:hlinkClick r:id="rId5"/>
              </a:rPr>
              <a:t>www.facebook.com/UTOSFS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6"/>
              </a:rPr>
              <a:t>twitter.com/</a:t>
            </a:r>
            <a:r>
              <a:rPr lang="en-US" dirty="0" err="1" smtClean="0">
                <a:hlinkClick r:id="rId6"/>
              </a:rPr>
              <a:t>msufinaid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7"/>
              </a:rPr>
              <a:t>twitter.com/</a:t>
            </a:r>
            <a:r>
              <a:rPr lang="en-US" dirty="0" err="1" smtClean="0">
                <a:hlinkClick r:id="rId7"/>
              </a:rPr>
              <a:t>LoyolaFinAid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3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stats: Social media usage</a:t>
            </a:r>
            <a:endParaRPr lang="en-US" dirty="0"/>
          </a:p>
        </p:txBody>
      </p:sp>
      <p:pic>
        <p:nvPicPr>
          <p:cNvPr id="1026" name="Picture 2" descr="Frequency of social media site 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31372"/>
            <a:ext cx="2650376" cy="521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3630" y="6248400"/>
            <a:ext cx="35079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Credit: http://www.pewinternet.org/2014/01/08/social-media-update-2013/frequency-of-social-media-site-use/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474511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407893" cy="4407408"/>
          </a:xfrm>
        </p:spPr>
        <p:txBody>
          <a:bodyPr/>
          <a:lstStyle/>
          <a:p>
            <a:pPr marL="4572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42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Stats: </a:t>
            </a:r>
            <a:r>
              <a:rPr lang="en-US" dirty="0" err="1" smtClean="0"/>
              <a:t>facebook</a:t>
            </a:r>
            <a:endParaRPr lang="en-US" dirty="0"/>
          </a:p>
        </p:txBody>
      </p:sp>
      <p:pic>
        <p:nvPicPr>
          <p:cNvPr id="2050" name="Picture 2" descr="Facebook us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90079"/>
            <a:ext cx="3581399" cy="517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7030" y="6248400"/>
            <a:ext cx="3126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Credit: http://www.pewinternet.org/2014/01/08/social-media-update-2013/frequency-of-social-media-site-use/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1325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stats: Twitter</a:t>
            </a:r>
            <a:endParaRPr lang="en-US" dirty="0"/>
          </a:p>
        </p:txBody>
      </p:sp>
      <p:pic>
        <p:nvPicPr>
          <p:cNvPr id="3074" name="Picture 2" descr="Twitter us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1554191"/>
            <a:ext cx="3692525" cy="530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7030" y="6248400"/>
            <a:ext cx="3126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Credit: http://www.pewinternet.org/2014/01/08/social-media-update-2013/frequency-of-social-media-site-use/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41417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stats: Instagram and </a:t>
            </a:r>
            <a:r>
              <a:rPr lang="en-US" dirty="0" err="1" smtClean="0"/>
              <a:t>pinterest</a:t>
            </a:r>
            <a:endParaRPr lang="en-US" dirty="0"/>
          </a:p>
        </p:txBody>
      </p:sp>
      <p:pic>
        <p:nvPicPr>
          <p:cNvPr id="4098" name="Picture 2" descr="Instagram us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29577"/>
            <a:ext cx="3339168" cy="48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ntrest us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29577"/>
            <a:ext cx="3329823" cy="48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43968" y="5865213"/>
            <a:ext cx="19186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Credit: http://www.pewinternet.org/2014/01/08/social-media-update-2013/frequency-of-social-media-site-use/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40834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Meet students where they are most comfortable</a:t>
            </a:r>
          </a:p>
          <a:p>
            <a:pPr marL="45720" indent="0">
              <a:buNone/>
            </a:pPr>
            <a:endParaRPr lang="en-US" sz="3600" dirty="0" smtClean="0"/>
          </a:p>
          <a:p>
            <a:r>
              <a:rPr lang="en-US" sz="3600" dirty="0" smtClean="0"/>
              <a:t>Decrease phone calls, wait times, long lines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to go social: </a:t>
            </a:r>
            <a:br>
              <a:rPr lang="en-US" dirty="0" smtClean="0"/>
            </a:br>
            <a:r>
              <a:rPr lang="en-US" dirty="0" smtClean="0"/>
              <a:t>customer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640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Help students in a public setting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go social: </a:t>
            </a:r>
            <a:br>
              <a:rPr lang="en-US" dirty="0"/>
            </a:br>
            <a:r>
              <a:rPr lang="en-US" dirty="0" smtClean="0"/>
              <a:t>social proof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57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Post updates, deadlines, and important information instantly</a:t>
            </a:r>
          </a:p>
          <a:p>
            <a:pPr marL="45720" indent="0">
              <a:buNone/>
            </a:pPr>
            <a:endParaRPr lang="en-US" sz="3600" dirty="0" smtClean="0"/>
          </a:p>
          <a:p>
            <a:r>
              <a:rPr lang="en-US" sz="3600" dirty="0" smtClean="0"/>
              <a:t>Instant communications and timely, meaningful topics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go social: </a:t>
            </a:r>
            <a:br>
              <a:rPr lang="en-US" dirty="0"/>
            </a:br>
            <a:r>
              <a:rPr lang="en-US" dirty="0" smtClean="0"/>
              <a:t>timely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970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Proof that we are more than just the person ‘behind the desk’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go social: </a:t>
            </a:r>
            <a:br>
              <a:rPr lang="en-US" dirty="0"/>
            </a:br>
            <a:r>
              <a:rPr lang="en-US" dirty="0" smtClean="0"/>
              <a:t>Credibility and loyalty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299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575</TotalTime>
  <Words>381</Words>
  <Application>Microsoft Office PowerPoint</Application>
  <PresentationFormat>On-screen Show (4:3)</PresentationFormat>
  <Paragraphs>100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Grid</vt:lpstr>
      <vt:lpstr>Navigating the world of social media and financial aid</vt:lpstr>
      <vt:lpstr>The stats: Social media usage</vt:lpstr>
      <vt:lpstr>The Stats: facebook</vt:lpstr>
      <vt:lpstr>The stats: Twitter</vt:lpstr>
      <vt:lpstr>The stats: Instagram and pinterest</vt:lpstr>
      <vt:lpstr>Reasons to go social:  customer service</vt:lpstr>
      <vt:lpstr>Reasons to go social:  social proof</vt:lpstr>
      <vt:lpstr>Reasons to go social:  timely content</vt:lpstr>
      <vt:lpstr>Reasons to go social:  Credibility and loyalty</vt:lpstr>
      <vt:lpstr>Reasons to go social:  Transparency and access</vt:lpstr>
      <vt:lpstr>Reasons to go social:  Financial literacy</vt:lpstr>
      <vt:lpstr>Things to keep in mind</vt:lpstr>
      <vt:lpstr>Negative Comments</vt:lpstr>
      <vt:lpstr>STrategies</vt:lpstr>
      <vt:lpstr>Strategies</vt:lpstr>
      <vt:lpstr>Strategies</vt:lpstr>
      <vt:lpstr>PowerPoint Presentation</vt:lpstr>
      <vt:lpstr>Strategies</vt:lpstr>
      <vt:lpstr>Examples</vt:lpstr>
      <vt:lpstr>Questions/Discussion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Navigating the world of social media and financial aid</dc:title>
  <dc:creator>ose</dc:creator>
  <cp:lastModifiedBy>ose</cp:lastModifiedBy>
  <cp:revision>7</cp:revision>
  <dcterms:created xsi:type="dcterms:W3CDTF">2014-10-19T23:55:49Z</dcterms:created>
  <dcterms:modified xsi:type="dcterms:W3CDTF">2014-10-20T09:31:10Z</dcterms:modified>
</cp:coreProperties>
</file>