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3.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4.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61"/>
  </p:notesMasterIdLst>
  <p:handoutMasterIdLst>
    <p:handoutMasterId r:id="rId62"/>
  </p:handoutMasterIdLst>
  <p:sldIdLst>
    <p:sldId id="1010" r:id="rId6"/>
    <p:sldId id="1094" r:id="rId7"/>
    <p:sldId id="1176" r:id="rId8"/>
    <p:sldId id="1200" r:id="rId9"/>
    <p:sldId id="1179" r:id="rId10"/>
    <p:sldId id="1180" r:id="rId11"/>
    <p:sldId id="1041" r:id="rId12"/>
    <p:sldId id="1042" r:id="rId13"/>
    <p:sldId id="1043" r:id="rId14"/>
    <p:sldId id="1044" r:id="rId15"/>
    <p:sldId id="1099" r:id="rId16"/>
    <p:sldId id="1096" r:id="rId17"/>
    <p:sldId id="1097" r:id="rId18"/>
    <p:sldId id="1098" r:id="rId19"/>
    <p:sldId id="1100" r:id="rId20"/>
    <p:sldId id="1081" r:id="rId21"/>
    <p:sldId id="1194" r:id="rId22"/>
    <p:sldId id="1103" r:id="rId23"/>
    <p:sldId id="1082" r:id="rId24"/>
    <p:sldId id="1202" r:id="rId25"/>
    <p:sldId id="1204" r:id="rId26"/>
    <p:sldId id="1083" r:id="rId27"/>
    <p:sldId id="1104" r:id="rId28"/>
    <p:sldId id="1086" r:id="rId29"/>
    <p:sldId id="1084" r:id="rId30"/>
    <p:sldId id="1101" r:id="rId31"/>
    <p:sldId id="1186" r:id="rId32"/>
    <p:sldId id="1187" r:id="rId33"/>
    <p:sldId id="1195" r:id="rId34"/>
    <p:sldId id="1196" r:id="rId35"/>
    <p:sldId id="1197" r:id="rId36"/>
    <p:sldId id="1198" r:id="rId37"/>
    <p:sldId id="1201" r:id="rId38"/>
    <p:sldId id="1199" r:id="rId39"/>
    <p:sldId id="1116" r:id="rId40"/>
    <p:sldId id="1131" r:id="rId41"/>
    <p:sldId id="1173" r:id="rId42"/>
    <p:sldId id="1118" r:id="rId43"/>
    <p:sldId id="1134" r:id="rId44"/>
    <p:sldId id="1135" r:id="rId45"/>
    <p:sldId id="1136" r:id="rId46"/>
    <p:sldId id="1138" r:id="rId47"/>
    <p:sldId id="1139" r:id="rId48"/>
    <p:sldId id="1146" r:id="rId49"/>
    <p:sldId id="1143" r:id="rId50"/>
    <p:sldId id="1144" r:id="rId51"/>
    <p:sldId id="1130" r:id="rId52"/>
    <p:sldId id="1188" r:id="rId53"/>
    <p:sldId id="872" r:id="rId54"/>
    <p:sldId id="1170" r:id="rId55"/>
    <p:sldId id="1035" r:id="rId56"/>
    <p:sldId id="1036" r:id="rId57"/>
    <p:sldId id="1037" r:id="rId58"/>
    <p:sldId id="1158" r:id="rId59"/>
    <p:sldId id="1159" r:id="rId60"/>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5pPr>
    <a:lvl6pPr marL="2286000" algn="l" defTabSz="914400" rtl="0" eaLnBrk="1" latinLnBrk="0" hangingPunct="1">
      <a:defRPr kern="1200">
        <a:solidFill>
          <a:schemeClr val="tx1"/>
        </a:solidFill>
        <a:latin typeface="Calibri" pitchFamily="34" charset="0"/>
        <a:ea typeface="ＭＳ Ｐゴシック" pitchFamily="34" charset="-128"/>
        <a:cs typeface="+mn-cs"/>
      </a:defRPr>
    </a:lvl6pPr>
    <a:lvl7pPr marL="2743200" algn="l" defTabSz="914400" rtl="0" eaLnBrk="1" latinLnBrk="0" hangingPunct="1">
      <a:defRPr kern="1200">
        <a:solidFill>
          <a:schemeClr val="tx1"/>
        </a:solidFill>
        <a:latin typeface="Calibri" pitchFamily="34" charset="0"/>
        <a:ea typeface="ＭＳ Ｐゴシック" pitchFamily="34" charset="-128"/>
        <a:cs typeface="+mn-cs"/>
      </a:defRPr>
    </a:lvl7pPr>
    <a:lvl8pPr marL="3200400" algn="l" defTabSz="914400" rtl="0" eaLnBrk="1" latinLnBrk="0" hangingPunct="1">
      <a:defRPr kern="1200">
        <a:solidFill>
          <a:schemeClr val="tx1"/>
        </a:solidFill>
        <a:latin typeface="Calibri" pitchFamily="34" charset="0"/>
        <a:ea typeface="ＭＳ Ｐゴシック" pitchFamily="34" charset="-128"/>
        <a:cs typeface="+mn-cs"/>
      </a:defRPr>
    </a:lvl8pPr>
    <a:lvl9pPr marL="3657600" algn="l" defTabSz="914400" rtl="0" eaLnBrk="1" latinLnBrk="0" hangingPunct="1">
      <a:defRPr kern="1200">
        <a:solidFill>
          <a:schemeClr val="tx1"/>
        </a:solidFill>
        <a:latin typeface="Calibri"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400"/>
    <a:srgbClr val="002E00"/>
    <a:srgbClr val="006600"/>
    <a:srgbClr val="006666"/>
    <a:srgbClr val="339966"/>
    <a:srgbClr val="80B24C"/>
    <a:srgbClr val="96BC5A"/>
    <a:srgbClr val="95C9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7" autoAdjust="0"/>
    <p:restoredTop sz="60568" autoAdjust="0"/>
  </p:normalViewPr>
  <p:slideViewPr>
    <p:cSldViewPr snapToObjects="1">
      <p:cViewPr>
        <p:scale>
          <a:sx n="50" d="100"/>
          <a:sy n="50" d="100"/>
        </p:scale>
        <p:origin x="-3384" y="-510"/>
      </p:cViewPr>
      <p:guideLst>
        <p:guide orient="horz" pos="2160"/>
        <p:guide pos="2880"/>
      </p:guideLst>
    </p:cSldViewPr>
  </p:slideViewPr>
  <p:outlineViewPr>
    <p:cViewPr>
      <p:scale>
        <a:sx n="33" d="100"/>
        <a:sy n="33" d="100"/>
      </p:scale>
      <p:origin x="0" y="10248"/>
    </p:cViewPr>
  </p:outlineViewPr>
  <p:notesTextViewPr>
    <p:cViewPr>
      <p:scale>
        <a:sx n="100" d="100"/>
        <a:sy n="100" d="100"/>
      </p:scale>
      <p:origin x="0" y="0"/>
    </p:cViewPr>
  </p:notesTextViewPr>
  <p:sorterViewPr>
    <p:cViewPr>
      <p:scale>
        <a:sx n="100" d="100"/>
        <a:sy n="100" d="100"/>
      </p:scale>
      <p:origin x="0" y="3702"/>
    </p:cViewPr>
  </p:sorterViewPr>
  <p:notesViewPr>
    <p:cSldViewPr snapToObjects="1">
      <p:cViewPr>
        <p:scale>
          <a:sx n="106" d="100"/>
          <a:sy n="106" d="100"/>
        </p:scale>
        <p:origin x="-882"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2220" tIns="46110" rIns="92220" bIns="46110" rtlCol="0"/>
          <a:lstStyle>
            <a:lvl1pPr algn="l">
              <a:defRPr sz="1200">
                <a:latin typeface="Calibri" pitchFamily="34" charset="0"/>
                <a:ea typeface="+mn-ea"/>
                <a:cs typeface="Arial" pitchFamily="34" charset="0"/>
              </a:defRPr>
            </a:lvl1pPr>
          </a:lstStyle>
          <a:p>
            <a:pPr>
              <a:defRPr/>
            </a:pPr>
            <a:r>
              <a:rPr lang="en-US"/>
              <a:t>Conference</a:t>
            </a:r>
          </a:p>
        </p:txBody>
      </p:sp>
      <p:sp>
        <p:nvSpPr>
          <p:cNvPr id="3" name="Date Placeholder 2"/>
          <p:cNvSpPr>
            <a:spLocks noGrp="1"/>
          </p:cNvSpPr>
          <p:nvPr>
            <p:ph type="dt" sz="quarter" idx="1"/>
          </p:nvPr>
        </p:nvSpPr>
        <p:spPr>
          <a:xfrm>
            <a:off x="3971925" y="0"/>
            <a:ext cx="3038475" cy="463550"/>
          </a:xfrm>
          <a:prstGeom prst="rect">
            <a:avLst/>
          </a:prstGeom>
        </p:spPr>
        <p:txBody>
          <a:bodyPr vert="horz" wrap="square" lIns="92220" tIns="46110" rIns="92220" bIns="46110" numCol="1" anchor="t" anchorCtr="0" compatLnSpc="1">
            <a:prstTxWarp prst="textNoShape">
              <a:avLst/>
            </a:prstTxWarp>
          </a:bodyPr>
          <a:lstStyle>
            <a:lvl1pPr algn="r">
              <a:defRPr sz="1200">
                <a:latin typeface="Calibri" charset="0"/>
                <a:ea typeface="ＭＳ Ｐゴシック" charset="0"/>
                <a:cs typeface="Arial" charset="0"/>
              </a:defRPr>
            </a:lvl1pPr>
          </a:lstStyle>
          <a:p>
            <a:pPr>
              <a:defRPr/>
            </a:pPr>
            <a:r>
              <a:rPr lang="en-US"/>
              <a:t>Date</a:t>
            </a:r>
          </a:p>
        </p:txBody>
      </p:sp>
      <p:sp>
        <p:nvSpPr>
          <p:cNvPr id="4" name="Footer Placeholder 3"/>
          <p:cNvSpPr>
            <a:spLocks noGrp="1"/>
          </p:cNvSpPr>
          <p:nvPr>
            <p:ph type="ftr" sz="quarter" idx="2"/>
          </p:nvPr>
        </p:nvSpPr>
        <p:spPr>
          <a:xfrm>
            <a:off x="0" y="8831263"/>
            <a:ext cx="3038475" cy="463550"/>
          </a:xfrm>
          <a:prstGeom prst="rect">
            <a:avLst/>
          </a:prstGeom>
        </p:spPr>
        <p:txBody>
          <a:bodyPr vert="horz" lIns="92220" tIns="46110" rIns="92220" bIns="46110" rtlCol="0" anchor="b"/>
          <a:lstStyle>
            <a:lvl1pPr algn="l">
              <a:defRPr sz="1200">
                <a:latin typeface="Calibri" pitchFamily="34" charset="0"/>
                <a:ea typeface="+mn-ea"/>
                <a:cs typeface="Arial" pitchFamily="34" charset="0"/>
              </a:defRPr>
            </a:lvl1pPr>
          </a:lstStyle>
          <a:p>
            <a:pPr>
              <a:defRPr/>
            </a:pPr>
            <a:endParaRPr lang="en-US"/>
          </a:p>
        </p:txBody>
      </p:sp>
      <p:sp>
        <p:nvSpPr>
          <p:cNvPr id="5" name="Slide Number Placeholder 4"/>
          <p:cNvSpPr>
            <a:spLocks noGrp="1"/>
          </p:cNvSpPr>
          <p:nvPr>
            <p:ph type="sldNum" sz="quarter" idx="3"/>
          </p:nvPr>
        </p:nvSpPr>
        <p:spPr>
          <a:xfrm>
            <a:off x="3970338" y="8831263"/>
            <a:ext cx="3038475" cy="463550"/>
          </a:xfrm>
          <a:prstGeom prst="rect">
            <a:avLst/>
          </a:prstGeom>
        </p:spPr>
        <p:txBody>
          <a:bodyPr vert="horz" wrap="square" lIns="92220" tIns="46110" rIns="92220" bIns="46110" numCol="1" anchor="b" anchorCtr="0" compatLnSpc="1">
            <a:prstTxWarp prst="textNoShape">
              <a:avLst/>
            </a:prstTxWarp>
          </a:bodyPr>
          <a:lstStyle>
            <a:lvl1pPr algn="r">
              <a:defRPr sz="1200">
                <a:latin typeface="Calibri" charset="0"/>
                <a:ea typeface="ＭＳ Ｐゴシック" charset="0"/>
                <a:cs typeface="Arial" charset="0"/>
              </a:defRPr>
            </a:lvl1pPr>
          </a:lstStyle>
          <a:p>
            <a:pPr>
              <a:defRPr/>
            </a:pPr>
            <a:fld id="{4B3CDCA5-D37F-45C9-BBBD-AD37418BD61C}" type="slidenum">
              <a:rPr lang="en-US"/>
              <a:pPr>
                <a:defRPr/>
              </a:pPr>
              <a:t>‹#›</a:t>
            </a:fld>
            <a:endParaRPr lang="en-US" dirty="0"/>
          </a:p>
        </p:txBody>
      </p:sp>
      <p:sp>
        <p:nvSpPr>
          <p:cNvPr id="138246" name="TextBox 5"/>
          <p:cNvSpPr txBox="1">
            <a:spLocks noChangeArrowheads="1"/>
          </p:cNvSpPr>
          <p:nvPr/>
        </p:nvSpPr>
        <p:spPr bwMode="auto">
          <a:xfrm>
            <a:off x="2936875" y="577850"/>
            <a:ext cx="11398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r>
              <a:rPr lang="en-US" altLang="en-US" sz="1200" dirty="0" smtClean="0"/>
              <a:t>Federal Update</a:t>
            </a:r>
          </a:p>
        </p:txBody>
      </p:sp>
      <p:sp>
        <p:nvSpPr>
          <p:cNvPr id="138247" name="TextBox 6"/>
          <p:cNvSpPr txBox="1">
            <a:spLocks noChangeArrowheads="1"/>
          </p:cNvSpPr>
          <p:nvPr/>
        </p:nvSpPr>
        <p:spPr bwMode="auto">
          <a:xfrm>
            <a:off x="2519363" y="8404225"/>
            <a:ext cx="19748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r>
              <a:rPr lang="en-US" altLang="en-US" sz="1200" dirty="0" smtClean="0"/>
              <a:t>For discussion purposes only</a:t>
            </a:r>
          </a:p>
        </p:txBody>
      </p:sp>
    </p:spTree>
    <p:extLst>
      <p:ext uri="{BB962C8B-B14F-4D97-AF65-F5344CB8AC3E}">
        <p14:creationId xmlns:p14="http://schemas.microsoft.com/office/powerpoint/2010/main" val="1061379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3170" tIns="46585" rIns="93170" bIns="46585"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3170" tIns="46585" rIns="93170" bIns="46585" rtlCol="0"/>
          <a:lstStyle>
            <a:lvl1pPr algn="r" fontAlgn="auto">
              <a:spcBef>
                <a:spcPts val="0"/>
              </a:spcBef>
              <a:spcAft>
                <a:spcPts val="0"/>
              </a:spcAft>
              <a:defRPr sz="1200">
                <a:latin typeface="+mn-lt"/>
                <a:ea typeface="+mn-ea"/>
                <a:cs typeface="+mn-cs"/>
              </a:defRPr>
            </a:lvl1pPr>
          </a:lstStyle>
          <a:p>
            <a:pPr>
              <a:defRPr/>
            </a:pPr>
            <a:endParaRPr lang="en-US"/>
          </a:p>
        </p:txBody>
      </p:sp>
      <p:sp>
        <p:nvSpPr>
          <p:cNvPr id="4" name="Slide Image Placeholder 3"/>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93170" tIns="46585" rIns="93170" bIns="46585" rtlCol="0" anchor="ctr"/>
          <a:lstStyle/>
          <a:p>
            <a:pPr lvl="0"/>
            <a:endParaRPr lang="en-US" noProof="0" dirty="0"/>
          </a:p>
        </p:txBody>
      </p:sp>
      <p:sp>
        <p:nvSpPr>
          <p:cNvPr id="5" name="Notes Placeholder 4"/>
          <p:cNvSpPr>
            <a:spLocks noGrp="1"/>
          </p:cNvSpPr>
          <p:nvPr>
            <p:ph type="body" sz="quarter" idx="3"/>
          </p:nvPr>
        </p:nvSpPr>
        <p:spPr>
          <a:xfrm>
            <a:off x="701675" y="4416425"/>
            <a:ext cx="5607050" cy="4181475"/>
          </a:xfrm>
          <a:prstGeom prst="rect">
            <a:avLst/>
          </a:prstGeom>
        </p:spPr>
        <p:txBody>
          <a:bodyPr vert="horz" lIns="93170" tIns="46585" rIns="93170" bIns="46585"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31263"/>
            <a:ext cx="3038475" cy="463550"/>
          </a:xfrm>
          <a:prstGeom prst="rect">
            <a:avLst/>
          </a:prstGeom>
        </p:spPr>
        <p:txBody>
          <a:bodyPr vert="horz" lIns="93170" tIns="46585" rIns="93170" bIns="46585"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970338" y="8831263"/>
            <a:ext cx="3038475" cy="463550"/>
          </a:xfrm>
          <a:prstGeom prst="rect">
            <a:avLst/>
          </a:prstGeom>
        </p:spPr>
        <p:txBody>
          <a:bodyPr vert="horz" wrap="square" lIns="93170" tIns="46585" rIns="93170" bIns="46585" numCol="1" anchor="b" anchorCtr="0" compatLnSpc="1">
            <a:prstTxWarp prst="textNoShape">
              <a:avLst/>
            </a:prstTxWarp>
          </a:bodyPr>
          <a:lstStyle>
            <a:lvl1pPr algn="r">
              <a:defRPr sz="1200">
                <a:latin typeface="Calibri" charset="0"/>
                <a:ea typeface="ＭＳ Ｐゴシック" charset="0"/>
                <a:cs typeface="Arial" charset="0"/>
              </a:defRPr>
            </a:lvl1pPr>
          </a:lstStyle>
          <a:p>
            <a:pPr>
              <a:defRPr/>
            </a:pPr>
            <a:fld id="{AC8F31CD-0A0D-4C21-9AC9-3F84B08B0F81}" type="slidenum">
              <a:rPr lang="en-US"/>
              <a:pPr>
                <a:defRPr/>
              </a:pPr>
              <a:t>‹#›</a:t>
            </a:fld>
            <a:endParaRPr lang="en-US" dirty="0"/>
          </a:p>
        </p:txBody>
      </p:sp>
    </p:spTree>
    <p:extLst>
      <p:ext uri="{BB962C8B-B14F-4D97-AF65-F5344CB8AC3E}">
        <p14:creationId xmlns:p14="http://schemas.microsoft.com/office/powerpoint/2010/main" val="326071344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7370507-48D5-4AD2-8ADE-A1BCF4575D55}" type="slidenum">
              <a:rPr lang="en-US" altLang="en-US" smtClean="0"/>
              <a:pPr eaLnBrk="1" hangingPunct="1">
                <a:spcBef>
                  <a:spcPct val="0"/>
                </a:spcBef>
              </a:pPr>
              <a:t>1</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657600" lvl="8" indent="0">
              <a:buFontTx/>
              <a:buNone/>
            </a:pPr>
            <a:endParaRPr lang="en-US" altLang="en-US" sz="1400" dirty="0" smtClean="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0634371-597E-49AB-B41F-073D1C88C45D}" type="slidenum">
              <a:rPr lang="en-US" altLang="en-US" smtClean="0">
                <a:latin typeface="Arial" charset="0"/>
              </a:rPr>
              <a:pPr eaLnBrk="1" hangingPunct="1">
                <a:spcBef>
                  <a:spcPct val="0"/>
                </a:spcBef>
              </a:pPr>
              <a:t>15</a:t>
            </a:fld>
            <a:endParaRPr lang="en-US" alt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Separation agreements</a:t>
            </a:r>
            <a:r>
              <a:rPr lang="en-US" baseline="0" dirty="0" smtClean="0"/>
              <a:t> and divorce decrees will no longer be accepted as documentation because it does not prove actual child support paid. </a:t>
            </a:r>
            <a:endParaRPr lang="en-US" dirty="0"/>
          </a:p>
        </p:txBody>
      </p:sp>
      <p:sp>
        <p:nvSpPr>
          <p:cNvPr id="4" name="Slide Number Placeholder 3"/>
          <p:cNvSpPr>
            <a:spLocks noGrp="1"/>
          </p:cNvSpPr>
          <p:nvPr>
            <p:ph type="sldNum" sz="quarter" idx="10"/>
          </p:nvPr>
        </p:nvSpPr>
        <p:spPr/>
        <p:txBody>
          <a:bodyPr/>
          <a:lstStyle/>
          <a:p>
            <a:pPr>
              <a:defRPr/>
            </a:pPr>
            <a:fld id="{AC8F31CD-0A0D-4C21-9AC9-3F84B08B0F81}" type="slidenum">
              <a:rPr lang="en-US" smtClean="0"/>
              <a:pPr>
                <a:defRPr/>
              </a:pPr>
              <a:t>16</a:t>
            </a:fld>
            <a:endParaRPr lang="en-US" dirty="0"/>
          </a:p>
        </p:txBody>
      </p:sp>
    </p:spTree>
    <p:extLst>
      <p:ext uri="{BB962C8B-B14F-4D97-AF65-F5344CB8AC3E}">
        <p14:creationId xmlns:p14="http://schemas.microsoft.com/office/powerpoint/2010/main" val="35259195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V4 is only</a:t>
            </a:r>
            <a:r>
              <a:rPr lang="en-US" baseline="0" dirty="0" smtClean="0"/>
              <a:t> High School and Identity</a:t>
            </a:r>
          </a:p>
          <a:p>
            <a:r>
              <a:rPr lang="en-US" baseline="0" dirty="0" smtClean="0"/>
              <a:t>V5 is High School/Identity and V1 items</a:t>
            </a:r>
          </a:p>
          <a:p>
            <a:r>
              <a:rPr lang="en-US" baseline="0" dirty="0" smtClean="0"/>
              <a:t>V6 is V1 plus all sources of untaxed income. </a:t>
            </a:r>
            <a:endParaRPr lang="en-US" dirty="0"/>
          </a:p>
        </p:txBody>
      </p:sp>
      <p:sp>
        <p:nvSpPr>
          <p:cNvPr id="4" name="Slide Number Placeholder 3"/>
          <p:cNvSpPr>
            <a:spLocks noGrp="1"/>
          </p:cNvSpPr>
          <p:nvPr>
            <p:ph type="sldNum" sz="quarter" idx="10"/>
          </p:nvPr>
        </p:nvSpPr>
        <p:spPr/>
        <p:txBody>
          <a:bodyPr/>
          <a:lstStyle/>
          <a:p>
            <a:pPr>
              <a:defRPr/>
            </a:pPr>
            <a:fld id="{AC8F31CD-0A0D-4C21-9AC9-3F84B08B0F81}" type="slidenum">
              <a:rPr lang="en-US" smtClean="0"/>
              <a:pPr>
                <a:defRPr/>
              </a:pPr>
              <a:t>17</a:t>
            </a:fld>
            <a:endParaRPr lang="en-US" dirty="0"/>
          </a:p>
        </p:txBody>
      </p:sp>
    </p:spTree>
    <p:extLst>
      <p:ext uri="{BB962C8B-B14F-4D97-AF65-F5344CB8AC3E}">
        <p14:creationId xmlns:p14="http://schemas.microsoft.com/office/powerpoint/2010/main" val="1182734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C8F31CD-0A0D-4C21-9AC9-3F84B08B0F81}" type="slidenum">
              <a:rPr lang="en-US" smtClean="0"/>
              <a:pPr>
                <a:defRPr/>
              </a:pPr>
              <a:t>21</a:t>
            </a:fld>
            <a:endParaRPr lang="en-US" dirty="0"/>
          </a:p>
        </p:txBody>
      </p:sp>
    </p:spTree>
    <p:extLst>
      <p:ext uri="{BB962C8B-B14F-4D97-AF65-F5344CB8AC3E}">
        <p14:creationId xmlns:p14="http://schemas.microsoft.com/office/powerpoint/2010/main" val="36793326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n-US" altLang="en-US" sz="1400" dirty="0" smtClean="0">
                <a:ea typeface="MS PGothic" pitchFamily="34" charset="-128"/>
              </a:rPr>
              <a:t>If a copy of the tax return cannot be located by the IRS and was not kept by the tax filer,  they must submit—</a:t>
            </a:r>
          </a:p>
          <a:p>
            <a:pPr marL="285750" indent="-285750">
              <a:buFont typeface="Arial" panose="020B0604020202020204" pitchFamily="34" charset="0"/>
              <a:buChar char="•"/>
              <a:defRPr/>
            </a:pPr>
            <a:r>
              <a:rPr lang="en-US" altLang="en-US" sz="1400" dirty="0" smtClean="0">
                <a:ea typeface="MS PGothic" pitchFamily="34" charset="-128"/>
              </a:rPr>
              <a:t>Copies of all W-2s</a:t>
            </a:r>
          </a:p>
          <a:p>
            <a:pPr marL="285750" indent="-285750">
              <a:buFont typeface="Arial" panose="020B0604020202020204" pitchFamily="34" charset="0"/>
              <a:buChar char="•"/>
              <a:defRPr/>
            </a:pPr>
            <a:r>
              <a:rPr lang="en-US" altLang="en-US" sz="1400" dirty="0" smtClean="0">
                <a:ea typeface="MS PGothic" pitchFamily="34" charset="-128"/>
              </a:rPr>
              <a:t>Signed statement that he or she did not keep a copy of the tax return</a:t>
            </a:r>
          </a:p>
          <a:p>
            <a:pPr marL="285750" indent="-285750">
              <a:buFont typeface="Arial" panose="020B0604020202020204" pitchFamily="34" charset="0"/>
              <a:buChar char="•"/>
              <a:defRPr/>
            </a:pPr>
            <a:r>
              <a:rPr lang="en-US" altLang="en-US" sz="1400" dirty="0" smtClean="0">
                <a:ea typeface="MS PGothic" pitchFamily="34" charset="-128"/>
              </a:rPr>
              <a:t>Documentation from the IRS that they can’t find the individuals tax information.</a:t>
            </a: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E81C764-7C6C-43B9-AF55-EE6996AF9FDD}" type="slidenum">
              <a:rPr lang="en-US" altLang="en-US" smtClean="0">
                <a:latin typeface="Arial" charset="0"/>
              </a:rPr>
              <a:pPr eaLnBrk="1" hangingPunct="1">
                <a:spcBef>
                  <a:spcPct val="0"/>
                </a:spcBef>
              </a:pPr>
              <a:t>23</a:t>
            </a:fld>
            <a:endParaRPr lang="en-US" alt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C1251DE-FE55-4AF5-BBCC-EB04DB8076AC}" type="slidenum">
              <a:rPr lang="en-US" altLang="en-US" smtClean="0"/>
              <a:pPr eaLnBrk="1" hangingPunct="1">
                <a:spcBef>
                  <a:spcPct val="0"/>
                </a:spcBef>
              </a:pPr>
              <a:t>27</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xfrm>
            <a:off x="682625" y="4267200"/>
            <a:ext cx="5608638" cy="472757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n-US" dirty="0" smtClean="0"/>
              <a:t>Alternative Documentation:  </a:t>
            </a:r>
          </a:p>
          <a:p>
            <a:pPr>
              <a:defRPr/>
            </a:pPr>
            <a:endParaRPr lang="en-US" dirty="0" smtClean="0"/>
          </a:p>
          <a:p>
            <a:pPr marL="224325" indent="-224325">
              <a:buFont typeface="Arial" panose="020B0604020202020204" pitchFamily="34" charset="0"/>
              <a:buChar char="•"/>
              <a:defRPr/>
            </a:pPr>
            <a:r>
              <a:rPr lang="en-US" dirty="0" smtClean="0"/>
              <a:t>A signed copy of the relevant (i.e., applicant, spouse, or parent) 2012 IRS tax return (IRS Form 1040, 1040A, or 1040EZ); </a:t>
            </a:r>
            <a:r>
              <a:rPr lang="en-US" u="sng" dirty="0" smtClean="0"/>
              <a:t>and</a:t>
            </a:r>
            <a:endParaRPr lang="en-US" dirty="0" smtClean="0"/>
          </a:p>
          <a:p>
            <a:pPr>
              <a:defRPr/>
            </a:pPr>
            <a:endParaRPr lang="en-US" dirty="0" smtClean="0"/>
          </a:p>
          <a:p>
            <a:pPr>
              <a:defRPr/>
            </a:pPr>
            <a:r>
              <a:rPr lang="en-US" dirty="0" smtClean="0"/>
              <a:t>For tax filers who attempted to request an IRS Tax Return Transcript using:</a:t>
            </a:r>
          </a:p>
          <a:p>
            <a:pPr>
              <a:defRPr/>
            </a:pPr>
            <a:endParaRPr lang="en-US" dirty="0" smtClean="0"/>
          </a:p>
          <a:p>
            <a:pPr marL="672976" lvl="1" indent="-224325">
              <a:buFont typeface="Arial" panose="020B0604020202020204" pitchFamily="34" charset="0"/>
              <a:buChar char="•"/>
              <a:defRPr/>
            </a:pPr>
            <a:r>
              <a:rPr lang="en-US" dirty="0" smtClean="0"/>
              <a:t>IRS Form 4506T-EZ or Form 4506-T, a copy of the IRS response mailed to the tax filer informing the tax filer that the IRS could not provide the requested transcript.  The copy of the IRS response must be signed by the tax filer; </a:t>
            </a:r>
            <a:r>
              <a:rPr lang="en-US" u="sng" dirty="0" smtClean="0"/>
              <a:t>or</a:t>
            </a:r>
          </a:p>
          <a:p>
            <a:pPr lvl="1">
              <a:defRPr/>
            </a:pPr>
            <a:endParaRPr lang="en-US" u="sng" dirty="0" smtClean="0"/>
          </a:p>
          <a:p>
            <a:pPr marL="672976" lvl="1" indent="-224325">
              <a:buFont typeface="Arial" panose="020B0604020202020204" pitchFamily="34" charset="0"/>
              <a:buChar char="•"/>
              <a:defRPr/>
            </a:pPr>
            <a:r>
              <a:rPr lang="en-US" dirty="0" smtClean="0"/>
              <a:t>The IRS online transcript request process, a signed and dated copy of a screen print from the official IRS Web page that displays a message indicating that the transcript request was unsuccessful.</a:t>
            </a:r>
          </a:p>
          <a:p>
            <a:pPr>
              <a:defRPr/>
            </a:pPr>
            <a:endParaRPr lang="en-US" dirty="0" smtClean="0"/>
          </a:p>
          <a:p>
            <a:pPr>
              <a:defRPr/>
            </a:pPr>
            <a:r>
              <a:rPr lang="en-US" dirty="0" smtClean="0"/>
              <a:t>In addition to the documentation specified above, the tax filer also must provide to the institution a completed and signed IRS Form 4506T-EZ or Form 4506-T that includes on line 5 the name, address, and telephone number of the institution as the third party to whom the IRS is to mail the 2012 IRS Tax Return Transcript.  Unless the institution has reasonable doubt about the accuracy of the information on the submitted copy of the tax return, the institution should proceed with verification and simply retain the IRS Form 4506 rather than send it to the IRS.  If the institution has any reason to believe that the information provided on the signed copy of the paper tax return may not be accurate, the institution must, before verification can be completed, send the IRS Form 4506T-EZ or Form 4506-T to the IRS and wait for the IRS to return the Tax Return Transcript or confirm that a transcript is not available for that tax filer.</a:t>
            </a:r>
            <a:endParaRPr lang="en-US" dirty="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3B5C8DE-93FB-48E5-B1BE-4A391CF8397C}" type="slidenum">
              <a:rPr lang="en-US" altLang="en-US" smtClean="0"/>
              <a:pPr eaLnBrk="1" hangingPunct="1">
                <a:spcBef>
                  <a:spcPct val="0"/>
                </a:spcBef>
              </a:pPr>
              <a:t>28</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7762" name="Text Box 2"/>
          <p:cNvSpPr txBox="1">
            <a:spLocks noChangeArrowheads="1"/>
          </p:cNvSpPr>
          <p:nvPr/>
        </p:nvSpPr>
        <p:spPr bwMode="auto">
          <a:xfrm>
            <a:off x="1127125" y="695325"/>
            <a:ext cx="4756150" cy="3486150"/>
          </a:xfrm>
          <a:prstGeom prst="rect">
            <a:avLst/>
          </a:prstGeom>
          <a:solidFill>
            <a:srgbClr val="FFFFFF"/>
          </a:solidFill>
          <a:ln w="9360">
            <a:solidFill>
              <a:srgbClr val="000000"/>
            </a:solidFill>
            <a:miter lim="800000"/>
            <a:headEnd/>
            <a:tailEnd/>
          </a:ln>
        </p:spPr>
        <p:txBody>
          <a:bodyPr wrap="none" lIns="92434" tIns="46216" rIns="92434" bIns="46216" anchor="ct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endParaRPr lang="en-US" altLang="en-US" sz="2300">
              <a:latin typeface="Times New Roman" pitchFamily="18" charset="0"/>
              <a:cs typeface="Arial" charset="0"/>
            </a:endParaRPr>
          </a:p>
        </p:txBody>
      </p:sp>
      <p:sp>
        <p:nvSpPr>
          <p:cNvPr id="117763" name="Rectangle 3"/>
          <p:cNvSpPr>
            <a:spLocks noGrp="1" noChangeArrowheads="1"/>
          </p:cNvSpPr>
          <p:nvPr>
            <p:ph type="body"/>
          </p:nvPr>
        </p:nvSpPr>
        <p:spPr bwMode="auto">
          <a:xfrm>
            <a:off x="935038" y="4414838"/>
            <a:ext cx="5138737" cy="4186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n-US" alt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18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EE7C12A1-C540-4B5C-91EB-9E78CE36B350}" type="slidenum">
              <a:rPr lang="en-US" altLang="en-US" smtClean="0"/>
              <a:pPr eaLnBrk="1" hangingPunct="1"/>
              <a:t>30</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Again DCL-15-03 is your published guidance</a:t>
            </a:r>
          </a:p>
          <a:p>
            <a:endParaRPr lang="en-US" altLang="en-US" smtClean="0"/>
          </a:p>
          <a:p>
            <a:endParaRPr lang="en-US" altLang="en-US" smtClean="0"/>
          </a:p>
        </p:txBody>
      </p:sp>
      <p:sp>
        <p:nvSpPr>
          <p:cNvPr id="119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1768AEF4-50ED-4BFF-966A-52C50CA93EDB}" type="slidenum">
              <a:rPr lang="en-US" altLang="en-US" smtClean="0"/>
              <a:pPr eaLnBrk="1" hangingPunct="1"/>
              <a:t>31</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1363" indent="-284163" eaLnBrk="0" hangingPunct="0">
              <a:spcBef>
                <a:spcPct val="30000"/>
              </a:spcBef>
              <a:defRPr sz="1200">
                <a:solidFill>
                  <a:schemeClr val="tx1"/>
                </a:solidFill>
                <a:latin typeface="Calibri" pitchFamily="34" charset="0"/>
                <a:ea typeface="ＭＳ Ｐゴシック" pitchFamily="34" charset="-128"/>
              </a:defRPr>
            </a:lvl2pPr>
            <a:lvl3pPr marL="1141413" indent="-227013" eaLnBrk="0" hangingPunct="0">
              <a:spcBef>
                <a:spcPct val="30000"/>
              </a:spcBef>
              <a:defRPr sz="1200">
                <a:solidFill>
                  <a:schemeClr val="tx1"/>
                </a:solidFill>
                <a:latin typeface="Calibri" pitchFamily="34" charset="0"/>
                <a:ea typeface="ＭＳ Ｐゴシック" pitchFamily="34" charset="-128"/>
              </a:defRPr>
            </a:lvl3pPr>
            <a:lvl4pPr marL="1598613" indent="-227013" eaLnBrk="0" hangingPunct="0">
              <a:spcBef>
                <a:spcPct val="30000"/>
              </a:spcBef>
              <a:defRPr sz="1200">
                <a:solidFill>
                  <a:schemeClr val="tx1"/>
                </a:solidFill>
                <a:latin typeface="Calibri" pitchFamily="34" charset="0"/>
                <a:ea typeface="ＭＳ Ｐゴシック" pitchFamily="34" charset="-128"/>
              </a:defRPr>
            </a:lvl4pPr>
            <a:lvl5pPr marL="2055813" indent="-227013" eaLnBrk="0" hangingPunct="0">
              <a:spcBef>
                <a:spcPct val="30000"/>
              </a:spcBef>
              <a:defRPr sz="1200">
                <a:solidFill>
                  <a:schemeClr val="tx1"/>
                </a:solidFill>
                <a:latin typeface="Calibri" pitchFamily="34" charset="0"/>
                <a:ea typeface="ＭＳ Ｐゴシック" pitchFamily="34" charset="-128"/>
              </a:defRPr>
            </a:lvl5pPr>
            <a:lvl6pPr marL="2513013" indent="-227013"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0213" indent="-227013"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7413" indent="-227013"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4613" indent="-227013"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300A140-00ED-4D09-94F7-8E64D55414BA}" type="slidenum">
              <a:rPr lang="en-US" altLang="en-US" smtClean="0">
                <a:latin typeface="Arial" charset="0"/>
              </a:rPr>
              <a:pPr eaLnBrk="1" hangingPunct="1">
                <a:spcBef>
                  <a:spcPct val="0"/>
                </a:spcBef>
              </a:pPr>
              <a:t>2</a:t>
            </a:fld>
            <a:endParaRPr lang="en-US" alt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endParaRPr lang="en-US" dirty="0" smtClean="0"/>
          </a:p>
          <a:p>
            <a:pPr>
              <a:defRPr/>
            </a:pPr>
            <a:endParaRPr lang="en-US" dirty="0" smtClean="0"/>
          </a:p>
          <a:p>
            <a:pPr>
              <a:defRPr/>
            </a:pPr>
            <a:endParaRPr lang="en-US" dirty="0"/>
          </a:p>
        </p:txBody>
      </p:sp>
      <p:sp>
        <p:nvSpPr>
          <p:cNvPr id="1208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099EFA26-0829-401D-B74B-6EFBE23EB68D}" type="slidenum">
              <a:rPr lang="en-US" altLang="en-US" smtClean="0"/>
              <a:pPr eaLnBrk="1" hangingPunct="1"/>
              <a:t>32</a:t>
            </a:fld>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C8F31CD-0A0D-4C21-9AC9-3F84B08B0F81}" type="slidenum">
              <a:rPr lang="en-US" smtClean="0"/>
              <a:pPr>
                <a:defRPr/>
              </a:pPr>
              <a:t>33</a:t>
            </a:fld>
            <a:endParaRPr lang="en-US" dirty="0"/>
          </a:p>
        </p:txBody>
      </p:sp>
    </p:spTree>
    <p:extLst>
      <p:ext uri="{BB962C8B-B14F-4D97-AF65-F5344CB8AC3E}">
        <p14:creationId xmlns:p14="http://schemas.microsoft.com/office/powerpoint/2010/main" val="13880803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8D7684C-56AE-49D3-8BF6-256CDC8BA510}" type="slidenum">
              <a:rPr lang="en-US" altLang="en-US" smtClean="0"/>
              <a:pPr eaLnBrk="1" hangingPunct="1">
                <a:spcBef>
                  <a:spcPct val="0"/>
                </a:spcBef>
              </a:pPr>
              <a:t>34</a:t>
            </a:fld>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82" name="Text Box 2"/>
          <p:cNvSpPr txBox="1">
            <a:spLocks noChangeArrowheads="1"/>
          </p:cNvSpPr>
          <p:nvPr/>
        </p:nvSpPr>
        <p:spPr bwMode="auto">
          <a:xfrm>
            <a:off x="1127125" y="695325"/>
            <a:ext cx="4756150" cy="3486150"/>
          </a:xfrm>
          <a:prstGeom prst="rect">
            <a:avLst/>
          </a:prstGeom>
          <a:solidFill>
            <a:srgbClr val="FFFFFF"/>
          </a:solidFill>
          <a:ln w="9360">
            <a:solidFill>
              <a:srgbClr val="000000"/>
            </a:solidFill>
            <a:miter lim="800000"/>
            <a:headEnd/>
            <a:tailEnd/>
          </a:ln>
        </p:spPr>
        <p:txBody>
          <a:bodyPr wrap="none" lIns="92466" tIns="46232" rIns="92466" bIns="46232" anchor="ct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endParaRPr lang="en-US" altLang="en-US" sz="2300">
              <a:latin typeface="Times New Roman" pitchFamily="18" charset="0"/>
              <a:cs typeface="Arial" charset="0"/>
            </a:endParaRPr>
          </a:p>
        </p:txBody>
      </p:sp>
      <p:sp>
        <p:nvSpPr>
          <p:cNvPr id="122883" name="Rectangle 3"/>
          <p:cNvSpPr>
            <a:spLocks noGrp="1" noChangeArrowheads="1"/>
          </p:cNvSpPr>
          <p:nvPr>
            <p:ph type="body"/>
          </p:nvPr>
        </p:nvSpPr>
        <p:spPr bwMode="auto">
          <a:xfrm>
            <a:off x="933450" y="4414838"/>
            <a:ext cx="5141913" cy="4186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n-US" alt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23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BBBDDBD-91D0-460C-8B40-13E39CE6A9ED}" type="slidenum">
              <a:rPr lang="en-US" altLang="en-US" smtClean="0">
                <a:latin typeface="Arial" charset="0"/>
              </a:rPr>
              <a:pPr eaLnBrk="1" hangingPunct="1">
                <a:spcBef>
                  <a:spcPct val="0"/>
                </a:spcBef>
              </a:pPr>
              <a:t>36</a:t>
            </a:fld>
            <a:endParaRPr lang="en-US" alt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249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B10E535-803E-448D-84BE-1F154CB3FA63}" type="slidenum">
              <a:rPr lang="en-US" altLang="en-US" smtClean="0">
                <a:latin typeface="Arial" charset="0"/>
              </a:rPr>
              <a:pPr eaLnBrk="1" hangingPunct="1">
                <a:spcBef>
                  <a:spcPct val="0"/>
                </a:spcBef>
              </a:pPr>
              <a:t>37</a:t>
            </a:fld>
            <a:endParaRPr lang="en-US" alt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259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A78ED61-9DB3-4141-99F4-9CF2D23E2965}" type="slidenum">
              <a:rPr lang="en-US" altLang="en-US" smtClean="0">
                <a:latin typeface="Arial" charset="0"/>
              </a:rPr>
              <a:pPr eaLnBrk="1" hangingPunct="1">
                <a:spcBef>
                  <a:spcPct val="0"/>
                </a:spcBef>
              </a:pPr>
              <a:t>38</a:t>
            </a:fld>
            <a:endParaRPr lang="en-US" altLang="en-US"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310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4608162-9FB9-4104-A28B-2DD1E30213E6}" type="slidenum">
              <a:rPr lang="en-US" altLang="en-US" smtClean="0">
                <a:latin typeface="Arial" charset="0"/>
              </a:rPr>
              <a:pPr eaLnBrk="1" hangingPunct="1">
                <a:spcBef>
                  <a:spcPct val="0"/>
                </a:spcBef>
              </a:pPr>
              <a:t>39</a:t>
            </a:fld>
            <a:endParaRPr lang="en-US" altLang="en-US"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32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E3485F3-37F1-49C3-B7B8-8CB29E2C9B32}" type="slidenum">
              <a:rPr lang="en-US" altLang="en-US" smtClean="0">
                <a:latin typeface="Arial" charset="0"/>
              </a:rPr>
              <a:pPr eaLnBrk="1" hangingPunct="1">
                <a:spcBef>
                  <a:spcPct val="0"/>
                </a:spcBef>
              </a:pPr>
              <a:t>40</a:t>
            </a:fld>
            <a:endParaRPr lang="en-US" alt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33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846BA11-C5E3-42B6-8A78-1DF697B93515}" type="slidenum">
              <a:rPr lang="en-US" altLang="en-US" smtClean="0">
                <a:latin typeface="Arial" charset="0"/>
              </a:rPr>
              <a:pPr eaLnBrk="1" hangingPunct="1">
                <a:spcBef>
                  <a:spcPct val="0"/>
                </a:spcBef>
              </a:pPr>
              <a:t>41</a:t>
            </a:fld>
            <a:endParaRPr lang="en-US" alt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7270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885" indent="-285725">
              <a:defRPr>
                <a:solidFill>
                  <a:schemeClr val="tx1"/>
                </a:solidFill>
                <a:latin typeface="Arial" charset="0"/>
              </a:defRPr>
            </a:lvl2pPr>
            <a:lvl3pPr marL="1142899" indent="-228580">
              <a:defRPr>
                <a:solidFill>
                  <a:schemeClr val="tx1"/>
                </a:solidFill>
                <a:latin typeface="Arial" charset="0"/>
              </a:defRPr>
            </a:lvl3pPr>
            <a:lvl4pPr marL="1600059" indent="-228580">
              <a:defRPr>
                <a:solidFill>
                  <a:schemeClr val="tx1"/>
                </a:solidFill>
                <a:latin typeface="Arial" charset="0"/>
              </a:defRPr>
            </a:lvl4pPr>
            <a:lvl5pPr marL="2057219" indent="-228580">
              <a:defRPr>
                <a:solidFill>
                  <a:schemeClr val="tx1"/>
                </a:solidFill>
                <a:latin typeface="Arial" charset="0"/>
              </a:defRPr>
            </a:lvl5pPr>
            <a:lvl6pPr marL="2514378" indent="-228580" defTabSz="457160" fontAlgn="base">
              <a:spcBef>
                <a:spcPct val="0"/>
              </a:spcBef>
              <a:spcAft>
                <a:spcPct val="0"/>
              </a:spcAft>
              <a:defRPr>
                <a:solidFill>
                  <a:schemeClr val="tx1"/>
                </a:solidFill>
                <a:latin typeface="Arial" charset="0"/>
              </a:defRPr>
            </a:lvl6pPr>
            <a:lvl7pPr marL="2971537" indent="-228580" defTabSz="457160" fontAlgn="base">
              <a:spcBef>
                <a:spcPct val="0"/>
              </a:spcBef>
              <a:spcAft>
                <a:spcPct val="0"/>
              </a:spcAft>
              <a:defRPr>
                <a:solidFill>
                  <a:schemeClr val="tx1"/>
                </a:solidFill>
                <a:latin typeface="Arial" charset="0"/>
              </a:defRPr>
            </a:lvl7pPr>
            <a:lvl8pPr marL="3428697" indent="-228580" defTabSz="457160" fontAlgn="base">
              <a:spcBef>
                <a:spcPct val="0"/>
              </a:spcBef>
              <a:spcAft>
                <a:spcPct val="0"/>
              </a:spcAft>
              <a:defRPr>
                <a:solidFill>
                  <a:schemeClr val="tx1"/>
                </a:solidFill>
                <a:latin typeface="Arial" charset="0"/>
              </a:defRPr>
            </a:lvl8pPr>
            <a:lvl9pPr marL="3885856" indent="-228580" defTabSz="457160" fontAlgn="base">
              <a:spcBef>
                <a:spcPct val="0"/>
              </a:spcBef>
              <a:spcAft>
                <a:spcPct val="0"/>
              </a:spcAft>
              <a:defRPr>
                <a:solidFill>
                  <a:schemeClr val="tx1"/>
                </a:solidFill>
                <a:latin typeface="Arial" charset="0"/>
              </a:defRPr>
            </a:lvl9pPr>
          </a:lstStyle>
          <a:p>
            <a:pPr fontAlgn="base">
              <a:spcBef>
                <a:spcPct val="0"/>
              </a:spcBef>
              <a:spcAft>
                <a:spcPct val="0"/>
              </a:spcAft>
              <a:defRPr/>
            </a:pPr>
            <a:fld id="{0543FA0B-EE1B-4B43-B1CC-C53E8327B083}" type="slidenum">
              <a:rPr lang="en-US" altLang="en-US" smtClean="0">
                <a:latin typeface="Calibri" pitchFamily="34" charset="0"/>
              </a:rPr>
              <a:pPr fontAlgn="base">
                <a:spcBef>
                  <a:spcPct val="0"/>
                </a:spcBef>
                <a:spcAft>
                  <a:spcPct val="0"/>
                </a:spcAft>
                <a:defRPr/>
              </a:pPr>
              <a:t>4</a:t>
            </a:fld>
            <a:endParaRPr lang="en-US" altLang="en-US" dirty="0" smtClean="0">
              <a:latin typeface="Calibri"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35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1303E41-63CD-4050-8349-27DE4633A33A}" type="slidenum">
              <a:rPr lang="en-US" altLang="en-US" smtClean="0">
                <a:latin typeface="Arial" charset="0"/>
              </a:rPr>
              <a:pPr eaLnBrk="1" hangingPunct="1">
                <a:spcBef>
                  <a:spcPct val="0"/>
                </a:spcBef>
              </a:pPr>
              <a:t>42</a:t>
            </a:fld>
            <a:endParaRPr lang="en-US" altLang="en-US"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36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3B4ABFF-8624-4B23-B4DA-5C742D68A088}" type="slidenum">
              <a:rPr lang="en-US" altLang="en-US" smtClean="0">
                <a:latin typeface="Arial" charset="0"/>
              </a:rPr>
              <a:pPr eaLnBrk="1" hangingPunct="1">
                <a:spcBef>
                  <a:spcPct val="0"/>
                </a:spcBef>
              </a:pPr>
              <a:t>43</a:t>
            </a:fld>
            <a:endParaRPr lang="en-US" altLang="en-US"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40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5D1A8A0-96DB-4870-B000-9218CB40E803}" type="slidenum">
              <a:rPr lang="en-US" altLang="en-US" smtClean="0">
                <a:latin typeface="Arial" charset="0"/>
              </a:rPr>
              <a:pPr eaLnBrk="1" hangingPunct="1">
                <a:spcBef>
                  <a:spcPct val="0"/>
                </a:spcBef>
              </a:pPr>
              <a:t>44</a:t>
            </a:fld>
            <a:endParaRPr lang="en-US" altLang="en-US"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41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1D1D245-B9C0-4A07-971F-DFF3A2142342}" type="slidenum">
              <a:rPr lang="en-US" altLang="en-US" smtClean="0">
                <a:latin typeface="Arial" charset="0"/>
              </a:rPr>
              <a:pPr eaLnBrk="1" hangingPunct="1">
                <a:spcBef>
                  <a:spcPct val="0"/>
                </a:spcBef>
              </a:pPr>
              <a:t>45</a:t>
            </a:fld>
            <a:endParaRPr lang="en-US" altLang="en-US"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42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E61EE65-6AAD-4C36-A0CB-2E33C03AC663}" type="slidenum">
              <a:rPr lang="en-US" altLang="en-US" smtClean="0">
                <a:latin typeface="Arial" charset="0"/>
              </a:rPr>
              <a:pPr eaLnBrk="1" hangingPunct="1">
                <a:spcBef>
                  <a:spcPct val="0"/>
                </a:spcBef>
              </a:pPr>
              <a:t>46</a:t>
            </a:fld>
            <a:endParaRPr lang="en-US" altLang="en-US" smtClean="0">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45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5C7476D-9A22-45FC-BBB4-73D75667030B}" type="slidenum">
              <a:rPr lang="en-US" altLang="en-US" smtClean="0">
                <a:latin typeface="Arial" charset="0"/>
              </a:rPr>
              <a:pPr eaLnBrk="1" hangingPunct="1">
                <a:spcBef>
                  <a:spcPct val="0"/>
                </a:spcBef>
              </a:pPr>
              <a:t>47</a:t>
            </a:fld>
            <a:endParaRPr lang="en-US" altLang="en-US" smtClean="0">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6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46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328C4EB-3316-46C1-BA38-A04393896D4E}" type="slidenum">
              <a:rPr lang="en-US" altLang="en-US" smtClean="0">
                <a:latin typeface="Arial" charset="0"/>
              </a:rPr>
              <a:pPr eaLnBrk="1" hangingPunct="1">
                <a:spcBef>
                  <a:spcPct val="0"/>
                </a:spcBef>
              </a:pPr>
              <a:t>48</a:t>
            </a:fld>
            <a:endParaRPr lang="en-US" altLang="en-US" smtClean="0">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7458" name="Text Box 2"/>
          <p:cNvSpPr txBox="1">
            <a:spLocks noChangeArrowheads="1"/>
          </p:cNvSpPr>
          <p:nvPr/>
        </p:nvSpPr>
        <p:spPr bwMode="auto">
          <a:xfrm>
            <a:off x="1127125" y="695325"/>
            <a:ext cx="4756150" cy="3486150"/>
          </a:xfrm>
          <a:prstGeom prst="rect">
            <a:avLst/>
          </a:prstGeom>
          <a:solidFill>
            <a:srgbClr val="FFFFFF"/>
          </a:solidFill>
          <a:ln w="9360">
            <a:solidFill>
              <a:srgbClr val="000000"/>
            </a:solidFill>
            <a:miter lim="800000"/>
            <a:headEnd/>
            <a:tailEnd/>
          </a:ln>
        </p:spPr>
        <p:txBody>
          <a:bodyPr wrap="none" lIns="92466" tIns="46232" rIns="92466" bIns="46232" anchor="ct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endParaRPr lang="en-US" altLang="en-US" sz="2300">
              <a:latin typeface="Times New Roman" pitchFamily="18" charset="0"/>
              <a:cs typeface="Arial" charset="0"/>
            </a:endParaRPr>
          </a:p>
        </p:txBody>
      </p:sp>
      <p:sp>
        <p:nvSpPr>
          <p:cNvPr id="147459" name="Rectangle 3"/>
          <p:cNvSpPr>
            <a:spLocks noGrp="1" noChangeArrowheads="1"/>
          </p:cNvSpPr>
          <p:nvPr>
            <p:ph type="body"/>
          </p:nvPr>
        </p:nvSpPr>
        <p:spPr bwMode="auto">
          <a:xfrm>
            <a:off x="933450" y="4414838"/>
            <a:ext cx="5141913" cy="4186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C8F31CD-0A0D-4C21-9AC9-3F84B08B0F81}" type="slidenum">
              <a:rPr lang="en-US" smtClean="0"/>
              <a:pPr>
                <a:defRPr/>
              </a:pPr>
              <a:t>51</a:t>
            </a:fld>
            <a:endParaRPr lang="en-US" dirty="0"/>
          </a:p>
        </p:txBody>
      </p:sp>
    </p:spTree>
    <p:extLst>
      <p:ext uri="{BB962C8B-B14F-4D97-AF65-F5344CB8AC3E}">
        <p14:creationId xmlns:p14="http://schemas.microsoft.com/office/powerpoint/2010/main" val="9263394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the Dept. proposes</a:t>
            </a:r>
            <a:r>
              <a:rPr lang="en-US" baseline="0" dirty="0" smtClean="0"/>
              <a:t> to allow student that are enrolled in a integrated curriculum that requires a student who failed one course to retake both the failed course and all previously passed coursework to academically progress in the program.   The student will still be prohibited from retaking a previously passed course more than once. </a:t>
            </a:r>
          </a:p>
          <a:p>
            <a:endParaRPr lang="en-US" baseline="0" dirty="0" smtClean="0"/>
          </a:p>
          <a:p>
            <a:r>
              <a:rPr lang="en-US" dirty="0" smtClean="0"/>
              <a:t>For those</a:t>
            </a:r>
            <a:r>
              <a:rPr lang="en-US" baseline="0" dirty="0" smtClean="0"/>
              <a:t> schools that use the clock to credit hour conversion, the proposed rules will eliminate the requirement that schools measure progress in clock hours to in order to mirror State requirements.  </a:t>
            </a:r>
            <a:endParaRPr lang="en-US" dirty="0"/>
          </a:p>
        </p:txBody>
      </p:sp>
      <p:sp>
        <p:nvSpPr>
          <p:cNvPr id="4" name="Slide Number Placeholder 3"/>
          <p:cNvSpPr>
            <a:spLocks noGrp="1"/>
          </p:cNvSpPr>
          <p:nvPr>
            <p:ph type="sldNum" sz="quarter" idx="10"/>
          </p:nvPr>
        </p:nvSpPr>
        <p:spPr/>
        <p:txBody>
          <a:bodyPr/>
          <a:lstStyle/>
          <a:p>
            <a:pPr>
              <a:defRPr/>
            </a:pPr>
            <a:fld id="{AC8F31CD-0A0D-4C21-9AC9-3F84B08B0F81}" type="slidenum">
              <a:rPr lang="en-US" smtClean="0"/>
              <a:pPr>
                <a:defRPr/>
              </a:pPr>
              <a:t>53</a:t>
            </a:fld>
            <a:endParaRPr lang="en-US" dirty="0"/>
          </a:p>
        </p:txBody>
      </p:sp>
    </p:spTree>
    <p:extLst>
      <p:ext uri="{BB962C8B-B14F-4D97-AF65-F5344CB8AC3E}">
        <p14:creationId xmlns:p14="http://schemas.microsoft.com/office/powerpoint/2010/main" val="117568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6498" name="Text Box 2"/>
          <p:cNvSpPr txBox="1">
            <a:spLocks noChangeArrowheads="1"/>
          </p:cNvSpPr>
          <p:nvPr/>
        </p:nvSpPr>
        <p:spPr bwMode="auto">
          <a:xfrm>
            <a:off x="1128713" y="698500"/>
            <a:ext cx="4752975" cy="3484563"/>
          </a:xfrm>
          <a:prstGeom prst="rect">
            <a:avLst/>
          </a:prstGeom>
          <a:solidFill>
            <a:srgbClr val="FFFFFF"/>
          </a:solidFill>
          <a:ln w="9360">
            <a:solidFill>
              <a:srgbClr val="000000"/>
            </a:solidFill>
            <a:miter lim="800000"/>
            <a:headEnd/>
            <a:tailEnd/>
          </a:ln>
        </p:spPr>
        <p:txBody>
          <a:bodyPr wrap="none" lIns="93160" tIns="46581" rIns="93160" bIns="46581" anchor="ct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endParaRPr lang="en-US" altLang="en-US" sz="2300">
              <a:latin typeface="Arial" charset="0"/>
              <a:cs typeface="Arial" charset="0"/>
            </a:endParaRPr>
          </a:p>
        </p:txBody>
      </p:sp>
      <p:sp>
        <p:nvSpPr>
          <p:cNvPr id="106499" name="Rectangle 3"/>
          <p:cNvSpPr>
            <a:spLocks noGrp="1" noChangeArrowheads="1"/>
          </p:cNvSpPr>
          <p:nvPr>
            <p:ph type="body"/>
          </p:nvPr>
        </p:nvSpPr>
        <p:spPr bwMode="auto">
          <a:xfrm>
            <a:off x="933450" y="4414838"/>
            <a:ext cx="5140325" cy="4183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74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4C28C75-D866-49ED-B981-F6A750188384}" type="slidenum">
              <a:rPr lang="en-US" altLang="en-US" smtClean="0"/>
              <a:pPr eaLnBrk="1" hangingPunct="1">
                <a:spcBef>
                  <a:spcPct val="0"/>
                </a:spcBef>
              </a:pPr>
              <a:t>55</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7522" name="Text Box 2"/>
          <p:cNvSpPr txBox="1">
            <a:spLocks noChangeArrowheads="1"/>
          </p:cNvSpPr>
          <p:nvPr/>
        </p:nvSpPr>
        <p:spPr bwMode="auto">
          <a:xfrm>
            <a:off x="1128713" y="698500"/>
            <a:ext cx="4752975" cy="3484563"/>
          </a:xfrm>
          <a:prstGeom prst="rect">
            <a:avLst/>
          </a:prstGeom>
          <a:solidFill>
            <a:srgbClr val="FFFFFF"/>
          </a:solidFill>
          <a:ln w="9360">
            <a:solidFill>
              <a:srgbClr val="000000"/>
            </a:solidFill>
            <a:miter lim="800000"/>
            <a:headEnd/>
            <a:tailEnd/>
          </a:ln>
        </p:spPr>
        <p:txBody>
          <a:bodyPr wrap="none" lIns="93160" tIns="46581" rIns="93160" bIns="46581" anchor="ct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endParaRPr lang="en-US" altLang="en-US" sz="2300">
              <a:latin typeface="Arial" charset="0"/>
              <a:cs typeface="Arial" charset="0"/>
            </a:endParaRPr>
          </a:p>
        </p:txBody>
      </p:sp>
      <p:sp>
        <p:nvSpPr>
          <p:cNvPr id="107523" name="Rectangle 3"/>
          <p:cNvSpPr>
            <a:spLocks noGrp="1" noChangeArrowheads="1"/>
          </p:cNvSpPr>
          <p:nvPr>
            <p:ph type="body"/>
          </p:nvPr>
        </p:nvSpPr>
        <p:spPr bwMode="auto">
          <a:xfrm>
            <a:off x="933450" y="4414838"/>
            <a:ext cx="5140325" cy="4183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r>
              <a:rPr lang="en-US" dirty="0" smtClean="0"/>
              <a:t>In previous guidance we provided schools with information on the effect of the across-the-board budget cuts known as sequestration on the Title IV student financial aid programs. Because the Budget Control Act of 2011 (the sequester law) remains in effect, sequester-required changes for Federal fiscal year 2016 (FY 2016) will be required effective October 1, 2015.</a:t>
            </a:r>
            <a:endParaRPr lang="en-US" alt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9570" name="Text Box 2"/>
          <p:cNvSpPr txBox="1">
            <a:spLocks noChangeArrowheads="1"/>
          </p:cNvSpPr>
          <p:nvPr/>
        </p:nvSpPr>
        <p:spPr bwMode="auto">
          <a:xfrm>
            <a:off x="1127125" y="696913"/>
            <a:ext cx="4756150" cy="3484562"/>
          </a:xfrm>
          <a:prstGeom prst="rect">
            <a:avLst/>
          </a:prstGeom>
          <a:solidFill>
            <a:srgbClr val="FFFFFF"/>
          </a:solidFill>
          <a:ln w="9360">
            <a:solidFill>
              <a:srgbClr val="000000"/>
            </a:solidFill>
            <a:miter lim="800000"/>
            <a:headEnd/>
            <a:tailEnd/>
          </a:ln>
        </p:spPr>
        <p:txBody>
          <a:bodyPr wrap="none" lIns="93184" tIns="46593" rIns="93184" bIns="46593" anchor="ct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endParaRPr lang="en-US" altLang="en-US" sz="2300">
              <a:latin typeface="Times New Roman" pitchFamily="18" charset="0"/>
              <a:cs typeface="Arial" charset="0"/>
            </a:endParaRPr>
          </a:p>
        </p:txBody>
      </p:sp>
      <p:sp>
        <p:nvSpPr>
          <p:cNvPr id="109571" name="Rectangle 3"/>
          <p:cNvSpPr>
            <a:spLocks noGrp="1" noChangeArrowheads="1"/>
          </p:cNvSpPr>
          <p:nvPr>
            <p:ph type="body"/>
          </p:nvPr>
        </p:nvSpPr>
        <p:spPr bwMode="auto">
          <a:xfrm>
            <a:off x="933450" y="4414838"/>
            <a:ext cx="5141913" cy="41846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650" indent="-290513" eaLnBrk="0" hangingPunct="0">
              <a:spcBef>
                <a:spcPct val="30000"/>
              </a:spcBef>
              <a:defRPr sz="1200">
                <a:solidFill>
                  <a:schemeClr val="tx1"/>
                </a:solidFill>
                <a:latin typeface="Calibri" pitchFamily="34" charset="0"/>
                <a:ea typeface="ＭＳ Ｐゴシック" pitchFamily="34" charset="-128"/>
              </a:defRPr>
            </a:lvl2pPr>
            <a:lvl3pPr marL="1163638" indent="-231775" eaLnBrk="0" hangingPunct="0">
              <a:spcBef>
                <a:spcPct val="30000"/>
              </a:spcBef>
              <a:defRPr sz="1200">
                <a:solidFill>
                  <a:schemeClr val="tx1"/>
                </a:solidFill>
                <a:latin typeface="Calibri" pitchFamily="34" charset="0"/>
                <a:ea typeface="ＭＳ Ｐゴシック" pitchFamily="34" charset="-128"/>
              </a:defRPr>
            </a:lvl3pPr>
            <a:lvl4pPr marL="1630363" indent="-231775" eaLnBrk="0" hangingPunct="0">
              <a:spcBef>
                <a:spcPct val="30000"/>
              </a:spcBef>
              <a:defRPr sz="1200">
                <a:solidFill>
                  <a:schemeClr val="tx1"/>
                </a:solidFill>
                <a:latin typeface="Calibri" pitchFamily="34" charset="0"/>
                <a:ea typeface="ＭＳ Ｐゴシック" pitchFamily="34" charset="-128"/>
              </a:defRPr>
            </a:lvl4pPr>
            <a:lvl5pPr marL="2095500" indent="-231775" eaLnBrk="0" hangingPunct="0">
              <a:spcBef>
                <a:spcPct val="30000"/>
              </a:spcBef>
              <a:defRPr sz="1200">
                <a:solidFill>
                  <a:schemeClr val="tx1"/>
                </a:solidFill>
                <a:latin typeface="Calibri" pitchFamily="34" charset="0"/>
                <a:ea typeface="ＭＳ Ｐゴシック" pitchFamily="34" charset="-128"/>
              </a:defRPr>
            </a:lvl5pPr>
            <a:lvl6pPr marL="25527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099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671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4300" indent="-231775"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0DE6E1E-7A64-4E44-B934-D61C148B9776}" type="slidenum">
              <a:rPr lang="en-US" altLang="en-US" smtClean="0">
                <a:latin typeface="Arial" charset="0"/>
              </a:rPr>
              <a:pPr eaLnBrk="1" hangingPunct="1">
                <a:spcBef>
                  <a:spcPct val="0"/>
                </a:spcBef>
              </a:pPr>
              <a:t>12</a:t>
            </a:fld>
            <a:endParaRPr lang="en-US" alt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4DC5D82-B58E-4FD2-8D1B-30B0DF9A155B}" type="slidenum">
              <a:rPr lang="en-US" altLang="en-US" smtClean="0"/>
              <a:pPr eaLnBrk="1" hangingPunct="1">
                <a:spcBef>
                  <a:spcPct val="0"/>
                </a:spcBef>
              </a:pPr>
              <a:t>13</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113A99F-E103-4A2D-A5FE-B0763F940127}" type="slidenum">
              <a:rPr lang="en-US" altLang="en-US" smtClean="0"/>
              <a:pPr eaLnBrk="1" hangingPunct="1">
                <a:spcBef>
                  <a:spcPct val="0"/>
                </a:spcBef>
              </a:pPr>
              <a:t>14</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5" name="Picture 2" descr="FSA-4C copy.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90538" y="5845175"/>
            <a:ext cx="5827712"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p:cNvSpPr>
          <p:nvPr userDrawn="1"/>
        </p:nvSpPr>
        <p:spPr bwMode="auto">
          <a:xfrm>
            <a:off x="0" y="0"/>
            <a:ext cx="9147175" cy="5486400"/>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defRPr/>
            </a:pPr>
            <a:endParaRPr lang="en-US" altLang="en-US" dirty="0" smtClean="0">
              <a:solidFill>
                <a:srgbClr val="000000"/>
              </a:solidFill>
            </a:endParaRPr>
          </a:p>
        </p:txBody>
      </p:sp>
      <p:sp>
        <p:nvSpPr>
          <p:cNvPr id="7" name="Subtitle 2"/>
          <p:cNvSpPr>
            <a:spLocks noGrp="1"/>
          </p:cNvSpPr>
          <p:nvPr>
            <p:ph type="subTitle" idx="1"/>
          </p:nvPr>
        </p:nvSpPr>
        <p:spPr>
          <a:xfrm>
            <a:off x="410190" y="2667000"/>
            <a:ext cx="8425545" cy="704850"/>
          </a:xfrm>
          <a:prstGeom prst="rect">
            <a:avLst/>
          </a:prstGeom>
        </p:spPr>
        <p:txBody>
          <a:bodyPr vert="horz"/>
          <a:lstStyle>
            <a:lvl1pPr marL="0" indent="0" algn="l">
              <a:buNone/>
              <a:defRPr sz="2400" b="0">
                <a:solidFill>
                  <a:schemeClr val="bg1">
                    <a:lumMod val="95000"/>
                  </a:schemeClr>
                </a:solidFill>
                <a:latin typeface="Arial"/>
                <a:cs typeface="Aria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8" name="Content Placeholder 10"/>
          <p:cNvSpPr>
            <a:spLocks noGrp="1"/>
          </p:cNvSpPr>
          <p:nvPr>
            <p:ph sz="quarter" idx="10"/>
          </p:nvPr>
        </p:nvSpPr>
        <p:spPr>
          <a:xfrm>
            <a:off x="1650998" y="4790091"/>
            <a:ext cx="7021286" cy="596677"/>
          </a:xfrm>
          <a:prstGeom prst="rect">
            <a:avLst/>
          </a:prstGeom>
        </p:spPr>
        <p:txBody>
          <a:bodyPr vert="horz"/>
          <a:lstStyle>
            <a:lvl1pPr marL="0" indent="0" algn="r">
              <a:buNone/>
              <a:defRPr sz="2200">
                <a:solidFill>
                  <a:srgbClr val="FFFFFF"/>
                </a:solidFill>
                <a:latin typeface="Arial"/>
                <a:cs typeface="Arial"/>
              </a:defRPr>
            </a:lvl1pPr>
            <a:lvl2pPr algn="r">
              <a:defRPr sz="3600">
                <a:latin typeface="Arial"/>
                <a:cs typeface="Arial"/>
              </a:defRPr>
            </a:lvl2pPr>
            <a:lvl3pPr algn="r">
              <a:defRPr sz="3600">
                <a:latin typeface="Arial"/>
                <a:cs typeface="Arial"/>
              </a:defRPr>
            </a:lvl3pPr>
            <a:lvl4pPr algn="r">
              <a:defRPr sz="3600">
                <a:latin typeface="Arial"/>
                <a:cs typeface="Arial"/>
              </a:defRPr>
            </a:lvl4pPr>
            <a:lvl5pPr algn="r">
              <a:defRPr sz="3600">
                <a:latin typeface="Arial"/>
                <a:cs typeface="Arial"/>
              </a:defRPr>
            </a:lvl5pPr>
          </a:lstStyle>
          <a:p>
            <a:pPr lvl="0"/>
            <a:r>
              <a:rPr lang="en-US"/>
              <a:t>Click to edit Master text styles</a:t>
            </a:r>
          </a:p>
        </p:txBody>
      </p:sp>
      <p:sp>
        <p:nvSpPr>
          <p:cNvPr id="13" name="Title 12"/>
          <p:cNvSpPr>
            <a:spLocks noGrp="1"/>
          </p:cNvSpPr>
          <p:nvPr>
            <p:ph type="title"/>
          </p:nvPr>
        </p:nvSpPr>
        <p:spPr>
          <a:xfrm>
            <a:off x="381000" y="2004605"/>
            <a:ext cx="8229600" cy="738595"/>
          </a:xfrm>
          <a:prstGeom prst="rect">
            <a:avLst/>
          </a:prstGeom>
        </p:spPr>
        <p:txBody>
          <a:bodyPr vert="horz"/>
          <a:lstStyle>
            <a:lvl1pPr algn="l">
              <a:defRPr sz="4800">
                <a:solidFill>
                  <a:schemeClr val="bg1">
                    <a:lumMod val="95000"/>
                  </a:schemeClr>
                </a:solidFill>
                <a:latin typeface="Arial"/>
                <a:cs typeface="Arial"/>
              </a:defRPr>
            </a:lvl1pPr>
          </a:lstStyle>
          <a:p>
            <a:r>
              <a:rPr lang="en-US"/>
              <a:t>Click to edit Master title style</a:t>
            </a:r>
          </a:p>
        </p:txBody>
      </p:sp>
    </p:spTree>
    <p:extLst>
      <p:ext uri="{BB962C8B-B14F-4D97-AF65-F5344CB8AC3E}">
        <p14:creationId xmlns:p14="http://schemas.microsoft.com/office/powerpoint/2010/main" val="1639380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sp>
        <p:nvSpPr>
          <p:cNvPr id="4" name="Rectangle 1"/>
          <p:cNvSpPr>
            <a:spLocks/>
          </p:cNvSpPr>
          <p:nvPr userDrawn="1"/>
        </p:nvSpPr>
        <p:spPr bwMode="auto">
          <a:xfrm>
            <a:off x="0" y="6329363"/>
            <a:ext cx="4495800" cy="538162"/>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defRPr/>
            </a:pPr>
            <a:endParaRPr lang="en-US" altLang="en-US" dirty="0" smtClean="0"/>
          </a:p>
        </p:txBody>
      </p:sp>
      <p:pic>
        <p:nvPicPr>
          <p:cNvPr id="5" name="Picture 3" descr="FSA-4C copy.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7888" y="6334125"/>
            <a:ext cx="4287837"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p:cNvSpPr>
          <p:nvPr userDrawn="1"/>
        </p:nvSpPr>
        <p:spPr bwMode="auto">
          <a:xfrm>
            <a:off x="-14288" y="0"/>
            <a:ext cx="9167813" cy="322263"/>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defRPr/>
            </a:pPr>
            <a:endParaRPr lang="en-US" altLang="en-US" dirty="0" smtClean="0"/>
          </a:p>
        </p:txBody>
      </p:sp>
      <p:sp>
        <p:nvSpPr>
          <p:cNvPr id="3" name="Content Placeholder 2"/>
          <p:cNvSpPr>
            <a:spLocks noGrp="1"/>
          </p:cNvSpPr>
          <p:nvPr>
            <p:ph idx="1"/>
          </p:nvPr>
        </p:nvSpPr>
        <p:spPr>
          <a:xfrm>
            <a:off x="533400" y="1524000"/>
            <a:ext cx="8229600" cy="4525963"/>
          </a:xfrm>
          <a:prstGeom prst="rect">
            <a:avLst/>
          </a:prstGeom>
        </p:spPr>
        <p:txBody>
          <a:bodyPr/>
          <a:lstStyle>
            <a:lvl1pPr marL="230188" indent="-230188">
              <a:buSzPct val="80000"/>
              <a:defRPr sz="2400">
                <a:solidFill>
                  <a:srgbClr val="535353"/>
                </a:solidFill>
                <a:latin typeface="Arial"/>
                <a:cs typeface="Arial"/>
              </a:defRPr>
            </a:lvl1pPr>
            <a:lvl2pPr marL="404813" indent="-174625">
              <a:buSzPct val="75000"/>
              <a:buFont typeface="Arial"/>
              <a:buChar char="•"/>
              <a:defRPr sz="2000">
                <a:solidFill>
                  <a:srgbClr val="535353"/>
                </a:solidFill>
                <a:latin typeface="Arial"/>
                <a:cs typeface="Arial"/>
              </a:defRPr>
            </a:lvl2pPr>
            <a:lvl3pPr marL="623888" indent="-163513">
              <a:buSzPct val="80000"/>
              <a:defRPr sz="1600">
                <a:solidFill>
                  <a:srgbClr val="535353"/>
                </a:solidFill>
                <a:latin typeface="Arial"/>
                <a:cs typeface="Arial"/>
              </a:defRPr>
            </a:lvl3pPr>
            <a:lvl4pPr marL="854075" indent="-230188">
              <a:defRPr sz="1100">
                <a:solidFill>
                  <a:srgbClr val="535353"/>
                </a:solidFill>
                <a:latin typeface="Arial"/>
                <a:cs typeface="Arial"/>
              </a:defRPr>
            </a:lvl4pPr>
            <a:lvl5pPr>
              <a:defRPr sz="1200">
                <a:solidFill>
                  <a:srgbClr val="535353"/>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8"/>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7" name="Slide Number Placeholder 5"/>
          <p:cNvSpPr>
            <a:spLocks noGrp="1"/>
          </p:cNvSpPr>
          <p:nvPr>
            <p:ph type="sldNum" sz="quarter" idx="10"/>
          </p:nvPr>
        </p:nvSpPr>
        <p:spPr>
          <a:xfrm>
            <a:off x="533400" y="6400800"/>
            <a:ext cx="2133600" cy="365125"/>
          </a:xfrm>
        </p:spPr>
        <p:txBody>
          <a:bodyPr/>
          <a:lstStyle>
            <a:lvl1pPr algn="l">
              <a:defRPr sz="900">
                <a:solidFill>
                  <a:srgbClr val="F2F2F2"/>
                </a:solidFill>
                <a:latin typeface="Arial" charset="0"/>
              </a:defRPr>
            </a:lvl1pPr>
          </a:lstStyle>
          <a:p>
            <a:pPr>
              <a:defRPr/>
            </a:pPr>
            <a:fld id="{940A07FB-FE36-443A-83C3-4502C7690C1D}" type="slidenum">
              <a:rPr lang="en-US"/>
              <a:pPr>
                <a:defRPr/>
              </a:pPr>
              <a:t>‹#›</a:t>
            </a:fld>
            <a:endParaRPr lang="en-US" dirty="0"/>
          </a:p>
        </p:txBody>
      </p:sp>
    </p:spTree>
    <p:extLst>
      <p:ext uri="{BB962C8B-B14F-4D97-AF65-F5344CB8AC3E}">
        <p14:creationId xmlns:p14="http://schemas.microsoft.com/office/powerpoint/2010/main" val="3764343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p:cNvSpPr>
            <a:spLocks/>
          </p:cNvSpPr>
          <p:nvPr userDrawn="1"/>
        </p:nvSpPr>
        <p:spPr bwMode="auto">
          <a:xfrm>
            <a:off x="0" y="6329363"/>
            <a:ext cx="4495800" cy="538162"/>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defRPr/>
            </a:pPr>
            <a:endParaRPr lang="en-US" altLang="en-US" dirty="0" smtClean="0"/>
          </a:p>
        </p:txBody>
      </p:sp>
      <p:pic>
        <p:nvPicPr>
          <p:cNvPr id="3" name="Picture 3" descr="FSA-4C copy.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7888" y="6334125"/>
            <a:ext cx="4287837"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
          <p:cNvSpPr>
            <a:spLocks/>
          </p:cNvSpPr>
          <p:nvPr userDrawn="1"/>
        </p:nvSpPr>
        <p:spPr bwMode="auto">
          <a:xfrm>
            <a:off x="-14288" y="0"/>
            <a:ext cx="9167813" cy="322263"/>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defRPr/>
            </a:pPr>
            <a:endParaRPr lang="en-US" altLang="en-US" dirty="0" smtClean="0"/>
          </a:p>
        </p:txBody>
      </p:sp>
      <p:sp>
        <p:nvSpPr>
          <p:cNvPr id="5" name="Slide Number Placeholder 5"/>
          <p:cNvSpPr>
            <a:spLocks noGrp="1"/>
          </p:cNvSpPr>
          <p:nvPr>
            <p:ph type="sldNum" sz="quarter" idx="10"/>
          </p:nvPr>
        </p:nvSpPr>
        <p:spPr>
          <a:xfrm>
            <a:off x="533400" y="6400800"/>
            <a:ext cx="2133600" cy="365125"/>
          </a:xfrm>
        </p:spPr>
        <p:txBody>
          <a:bodyPr/>
          <a:lstStyle>
            <a:lvl1pPr algn="l">
              <a:defRPr sz="900">
                <a:solidFill>
                  <a:srgbClr val="F2F2F2"/>
                </a:solidFill>
                <a:latin typeface="Arial" charset="0"/>
              </a:defRPr>
            </a:lvl1pPr>
          </a:lstStyle>
          <a:p>
            <a:pPr>
              <a:defRPr/>
            </a:pPr>
            <a:fld id="{2DEB1BD9-E8F1-4AB7-BB88-3A706547DFF9}" type="slidenum">
              <a:rPr lang="en-US"/>
              <a:pPr>
                <a:defRPr/>
              </a:pPr>
              <a:t>‹#›</a:t>
            </a:fld>
            <a:endParaRPr lang="en-US" dirty="0"/>
          </a:p>
        </p:txBody>
      </p:sp>
    </p:spTree>
    <p:extLst>
      <p:ext uri="{BB962C8B-B14F-4D97-AF65-F5344CB8AC3E}">
        <p14:creationId xmlns:p14="http://schemas.microsoft.com/office/powerpoint/2010/main" val="2553685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pic>
        <p:nvPicPr>
          <p:cNvPr id="3" name="Picture 2" descr="FSA-4C copy.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03775" y="6319838"/>
            <a:ext cx="4111625"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
          <p:cNvSpPr>
            <a:spLocks/>
          </p:cNvSpPr>
          <p:nvPr/>
        </p:nvSpPr>
        <p:spPr bwMode="auto">
          <a:xfrm>
            <a:off x="1651000" y="6172200"/>
            <a:ext cx="2844800" cy="700088"/>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defRPr/>
            </a:pPr>
            <a:endParaRPr lang="en-US" altLang="en-US" dirty="0" smtClean="0"/>
          </a:p>
        </p:txBody>
      </p:sp>
      <p:sp>
        <p:nvSpPr>
          <p:cNvPr id="6" name="Rectangle 1"/>
          <p:cNvSpPr>
            <a:spLocks/>
          </p:cNvSpPr>
          <p:nvPr/>
        </p:nvSpPr>
        <p:spPr bwMode="auto">
          <a:xfrm>
            <a:off x="838200" y="6173788"/>
            <a:ext cx="838200" cy="700087"/>
          </a:xfrm>
          <a:prstGeom prst="rect">
            <a:avLst/>
          </a:prstGeom>
          <a:solidFill>
            <a:srgbClr val="1D81A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defRPr/>
            </a:pPr>
            <a:endParaRPr lang="en-US" altLang="en-US" dirty="0" smtClean="0"/>
          </a:p>
        </p:txBody>
      </p:sp>
      <p:sp>
        <p:nvSpPr>
          <p:cNvPr id="7" name="Rectangle 1"/>
          <p:cNvSpPr>
            <a:spLocks/>
          </p:cNvSpPr>
          <p:nvPr/>
        </p:nvSpPr>
        <p:spPr bwMode="auto">
          <a:xfrm>
            <a:off x="-14288" y="6173788"/>
            <a:ext cx="863601" cy="700087"/>
          </a:xfrm>
          <a:prstGeom prst="rect">
            <a:avLst/>
          </a:prstGeom>
          <a:solidFill>
            <a:schemeClr val="tx1">
              <a:lumMod val="65000"/>
              <a:lumOff val="35000"/>
            </a:schemeClr>
          </a:solidFill>
          <a:ln>
            <a:noFill/>
          </a:ln>
        </p:spPr>
        <p:txBody>
          <a:bodyPr lIns="0" tIns="0" rIns="0" bIns="0"/>
          <a:lstStyle/>
          <a:p>
            <a:pPr>
              <a:defRPr/>
            </a:pPr>
            <a:r>
              <a:rPr lang="en-US" dirty="0">
                <a:latin typeface="Calibri" charset="0"/>
                <a:ea typeface="ＭＳ Ｐゴシック" charset="0"/>
                <a:cs typeface="Arial" charset="0"/>
              </a:rPr>
              <a:t>             </a:t>
            </a:r>
          </a:p>
        </p:txBody>
      </p:sp>
      <p:sp>
        <p:nvSpPr>
          <p:cNvPr id="8" name="Rectangle 1"/>
          <p:cNvSpPr>
            <a:spLocks/>
          </p:cNvSpPr>
          <p:nvPr/>
        </p:nvSpPr>
        <p:spPr bwMode="auto">
          <a:xfrm>
            <a:off x="5638800" y="-1588"/>
            <a:ext cx="1847850" cy="457201"/>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defRPr/>
            </a:pPr>
            <a:endParaRPr lang="en-US" altLang="en-US" dirty="0" smtClean="0"/>
          </a:p>
        </p:txBody>
      </p:sp>
      <p:sp>
        <p:nvSpPr>
          <p:cNvPr id="9" name="Rectangle 1"/>
          <p:cNvSpPr>
            <a:spLocks/>
          </p:cNvSpPr>
          <p:nvPr/>
        </p:nvSpPr>
        <p:spPr bwMode="auto">
          <a:xfrm>
            <a:off x="7459663" y="0"/>
            <a:ext cx="838200" cy="457200"/>
          </a:xfrm>
          <a:prstGeom prst="rect">
            <a:avLst/>
          </a:prstGeom>
          <a:solidFill>
            <a:srgbClr val="1D81A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defRPr/>
            </a:pPr>
            <a:endParaRPr lang="en-US" altLang="en-US" dirty="0" smtClean="0"/>
          </a:p>
        </p:txBody>
      </p:sp>
      <p:sp>
        <p:nvSpPr>
          <p:cNvPr id="10" name="Rectangle 1"/>
          <p:cNvSpPr>
            <a:spLocks/>
          </p:cNvSpPr>
          <p:nvPr/>
        </p:nvSpPr>
        <p:spPr bwMode="auto">
          <a:xfrm>
            <a:off x="8289925" y="0"/>
            <a:ext cx="863600" cy="457200"/>
          </a:xfrm>
          <a:prstGeom prst="rect">
            <a:avLst/>
          </a:prstGeom>
          <a:solidFill>
            <a:schemeClr val="tx1">
              <a:lumMod val="65000"/>
              <a:lumOff val="35000"/>
            </a:schemeClr>
          </a:solidFill>
          <a:ln>
            <a:noFill/>
          </a:ln>
        </p:spPr>
        <p:txBody>
          <a:bodyPr lIns="0" tIns="0" rIns="0" bIns="0"/>
          <a:lstStyle/>
          <a:p>
            <a:pPr>
              <a:defRPr/>
            </a:pPr>
            <a:r>
              <a:rPr lang="en-US" dirty="0">
                <a:latin typeface="Calibri" charset="0"/>
                <a:ea typeface="ＭＳ Ｐゴシック" charset="0"/>
                <a:cs typeface="Arial" charset="0"/>
              </a:rPr>
              <a:t>             </a:t>
            </a:r>
          </a:p>
        </p:txBody>
      </p:sp>
      <p:sp>
        <p:nvSpPr>
          <p:cNvPr id="4" name="Text Placeholder 3"/>
          <p:cNvSpPr>
            <a:spLocks noGrp="1"/>
          </p:cNvSpPr>
          <p:nvPr>
            <p:ph type="body" sz="quarter" idx="13"/>
          </p:nvPr>
        </p:nvSpPr>
        <p:spPr>
          <a:xfrm>
            <a:off x="2400300" y="3048000"/>
            <a:ext cx="4343400" cy="762000"/>
          </a:xfrm>
          <a:prstGeom prst="rect">
            <a:avLst/>
          </a:prstGeom>
        </p:spPr>
        <p:txBody>
          <a:bodyPr/>
          <a:lstStyle>
            <a:lvl1pPr marL="0" indent="0">
              <a:buFontTx/>
              <a:buNone/>
              <a:defRPr sz="4000" b="1" baseline="0">
                <a:solidFill>
                  <a:srgbClr val="208FBC"/>
                </a:solidFill>
              </a:defRPr>
            </a:lvl1pPr>
          </a:lstStyle>
          <a:p>
            <a:pPr lvl="0"/>
            <a:endParaRPr lang="en-US" dirty="0"/>
          </a:p>
        </p:txBody>
      </p:sp>
      <p:sp>
        <p:nvSpPr>
          <p:cNvPr id="11" name="Slide Number Placeholder 5"/>
          <p:cNvSpPr>
            <a:spLocks noGrp="1"/>
          </p:cNvSpPr>
          <p:nvPr>
            <p:ph type="sldNum" sz="quarter" idx="14"/>
          </p:nvPr>
        </p:nvSpPr>
        <p:spPr>
          <a:xfrm>
            <a:off x="76200" y="6400800"/>
            <a:ext cx="457200" cy="365125"/>
          </a:xfrm>
        </p:spPr>
        <p:txBody>
          <a:bodyPr/>
          <a:lstStyle>
            <a:lvl1pPr algn="l">
              <a:defRPr sz="1000">
                <a:solidFill>
                  <a:srgbClr val="F2F2F2"/>
                </a:solidFill>
                <a:latin typeface="Arial"/>
                <a:cs typeface="Arial"/>
              </a:defRPr>
            </a:lvl1pPr>
          </a:lstStyle>
          <a:p>
            <a:pPr>
              <a:defRPr/>
            </a:pPr>
            <a:fld id="{DC42EADF-F7C8-4C25-AC27-7181ACFF45FC}" type="slidenum">
              <a:rPr lang="en-US"/>
              <a:pPr>
                <a:defRPr/>
              </a:pPr>
              <a:t>‹#›</a:t>
            </a:fld>
            <a:endParaRPr lang="en-US" dirty="0"/>
          </a:p>
        </p:txBody>
      </p:sp>
    </p:spTree>
    <p:extLst>
      <p:ext uri="{BB962C8B-B14F-4D97-AF65-F5344CB8AC3E}">
        <p14:creationId xmlns:p14="http://schemas.microsoft.com/office/powerpoint/2010/main" val="67846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_Blue">
    <p:spTree>
      <p:nvGrpSpPr>
        <p:cNvPr id="1" name=""/>
        <p:cNvGrpSpPr/>
        <p:nvPr/>
      </p:nvGrpSpPr>
      <p:grpSpPr>
        <a:xfrm>
          <a:off x="0" y="0"/>
          <a:ext cx="0" cy="0"/>
          <a:chOff x="0" y="0"/>
          <a:chExt cx="0" cy="0"/>
        </a:xfrm>
      </p:grpSpPr>
      <p:pic>
        <p:nvPicPr>
          <p:cNvPr id="2" name="Picture 2" descr="FSA-4C copy.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803775" y="6319838"/>
            <a:ext cx="4111625"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1"/>
          <p:cNvSpPr>
            <a:spLocks/>
          </p:cNvSpPr>
          <p:nvPr userDrawn="1"/>
        </p:nvSpPr>
        <p:spPr bwMode="auto">
          <a:xfrm>
            <a:off x="1651000" y="6172200"/>
            <a:ext cx="2844800" cy="700088"/>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endParaRPr lang="en-US" altLang="en-US" dirty="0" smtClean="0">
              <a:cs typeface="Arial" charset="0"/>
            </a:endParaRPr>
          </a:p>
        </p:txBody>
      </p:sp>
      <p:sp>
        <p:nvSpPr>
          <p:cNvPr id="4" name="Rectangle 1"/>
          <p:cNvSpPr>
            <a:spLocks/>
          </p:cNvSpPr>
          <p:nvPr userDrawn="1"/>
        </p:nvSpPr>
        <p:spPr bwMode="auto">
          <a:xfrm>
            <a:off x="838200" y="6173788"/>
            <a:ext cx="838200" cy="700087"/>
          </a:xfrm>
          <a:prstGeom prst="rect">
            <a:avLst/>
          </a:prstGeom>
          <a:solidFill>
            <a:srgbClr val="1D81A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endParaRPr lang="en-US" altLang="en-US" dirty="0" smtClean="0">
              <a:cs typeface="Arial" charset="0"/>
            </a:endParaRPr>
          </a:p>
        </p:txBody>
      </p:sp>
      <p:sp>
        <p:nvSpPr>
          <p:cNvPr id="5" name="Rectangle 1"/>
          <p:cNvSpPr>
            <a:spLocks/>
          </p:cNvSpPr>
          <p:nvPr userDrawn="1"/>
        </p:nvSpPr>
        <p:spPr bwMode="auto">
          <a:xfrm>
            <a:off x="-14288" y="6173788"/>
            <a:ext cx="863601" cy="700087"/>
          </a:xfrm>
          <a:prstGeom prst="rect">
            <a:avLst/>
          </a:prstGeom>
          <a:solidFill>
            <a:schemeClr val="tx1">
              <a:lumMod val="65000"/>
              <a:lumOff val="35000"/>
            </a:schemeClr>
          </a:solidFill>
          <a:ln>
            <a:noFill/>
          </a:ln>
        </p:spPr>
        <p:txBody>
          <a:bodyPr lIns="0" tIns="0" rIns="0" bIns="0"/>
          <a:lstStyle/>
          <a:p>
            <a:pPr>
              <a:defRPr/>
            </a:pPr>
            <a:r>
              <a:rPr lang="en-US" dirty="0">
                <a:ea typeface="MS PGothic" pitchFamily="34" charset="-128"/>
              </a:rPr>
              <a:t>             </a:t>
            </a:r>
          </a:p>
        </p:txBody>
      </p:sp>
      <p:sp>
        <p:nvSpPr>
          <p:cNvPr id="6" name="Rectangle 1"/>
          <p:cNvSpPr>
            <a:spLocks/>
          </p:cNvSpPr>
          <p:nvPr userDrawn="1"/>
        </p:nvSpPr>
        <p:spPr bwMode="auto">
          <a:xfrm>
            <a:off x="5638800" y="-1588"/>
            <a:ext cx="1847850" cy="457201"/>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endParaRPr lang="en-US" altLang="en-US" dirty="0" smtClean="0">
              <a:cs typeface="Arial" charset="0"/>
            </a:endParaRPr>
          </a:p>
        </p:txBody>
      </p:sp>
      <p:sp>
        <p:nvSpPr>
          <p:cNvPr id="7" name="Rectangle 1"/>
          <p:cNvSpPr>
            <a:spLocks/>
          </p:cNvSpPr>
          <p:nvPr userDrawn="1"/>
        </p:nvSpPr>
        <p:spPr bwMode="auto">
          <a:xfrm>
            <a:off x="7459663" y="0"/>
            <a:ext cx="838200" cy="457200"/>
          </a:xfrm>
          <a:prstGeom prst="rect">
            <a:avLst/>
          </a:prstGeom>
          <a:solidFill>
            <a:srgbClr val="1D81A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endParaRPr lang="en-US" altLang="en-US" dirty="0" smtClean="0">
              <a:cs typeface="Arial" charset="0"/>
            </a:endParaRPr>
          </a:p>
        </p:txBody>
      </p:sp>
      <p:sp>
        <p:nvSpPr>
          <p:cNvPr id="8" name="Rectangle 1"/>
          <p:cNvSpPr>
            <a:spLocks/>
          </p:cNvSpPr>
          <p:nvPr userDrawn="1"/>
        </p:nvSpPr>
        <p:spPr bwMode="auto">
          <a:xfrm>
            <a:off x="8289925" y="0"/>
            <a:ext cx="863600" cy="457200"/>
          </a:xfrm>
          <a:prstGeom prst="rect">
            <a:avLst/>
          </a:prstGeom>
          <a:solidFill>
            <a:schemeClr val="tx1">
              <a:lumMod val="65000"/>
              <a:lumOff val="35000"/>
            </a:schemeClr>
          </a:solidFill>
          <a:ln>
            <a:noFill/>
          </a:ln>
        </p:spPr>
        <p:txBody>
          <a:bodyPr lIns="0" tIns="0" rIns="0" bIns="0"/>
          <a:lstStyle/>
          <a:p>
            <a:pPr>
              <a:defRPr/>
            </a:pPr>
            <a:r>
              <a:rPr lang="en-US" dirty="0">
                <a:ea typeface="MS PGothic" pitchFamily="34" charset="-128"/>
              </a:rPr>
              <a:t>             </a:t>
            </a:r>
          </a:p>
        </p:txBody>
      </p:sp>
      <p:sp>
        <p:nvSpPr>
          <p:cNvPr id="9" name="Slide Number Placeholder 5"/>
          <p:cNvSpPr>
            <a:spLocks noGrp="1"/>
          </p:cNvSpPr>
          <p:nvPr>
            <p:ph type="sldNum" sz="quarter" idx="10"/>
          </p:nvPr>
        </p:nvSpPr>
        <p:spPr>
          <a:xfrm>
            <a:off x="533400" y="6400800"/>
            <a:ext cx="2133600" cy="365125"/>
          </a:xfrm>
        </p:spPr>
        <p:txBody>
          <a:bodyPr/>
          <a:lstStyle>
            <a:lvl1pPr algn="l">
              <a:defRPr sz="900">
                <a:solidFill>
                  <a:srgbClr val="F2F2F2"/>
                </a:solidFill>
                <a:latin typeface="Arial"/>
                <a:cs typeface="Arial"/>
              </a:defRPr>
            </a:lvl1pPr>
          </a:lstStyle>
          <a:p>
            <a:pPr>
              <a:defRPr/>
            </a:pPr>
            <a:fld id="{B36435DA-2F86-4BF2-8C1A-6BA260CD0625}" type="slidenum">
              <a:rPr lang="en-US"/>
              <a:pPr>
                <a:defRPr/>
              </a:pPr>
              <a:t>‹#›</a:t>
            </a:fld>
            <a:endParaRPr lang="en-US" dirty="0"/>
          </a:p>
        </p:txBody>
      </p:sp>
    </p:spTree>
    <p:extLst>
      <p:ext uri="{BB962C8B-B14F-4D97-AF65-F5344CB8AC3E}">
        <p14:creationId xmlns:p14="http://schemas.microsoft.com/office/powerpoint/2010/main" val="1912421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ection Blank">
    <p:spTree>
      <p:nvGrpSpPr>
        <p:cNvPr id="1" name=""/>
        <p:cNvGrpSpPr/>
        <p:nvPr/>
      </p:nvGrpSpPr>
      <p:grpSpPr>
        <a:xfrm>
          <a:off x="0" y="0"/>
          <a:ext cx="0" cy="0"/>
          <a:chOff x="0" y="0"/>
          <a:chExt cx="0" cy="0"/>
        </a:xfrm>
      </p:grpSpPr>
      <p:sp>
        <p:nvSpPr>
          <p:cNvPr id="3" name="Rectangle 1"/>
          <p:cNvSpPr>
            <a:spLocks/>
          </p:cNvSpPr>
          <p:nvPr userDrawn="1"/>
        </p:nvSpPr>
        <p:spPr bwMode="auto">
          <a:xfrm>
            <a:off x="0" y="6329363"/>
            <a:ext cx="4495800" cy="538162"/>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defRPr/>
            </a:pPr>
            <a:endParaRPr lang="en-US" altLang="en-US" dirty="0" smtClean="0">
              <a:ea typeface="MS PGothic" pitchFamily="34" charset="-128"/>
            </a:endParaRPr>
          </a:p>
        </p:txBody>
      </p:sp>
      <p:pic>
        <p:nvPicPr>
          <p:cNvPr id="4" name="Picture 3" descr="FSA-4C copy.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7888" y="6334125"/>
            <a:ext cx="4287837"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
          <p:cNvSpPr>
            <a:spLocks/>
          </p:cNvSpPr>
          <p:nvPr userDrawn="1"/>
        </p:nvSpPr>
        <p:spPr bwMode="auto">
          <a:xfrm>
            <a:off x="-14288" y="0"/>
            <a:ext cx="9167813" cy="322263"/>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defRPr/>
            </a:pPr>
            <a:endParaRPr lang="en-US" altLang="en-US" dirty="0" smtClean="0">
              <a:ea typeface="MS PGothic" pitchFamily="34" charset="-128"/>
            </a:endParaRPr>
          </a:p>
        </p:txBody>
      </p:sp>
      <p:cxnSp>
        <p:nvCxnSpPr>
          <p:cNvPr id="6" name="Straight Connector 5"/>
          <p:cNvCxnSpPr/>
          <p:nvPr userDrawn="1"/>
        </p:nvCxnSpPr>
        <p:spPr>
          <a:xfrm>
            <a:off x="241300" y="1062038"/>
            <a:ext cx="8645525" cy="0"/>
          </a:xfrm>
          <a:prstGeom prst="line">
            <a:avLst/>
          </a:prstGeom>
          <a:ln w="50800" cmpd="sng">
            <a:solidFill>
              <a:srgbClr val="595959"/>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9708" y="414325"/>
            <a:ext cx="8554162" cy="647698"/>
          </a:xfrm>
          <a:prstGeom prst="rect">
            <a:avLst/>
          </a:prstGeom>
        </p:spPr>
        <p:txBody>
          <a:bodyPr/>
          <a:lstStyle>
            <a:lvl1pPr algn="l">
              <a:defRPr sz="4000">
                <a:solidFill>
                  <a:srgbClr val="595959"/>
                </a:solidFill>
                <a:latin typeface="Arial"/>
                <a:cs typeface="Arial"/>
              </a:defRPr>
            </a:lvl1pPr>
          </a:lstStyle>
          <a:p>
            <a:r>
              <a:rPr lang="en-US" smtClean="0"/>
              <a:t>Click to edit Master title style</a:t>
            </a:r>
            <a:endParaRPr lang="en-US"/>
          </a:p>
        </p:txBody>
      </p:sp>
      <p:sp>
        <p:nvSpPr>
          <p:cNvPr id="7" name="Slide Number Placeholder 5"/>
          <p:cNvSpPr>
            <a:spLocks noGrp="1"/>
          </p:cNvSpPr>
          <p:nvPr>
            <p:ph type="sldNum" sz="quarter" idx="10"/>
          </p:nvPr>
        </p:nvSpPr>
        <p:spPr>
          <a:xfrm>
            <a:off x="533400" y="6400800"/>
            <a:ext cx="2133600" cy="365125"/>
          </a:xfrm>
        </p:spPr>
        <p:txBody>
          <a:bodyPr/>
          <a:lstStyle>
            <a:lvl1pPr algn="l">
              <a:defRPr sz="900">
                <a:solidFill>
                  <a:srgbClr val="F2F2F2"/>
                </a:solidFill>
                <a:latin typeface="Arial"/>
                <a:cs typeface="Arial"/>
              </a:defRPr>
            </a:lvl1pPr>
          </a:lstStyle>
          <a:p>
            <a:pPr>
              <a:defRPr/>
            </a:pPr>
            <a:fld id="{0C5F9FE0-BB97-4242-9021-583721241F39}" type="slidenum">
              <a:rPr lang="en-US"/>
              <a:pPr>
                <a:defRPr/>
              </a:pPr>
              <a:t>‹#›</a:t>
            </a:fld>
            <a:endParaRPr lang="en-US" dirty="0"/>
          </a:p>
        </p:txBody>
      </p:sp>
    </p:spTree>
    <p:extLst>
      <p:ext uri="{BB962C8B-B14F-4D97-AF65-F5344CB8AC3E}">
        <p14:creationId xmlns:p14="http://schemas.microsoft.com/office/powerpoint/2010/main" val="366896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85800" y="1981200"/>
            <a:ext cx="7772400" cy="41148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pPr>
              <a:defRPr/>
            </a:pPr>
            <a:endParaRPr lang="en-US"/>
          </a:p>
        </p:txBody>
      </p:sp>
    </p:spTree>
    <p:extLst>
      <p:ext uri="{BB962C8B-B14F-4D97-AF65-F5344CB8AC3E}">
        <p14:creationId xmlns:p14="http://schemas.microsoft.com/office/powerpoint/2010/main" val="837259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p:spTree>
      <p:nvGrpSpPr>
        <p:cNvPr id="1" name=""/>
        <p:cNvGrpSpPr/>
        <p:nvPr/>
      </p:nvGrpSpPr>
      <p:grpSpPr>
        <a:xfrm>
          <a:off x="0" y="0"/>
          <a:ext cx="0" cy="0"/>
          <a:chOff x="0" y="0"/>
          <a:chExt cx="0" cy="0"/>
        </a:xfrm>
      </p:grpSpPr>
      <p:pic>
        <p:nvPicPr>
          <p:cNvPr id="5" name="Picture 2" descr="FSA-4C copy.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90538" y="671513"/>
            <a:ext cx="5827712"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p:cNvSpPr>
          <p:nvPr userDrawn="1"/>
        </p:nvSpPr>
        <p:spPr bwMode="auto">
          <a:xfrm>
            <a:off x="-14288" y="0"/>
            <a:ext cx="9167813" cy="322263"/>
          </a:xfrm>
          <a:prstGeom prst="rect">
            <a:avLst/>
          </a:prstGeom>
          <a:solidFill>
            <a:srgbClr val="155F8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defRPr/>
            </a:pPr>
            <a:endParaRPr lang="en-US" altLang="en-US" smtClean="0"/>
          </a:p>
        </p:txBody>
      </p:sp>
      <p:sp>
        <p:nvSpPr>
          <p:cNvPr id="8" name="Rectangle 1"/>
          <p:cNvSpPr>
            <a:spLocks/>
          </p:cNvSpPr>
          <p:nvPr userDrawn="1"/>
        </p:nvSpPr>
        <p:spPr bwMode="auto">
          <a:xfrm>
            <a:off x="0" y="6550025"/>
            <a:ext cx="9167813" cy="322263"/>
          </a:xfrm>
          <a:prstGeom prst="rect">
            <a:avLst/>
          </a:prstGeom>
          <a:solidFill>
            <a:srgbClr val="155F8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defRPr/>
            </a:pPr>
            <a:endParaRPr lang="en-US" altLang="en-US" smtClean="0"/>
          </a:p>
        </p:txBody>
      </p:sp>
      <p:sp>
        <p:nvSpPr>
          <p:cNvPr id="7" name="Subtitle 2"/>
          <p:cNvSpPr>
            <a:spLocks noGrp="1"/>
          </p:cNvSpPr>
          <p:nvPr>
            <p:ph type="subTitle" idx="1"/>
          </p:nvPr>
        </p:nvSpPr>
        <p:spPr>
          <a:xfrm>
            <a:off x="410190" y="3481795"/>
            <a:ext cx="8425545" cy="704850"/>
          </a:xfrm>
          <a:prstGeom prst="rect">
            <a:avLst/>
          </a:prstGeom>
        </p:spPr>
        <p:txBody>
          <a:bodyPr vert="horz"/>
          <a:lstStyle>
            <a:lvl1pPr marL="0" indent="0" algn="l">
              <a:buNone/>
              <a:defRPr sz="2400" b="0">
                <a:solidFill>
                  <a:schemeClr val="tx1">
                    <a:lumMod val="65000"/>
                    <a:lumOff val="35000"/>
                  </a:schemeClr>
                </a:solidFill>
                <a:latin typeface="Arial"/>
                <a:cs typeface="Aria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13" name="Title 12"/>
          <p:cNvSpPr>
            <a:spLocks noGrp="1"/>
          </p:cNvSpPr>
          <p:nvPr>
            <p:ph type="title"/>
          </p:nvPr>
        </p:nvSpPr>
        <p:spPr>
          <a:xfrm>
            <a:off x="381000" y="2819400"/>
            <a:ext cx="8229600" cy="738595"/>
          </a:xfrm>
          <a:prstGeom prst="rect">
            <a:avLst/>
          </a:prstGeom>
        </p:spPr>
        <p:txBody>
          <a:bodyPr vert="horz"/>
          <a:lstStyle>
            <a:lvl1pPr algn="l">
              <a:defRPr sz="4800">
                <a:solidFill>
                  <a:schemeClr val="tx1">
                    <a:lumMod val="65000"/>
                    <a:lumOff val="35000"/>
                  </a:schemeClr>
                </a:solidFill>
                <a:latin typeface="Arial"/>
                <a:cs typeface="Arial"/>
              </a:defRPr>
            </a:lvl1pPr>
          </a:lstStyle>
          <a:p>
            <a:r>
              <a:rPr lang="en-US"/>
              <a:t>Click to edit Master title style</a:t>
            </a:r>
          </a:p>
        </p:txBody>
      </p:sp>
      <p:sp>
        <p:nvSpPr>
          <p:cNvPr id="14" name="Content Placeholder 10"/>
          <p:cNvSpPr>
            <a:spLocks noGrp="1"/>
          </p:cNvSpPr>
          <p:nvPr>
            <p:ph sz="quarter" idx="11"/>
          </p:nvPr>
        </p:nvSpPr>
        <p:spPr>
          <a:xfrm>
            <a:off x="410190" y="5727923"/>
            <a:ext cx="7021286" cy="596677"/>
          </a:xfrm>
          <a:prstGeom prst="rect">
            <a:avLst/>
          </a:prstGeom>
        </p:spPr>
        <p:txBody>
          <a:bodyPr vert="horz"/>
          <a:lstStyle>
            <a:lvl1pPr marL="0" indent="0" algn="l">
              <a:buNone/>
              <a:defRPr sz="2200">
                <a:solidFill>
                  <a:srgbClr val="595959"/>
                </a:solidFill>
                <a:latin typeface="Arial"/>
                <a:cs typeface="Arial"/>
              </a:defRPr>
            </a:lvl1pPr>
            <a:lvl2pPr algn="r">
              <a:defRPr sz="3600">
                <a:latin typeface="Arial"/>
                <a:cs typeface="Arial"/>
              </a:defRPr>
            </a:lvl2pPr>
            <a:lvl3pPr algn="r">
              <a:defRPr sz="3600">
                <a:latin typeface="Arial"/>
                <a:cs typeface="Arial"/>
              </a:defRPr>
            </a:lvl3pPr>
            <a:lvl4pPr algn="r">
              <a:defRPr sz="3600">
                <a:latin typeface="Arial"/>
                <a:cs typeface="Arial"/>
              </a:defRPr>
            </a:lvl4pPr>
            <a:lvl5pPr algn="r">
              <a:defRPr sz="3600">
                <a:latin typeface="Arial"/>
                <a:cs typeface="Arial"/>
              </a:defRPr>
            </a:lvl5pPr>
          </a:lstStyle>
          <a:p>
            <a:pPr lvl="0"/>
            <a:r>
              <a:rPr lang="en-US"/>
              <a:t>Click to edit Master text styles</a:t>
            </a:r>
          </a:p>
        </p:txBody>
      </p:sp>
    </p:spTree>
    <p:extLst>
      <p:ext uri="{BB962C8B-B14F-4D97-AF65-F5344CB8AC3E}">
        <p14:creationId xmlns:p14="http://schemas.microsoft.com/office/powerpoint/2010/main" val="1766473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ea typeface="ＭＳ Ｐゴシック" charset="0"/>
                <a:cs typeface="Arial" charset="0"/>
              </a:defRPr>
            </a:lvl1pPr>
          </a:lstStyle>
          <a:p>
            <a:pPr>
              <a:defRPr/>
            </a:pPr>
            <a:fld id="{A1C6FF5F-9100-4DA9-B69E-4E9DC3BA2F28}"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5810" r:id="rId1"/>
    <p:sldLayoutId id="2147485811" r:id="rId2"/>
    <p:sldLayoutId id="2147485812" r:id="rId3"/>
    <p:sldLayoutId id="2147485813" r:id="rId4"/>
    <p:sldLayoutId id="2147485814" r:id="rId5"/>
    <p:sldLayoutId id="2147485815" r:id="rId6"/>
    <p:sldLayoutId id="2147485816" r:id="rId7"/>
    <p:sldLayoutId id="2147485817" r:id="rId8"/>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34" charset="-128"/>
          <a:cs typeface="+mj-cs"/>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3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2.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ifap.ed.gov/dpcletters/GEN1219.html"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3.xml"/><Relationship Id="rId4" Type="http://schemas.openxmlformats.org/officeDocument/2006/relationships/image" Target="../media/image11.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ifap.ed.gov/dpcletters/GEN1209.html"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hyperlink" Target="http://s.zoomerang.com/s/AnitaOlivencia" TargetMode="External"/><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itle 3"/>
          <p:cNvSpPr>
            <a:spLocks noGrp="1"/>
          </p:cNvSpPr>
          <p:nvPr>
            <p:ph type="title"/>
          </p:nvPr>
        </p:nvSpPr>
        <p:spPr bwMode="auto">
          <a:xfrm>
            <a:off x="-272661" y="1676400"/>
            <a:ext cx="3617742" cy="23622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eaLnBrk="1" hangingPunct="1">
              <a:defRPr/>
            </a:pPr>
            <a:r>
              <a:rPr lang="en-US" altLang="en-US" b="1" dirty="0" smtClean="0">
                <a:solidFill>
                  <a:schemeClr val="bg2">
                    <a:lumMod val="25000"/>
                  </a:schemeClr>
                </a:solidFill>
                <a:latin typeface="Arial" charset="0"/>
                <a:cs typeface="Arial" charset="0"/>
              </a:rPr>
              <a:t>Federal Update</a:t>
            </a:r>
            <a:r>
              <a:rPr lang="en-US" altLang="en-US" b="1" dirty="0" smtClean="0">
                <a:solidFill>
                  <a:schemeClr val="accent5">
                    <a:lumMod val="75000"/>
                  </a:schemeClr>
                </a:solidFill>
                <a:latin typeface="Arial" charset="0"/>
                <a:cs typeface="Arial" charset="0"/>
              </a:rPr>
              <a:t/>
            </a:r>
            <a:br>
              <a:rPr lang="en-US" altLang="en-US" b="1" dirty="0" smtClean="0">
                <a:solidFill>
                  <a:schemeClr val="accent5">
                    <a:lumMod val="75000"/>
                  </a:schemeClr>
                </a:solidFill>
                <a:latin typeface="Arial" charset="0"/>
                <a:cs typeface="Arial" charset="0"/>
              </a:rPr>
            </a:br>
            <a:endParaRPr lang="en-US" altLang="en-US" b="1" dirty="0" smtClean="0">
              <a:solidFill>
                <a:schemeClr val="accent5">
                  <a:lumMod val="75000"/>
                </a:schemeClr>
              </a:solidFill>
              <a:latin typeface="Arial" charset="0"/>
              <a:cs typeface="Arial" charset="0"/>
            </a:endParaRPr>
          </a:p>
        </p:txBody>
      </p:sp>
      <p:sp>
        <p:nvSpPr>
          <p:cNvPr id="10245" name="TextBox 2"/>
          <p:cNvSpPr txBox="1">
            <a:spLocks noChangeArrowheads="1"/>
          </p:cNvSpPr>
          <p:nvPr/>
        </p:nvSpPr>
        <p:spPr bwMode="auto">
          <a:xfrm>
            <a:off x="4461216" y="4543672"/>
            <a:ext cx="452559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r" eaLnBrk="1" hangingPunct="1"/>
            <a:r>
              <a:rPr lang="en-US" altLang="en-US" sz="2400" b="1" dirty="0">
                <a:solidFill>
                  <a:schemeClr val="accent5">
                    <a:lumMod val="75000"/>
                  </a:schemeClr>
                </a:solidFill>
                <a:latin typeface="Arial" charset="0"/>
              </a:rPr>
              <a:t>Anita Olivencia</a:t>
            </a:r>
          </a:p>
          <a:p>
            <a:pPr algn="r" eaLnBrk="1" hangingPunct="1"/>
            <a:r>
              <a:rPr lang="en-US" altLang="en-US" sz="2400" b="1" dirty="0">
                <a:solidFill>
                  <a:schemeClr val="accent5">
                    <a:lumMod val="75000"/>
                  </a:schemeClr>
                </a:solidFill>
                <a:latin typeface="Arial" charset="0"/>
              </a:rPr>
              <a:t>U.S. Department of Education</a:t>
            </a:r>
          </a:p>
        </p:txBody>
      </p:sp>
      <p:pic>
        <p:nvPicPr>
          <p:cNvPr id="10248" name="Picture 8" descr="C:\Users\Anita.Olivencia\AppData\Local\Microsoft\Windows\Temporary Internet Files\Content.IE5\KSZHO562\department_of_education[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5562599"/>
            <a:ext cx="1689199" cy="1125033"/>
          </a:xfrm>
          <a:prstGeom prst="rect">
            <a:avLst/>
          </a:prstGeom>
          <a:noFill/>
          <a:extLst>
            <a:ext uri="{909E8E84-426E-40DD-AFC4-6F175D3DCCD1}">
              <a14:hiddenFill xmlns:a14="http://schemas.microsoft.com/office/drawing/2010/main">
                <a:solidFill>
                  <a:srgbClr val="FFFFFF"/>
                </a:solidFill>
              </a14:hiddenFill>
            </a:ext>
          </a:extLst>
        </p:spPr>
      </p:pic>
      <p:pic>
        <p:nvPicPr>
          <p:cNvPr id="10249" name="Picture 9" descr="C:\Users\Anita.Olivencia\Desktop\MASFAA Pic 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6324" y="762000"/>
            <a:ext cx="5597185" cy="3629272"/>
          </a:xfrm>
          <a:prstGeom prst="rect">
            <a:avLst/>
          </a:prstGeom>
        </p:spPr>
        <p:style>
          <a:lnRef idx="2">
            <a:schemeClr val="accent1">
              <a:shade val="50000"/>
            </a:schemeClr>
          </a:lnRef>
          <a:fillRef idx="1">
            <a:schemeClr val="accent1"/>
          </a:fillRef>
          <a:effectRef idx="0">
            <a:schemeClr val="accent1"/>
          </a:effectRef>
          <a:fontRef idx="minor">
            <a:schemeClr val="lt1"/>
          </a:fontRef>
        </p:style>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1"/>
          <p:cNvSpPr>
            <a:spLocks noGrp="1"/>
          </p:cNvSpPr>
          <p:nvPr>
            <p:ph type="sldNum" sz="quarter" idx="10"/>
          </p:nvPr>
        </p:nvSpPr>
        <p:spPr bwMode="auto">
          <a:xfrm>
            <a:off x="-23813" y="6492875"/>
            <a:ext cx="2133601"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314F5A7D-9613-44CA-8D0A-06AFB4A6C6FE}" type="slidenum">
              <a:rPr lang="en-US" altLang="en-US" smtClean="0">
                <a:solidFill>
                  <a:srgbClr val="F2F2F2"/>
                </a:solidFill>
                <a:latin typeface="Arial" charset="0"/>
              </a:rPr>
              <a:pPr eaLnBrk="1" hangingPunct="1"/>
              <a:t>10</a:t>
            </a:fld>
            <a:endParaRPr lang="en-US" altLang="en-US" smtClean="0">
              <a:solidFill>
                <a:srgbClr val="F2F2F2"/>
              </a:solidFill>
              <a:latin typeface="Arial" charset="0"/>
            </a:endParaRPr>
          </a:p>
        </p:txBody>
      </p:sp>
      <p:sp>
        <p:nvSpPr>
          <p:cNvPr id="18435" name="TextBox 3"/>
          <p:cNvSpPr txBox="1">
            <a:spLocks noChangeArrowheads="1"/>
          </p:cNvSpPr>
          <p:nvPr/>
        </p:nvSpPr>
        <p:spPr bwMode="auto">
          <a:xfrm>
            <a:off x="-609600" y="396875"/>
            <a:ext cx="5638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r>
              <a:rPr lang="en-US" altLang="en-US" sz="3600" b="1">
                <a:solidFill>
                  <a:srgbClr val="404F21"/>
                </a:solidFill>
                <a:latin typeface="Arial" charset="0"/>
              </a:rPr>
              <a:t>Sequestration </a:t>
            </a:r>
          </a:p>
        </p:txBody>
      </p:sp>
      <p:pic>
        <p:nvPicPr>
          <p:cNvPr id="1843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91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lide Number Placeholder 1"/>
          <p:cNvSpPr>
            <a:spLocks noGrp="1"/>
          </p:cNvSpPr>
          <p:nvPr>
            <p:ph type="sldNum" sz="quarter" idx="10"/>
          </p:nvPr>
        </p:nvSpPr>
        <p:spPr bwMode="auto">
          <a:xfrm>
            <a:off x="76200" y="6492875"/>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1E0ABA06-E557-420D-B85B-9AF3C52CD242}" type="slidenum">
              <a:rPr lang="en-US" altLang="en-US" smtClean="0">
                <a:solidFill>
                  <a:schemeClr val="bg1"/>
                </a:solidFill>
                <a:latin typeface="Arial" charset="0"/>
              </a:rPr>
              <a:pPr eaLnBrk="1" hangingPunct="1"/>
              <a:t>11</a:t>
            </a:fld>
            <a:endParaRPr lang="en-US" altLang="en-US" smtClean="0">
              <a:solidFill>
                <a:schemeClr val="bg1"/>
              </a:solidFill>
              <a:latin typeface="Arial" charset="0"/>
            </a:endParaRPr>
          </a:p>
        </p:txBody>
      </p:sp>
      <p:sp>
        <p:nvSpPr>
          <p:cNvPr id="46083" name="Rectangle 3"/>
          <p:cNvSpPr>
            <a:spLocks noGrp="1" noChangeArrowheads="1"/>
          </p:cNvSpPr>
          <p:nvPr>
            <p:ph type="title" idx="4294967295"/>
          </p:nvPr>
        </p:nvSpPr>
        <p:spPr bwMode="auto">
          <a:xfrm>
            <a:off x="1447800" y="2209800"/>
            <a:ext cx="6324600" cy="378783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buClr>
                <a:srgbClr val="00CC99"/>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6000" b="1" dirty="0" smtClean="0">
                <a:ln w="11430"/>
                <a:solidFill>
                  <a:schemeClr val="accent5">
                    <a:lumMod val="75000"/>
                  </a:schemeClr>
                </a:solidFill>
                <a:effectLst>
                  <a:outerShdw blurRad="38100" dist="38100" dir="2700000" algn="tl">
                    <a:srgbClr val="000000">
                      <a:alpha val="43137"/>
                    </a:srgbClr>
                  </a:outerShdw>
                </a:effectLst>
                <a:latin typeface="Arial" panose="020B0604020202020204" pitchFamily="34" charset="0"/>
                <a:ea typeface="MS PGothic" pitchFamily="34" charset="-128"/>
                <a:cs typeface="Arial" panose="020B0604020202020204" pitchFamily="34" charset="0"/>
              </a:rPr>
              <a:t>Verification</a:t>
            </a:r>
            <a:r>
              <a:rPr lang="en-GB" sz="6000" b="1" dirty="0" smtClean="0">
                <a:ln w="1143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PGothic" pitchFamily="34" charset="-128"/>
                <a:cs typeface="Arial" panose="020B0604020202020204" pitchFamily="34" charset="0"/>
              </a:rPr>
              <a:t/>
            </a:r>
            <a:br>
              <a:rPr lang="en-GB" sz="6000" b="1" dirty="0" smtClean="0">
                <a:ln w="1143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PGothic" pitchFamily="34" charset="-128"/>
                <a:cs typeface="Arial" panose="020B0604020202020204" pitchFamily="34" charset="0"/>
              </a:rPr>
            </a:br>
            <a:r>
              <a:rPr lang="en-GB" sz="6000" b="1" dirty="0" smtClean="0">
                <a:ln w="11430"/>
                <a:solidFill>
                  <a:schemeClr val="accent3">
                    <a:lumMod val="75000"/>
                  </a:schemeClr>
                </a:solidFill>
                <a:effectLst>
                  <a:outerShdw blurRad="50800" dist="39000" dir="5460000" algn="tl">
                    <a:srgbClr val="000000">
                      <a:alpha val="38000"/>
                    </a:srgbClr>
                  </a:outerShdw>
                </a:effectLst>
                <a:latin typeface="Arial" panose="020B0604020202020204" pitchFamily="34" charset="0"/>
                <a:ea typeface="MS PGothic" pitchFamily="34" charset="-128"/>
                <a:cs typeface="Arial" panose="020B0604020202020204" pitchFamily="34" charset="0"/>
              </a:rPr>
              <a:t/>
            </a:r>
            <a:br>
              <a:rPr lang="en-GB" sz="6000" b="1" dirty="0" smtClean="0">
                <a:ln w="11430"/>
                <a:solidFill>
                  <a:schemeClr val="accent3">
                    <a:lumMod val="75000"/>
                  </a:schemeClr>
                </a:solidFill>
                <a:effectLst>
                  <a:outerShdw blurRad="50800" dist="39000" dir="5460000" algn="tl">
                    <a:srgbClr val="000000">
                      <a:alpha val="38000"/>
                    </a:srgbClr>
                  </a:outerShdw>
                </a:effectLst>
                <a:latin typeface="Arial" panose="020B0604020202020204" pitchFamily="34" charset="0"/>
                <a:ea typeface="MS PGothic" pitchFamily="34" charset="-128"/>
                <a:cs typeface="Arial" panose="020B0604020202020204" pitchFamily="34" charset="0"/>
              </a:rPr>
            </a:br>
            <a:r>
              <a:rPr lang="en-GB" sz="6000" b="1" dirty="0" smtClean="0">
                <a:ln w="11430"/>
                <a:solidFill>
                  <a:schemeClr val="accent3">
                    <a:lumMod val="75000"/>
                  </a:schemeClr>
                </a:solidFill>
                <a:effectLst>
                  <a:outerShdw blurRad="50800" dist="39000" dir="5460000" algn="tl">
                    <a:srgbClr val="000000">
                      <a:alpha val="38000"/>
                    </a:srgbClr>
                  </a:outerShdw>
                </a:effectLst>
                <a:latin typeface="Arial" panose="020B0604020202020204" pitchFamily="34" charset="0"/>
                <a:ea typeface="MS PGothic" pitchFamily="34" charset="-128"/>
                <a:cs typeface="Arial" panose="020B0604020202020204" pitchFamily="34" charset="0"/>
              </a:rPr>
              <a:t/>
            </a:r>
            <a:br>
              <a:rPr lang="en-GB" sz="6000" b="1" dirty="0" smtClean="0">
                <a:ln w="11430"/>
                <a:solidFill>
                  <a:schemeClr val="accent3">
                    <a:lumMod val="75000"/>
                  </a:schemeClr>
                </a:solidFill>
                <a:effectLst>
                  <a:outerShdw blurRad="50800" dist="39000" dir="5460000" algn="tl">
                    <a:srgbClr val="000000">
                      <a:alpha val="38000"/>
                    </a:srgbClr>
                  </a:outerShdw>
                </a:effectLst>
                <a:latin typeface="Arial" panose="020B0604020202020204" pitchFamily="34" charset="0"/>
                <a:ea typeface="MS PGothic" pitchFamily="34" charset="-128"/>
                <a:cs typeface="Arial" panose="020B0604020202020204" pitchFamily="34" charset="0"/>
              </a:rPr>
            </a:br>
            <a:r>
              <a:rPr lang="en-GB" sz="6000" b="1" dirty="0" smtClean="0">
                <a:ln w="11430"/>
                <a:solidFill>
                  <a:schemeClr val="accent3">
                    <a:lumMod val="75000"/>
                  </a:schemeClr>
                </a:solidFill>
                <a:effectLst>
                  <a:outerShdw blurRad="50800" dist="39000" dir="5460000" algn="tl">
                    <a:srgbClr val="000000">
                      <a:alpha val="38000"/>
                    </a:srgbClr>
                  </a:outerShdw>
                </a:effectLst>
                <a:latin typeface="Arial" panose="020B0604020202020204" pitchFamily="34" charset="0"/>
                <a:ea typeface="MS PGothic" pitchFamily="34" charset="-128"/>
                <a:cs typeface="Arial" panose="020B0604020202020204" pitchFamily="34" charset="0"/>
              </a:rPr>
              <a:t> </a:t>
            </a:r>
          </a:p>
        </p:txBody>
      </p:sp>
    </p:spTree>
    <p:custDataLst>
      <p:tags r:id="rId1"/>
    </p:custDataLst>
  </p:cSld>
  <p:clrMapOvr>
    <a:masterClrMapping/>
  </p:clrMapOvr>
  <p:transition spd="slow"/>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Box 1"/>
          <p:cNvSpPr txBox="1">
            <a:spLocks noChangeArrowheads="1"/>
          </p:cNvSpPr>
          <p:nvPr/>
        </p:nvSpPr>
        <p:spPr bwMode="auto">
          <a:xfrm>
            <a:off x="0" y="1303338"/>
            <a:ext cx="9144000" cy="555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pitchFamily="34" charset="-128"/>
              </a:defRPr>
            </a:lvl1pPr>
            <a:lvl2pPr marL="1314450" indent="-571500">
              <a:spcBef>
                <a:spcPct val="20000"/>
              </a:spcBef>
              <a:buChar char="–"/>
              <a:defRPr sz="2800">
                <a:solidFill>
                  <a:schemeClr val="tx1"/>
                </a:solidFill>
                <a:latin typeface="Arial" charset="0"/>
                <a:ea typeface="MS PGothic" pitchFamily="34" charset="-128"/>
              </a:defRPr>
            </a:lvl2pPr>
            <a:lvl3pPr marL="1143000" indent="-228600">
              <a:spcBef>
                <a:spcPct val="20000"/>
              </a:spcBef>
              <a:buChar char="•"/>
              <a:defRPr sz="2400">
                <a:solidFill>
                  <a:schemeClr val="tx1"/>
                </a:solidFill>
                <a:latin typeface="Arial" charset="0"/>
                <a:ea typeface="MS PGothic" pitchFamily="34" charset="-128"/>
              </a:defRPr>
            </a:lvl3pPr>
            <a:lvl4pPr marL="1600200" indent="-228600">
              <a:spcBef>
                <a:spcPct val="20000"/>
              </a:spcBef>
              <a:buChar char="–"/>
              <a:defRPr sz="2000">
                <a:solidFill>
                  <a:schemeClr val="tx1"/>
                </a:solidFill>
                <a:latin typeface="Arial" charset="0"/>
                <a:ea typeface="MS PGothic" pitchFamily="34" charset="-128"/>
              </a:defRPr>
            </a:lvl4pPr>
            <a:lvl5pPr marL="2057400" indent="-228600">
              <a:spcBef>
                <a:spcPct val="20000"/>
              </a:spcBef>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defRPr>
            </a:lvl9pPr>
          </a:lstStyle>
          <a:p>
            <a:pPr marL="457200" indent="-457200">
              <a:spcBef>
                <a:spcPct val="0"/>
              </a:spcBef>
              <a:defRPr/>
            </a:pPr>
            <a:r>
              <a:rPr lang="en-US" altLang="en-US" dirty="0">
                <a:cs typeface="Arial" charset="0"/>
              </a:rPr>
              <a:t>Same verification items and Verification Tracking Groups to be verified as 2014-2015</a:t>
            </a:r>
            <a:endParaRPr lang="en-US" altLang="en-US" sz="1100" dirty="0">
              <a:cs typeface="Arial" charset="0"/>
            </a:endParaRPr>
          </a:p>
          <a:p>
            <a:pPr marL="457200" indent="-457200">
              <a:spcBef>
                <a:spcPct val="0"/>
              </a:spcBef>
              <a:defRPr/>
            </a:pPr>
            <a:endParaRPr lang="en-US" sz="1100" dirty="0"/>
          </a:p>
          <a:p>
            <a:pPr marL="457200" indent="-457200">
              <a:spcBef>
                <a:spcPct val="0"/>
              </a:spcBef>
              <a:defRPr/>
            </a:pPr>
            <a:r>
              <a:rPr lang="en-US" dirty="0"/>
              <a:t>Applicant will remain in </a:t>
            </a:r>
            <a:r>
              <a:rPr lang="en-US" i="1" dirty="0"/>
              <a:t>original</a:t>
            </a:r>
            <a:r>
              <a:rPr lang="en-US" dirty="0"/>
              <a:t> 2015–2016 Verification Tracking Group for the entire 2015–2016 award year </a:t>
            </a:r>
            <a:r>
              <a:rPr lang="en-US" dirty="0" smtClean="0"/>
              <a:t>record</a:t>
            </a:r>
          </a:p>
          <a:p>
            <a:pPr marL="457200" indent="-457200">
              <a:spcBef>
                <a:spcPct val="0"/>
              </a:spcBef>
              <a:defRPr/>
            </a:pPr>
            <a:endParaRPr lang="en-US" altLang="en-US" sz="2000" i="1" dirty="0" smtClean="0">
              <a:cs typeface="Arial" charset="0"/>
            </a:endParaRPr>
          </a:p>
          <a:p>
            <a:pPr lvl="1" indent="0">
              <a:spcBef>
                <a:spcPct val="0"/>
              </a:spcBef>
              <a:buFontTx/>
              <a:buNone/>
              <a:defRPr/>
            </a:pPr>
            <a:r>
              <a:rPr lang="en-US" altLang="en-US" dirty="0" smtClean="0">
                <a:cs typeface="Arial" charset="0"/>
              </a:rPr>
              <a:t>Federal </a:t>
            </a:r>
            <a:r>
              <a:rPr lang="en-US" altLang="en-US" dirty="0">
                <a:cs typeface="Arial" charset="0"/>
              </a:rPr>
              <a:t>Register </a:t>
            </a:r>
            <a:r>
              <a:rPr lang="en-US" altLang="en-US" dirty="0" smtClean="0">
                <a:cs typeface="Arial" charset="0"/>
              </a:rPr>
              <a:t>published June 25, 2014</a:t>
            </a:r>
            <a:endParaRPr lang="en-US" altLang="en-US" dirty="0">
              <a:cs typeface="Arial" charset="0"/>
            </a:endParaRPr>
          </a:p>
          <a:p>
            <a:pPr lvl="1" indent="0">
              <a:spcBef>
                <a:spcPct val="0"/>
              </a:spcBef>
              <a:buFontTx/>
              <a:buNone/>
              <a:defRPr/>
            </a:pPr>
            <a:endParaRPr lang="en-US" altLang="en-US" sz="400" dirty="0" smtClean="0">
              <a:cs typeface="Arial" charset="0"/>
            </a:endParaRPr>
          </a:p>
          <a:p>
            <a:pPr lvl="1" indent="0">
              <a:spcBef>
                <a:spcPct val="0"/>
              </a:spcBef>
              <a:buFontTx/>
              <a:buNone/>
              <a:defRPr/>
            </a:pPr>
            <a:r>
              <a:rPr lang="en-US" altLang="en-US" dirty="0" smtClean="0">
                <a:cs typeface="Arial" charset="0"/>
              </a:rPr>
              <a:t>GEN-14-11 </a:t>
            </a:r>
            <a:r>
              <a:rPr lang="en-US" altLang="en-US" dirty="0">
                <a:cs typeface="Arial" charset="0"/>
              </a:rPr>
              <a:t>published June 30, </a:t>
            </a:r>
            <a:r>
              <a:rPr lang="en-US" altLang="en-US" dirty="0" smtClean="0">
                <a:cs typeface="Arial" charset="0"/>
              </a:rPr>
              <a:t>2014</a:t>
            </a:r>
          </a:p>
          <a:p>
            <a:pPr lvl="1" indent="0">
              <a:spcBef>
                <a:spcPct val="0"/>
              </a:spcBef>
              <a:buFontTx/>
              <a:buNone/>
              <a:defRPr/>
            </a:pPr>
            <a:endParaRPr lang="en-US" altLang="en-US" sz="400" dirty="0" smtClean="0">
              <a:cs typeface="Arial" charset="0"/>
            </a:endParaRPr>
          </a:p>
          <a:p>
            <a:pPr lvl="1" indent="0">
              <a:spcBef>
                <a:spcPct val="0"/>
              </a:spcBef>
              <a:buFontTx/>
              <a:buNone/>
              <a:defRPr/>
            </a:pPr>
            <a:r>
              <a:rPr lang="en-US" altLang="en-US" dirty="0" smtClean="0">
                <a:cs typeface="Arial" charset="0"/>
              </a:rPr>
              <a:t>EA November 24, 2014 – Suggested Text</a:t>
            </a:r>
            <a:endParaRPr lang="en-US" altLang="en-US" i="1" dirty="0">
              <a:cs typeface="Arial" charset="0"/>
            </a:endParaRPr>
          </a:p>
          <a:p>
            <a:pPr marL="457200" indent="-457200">
              <a:spcBef>
                <a:spcPct val="0"/>
              </a:spcBef>
              <a:defRPr/>
            </a:pPr>
            <a:endParaRPr lang="en-US" altLang="en-US" sz="800" dirty="0" smtClean="0">
              <a:cs typeface="Arial" charset="0"/>
            </a:endParaRPr>
          </a:p>
          <a:p>
            <a:pPr algn="ctr">
              <a:spcBef>
                <a:spcPct val="0"/>
              </a:spcBef>
              <a:buFontTx/>
              <a:buNone/>
              <a:defRPr/>
            </a:pPr>
            <a:endParaRPr lang="en-US" altLang="en-US" i="1" dirty="0" smtClean="0">
              <a:cs typeface="Arial" charset="0"/>
            </a:endParaRPr>
          </a:p>
          <a:p>
            <a:pPr algn="ctr">
              <a:spcBef>
                <a:spcPct val="0"/>
              </a:spcBef>
              <a:buFontTx/>
              <a:buNone/>
              <a:defRPr/>
            </a:pPr>
            <a:endParaRPr lang="en-US" altLang="en-US" i="1" dirty="0">
              <a:cs typeface="Arial" charset="0"/>
            </a:endParaRPr>
          </a:p>
        </p:txBody>
      </p:sp>
      <p:sp>
        <p:nvSpPr>
          <p:cNvPr id="23555" name="Rectangle 2"/>
          <p:cNvSpPr>
            <a:spLocks noGrp="1" noChangeArrowheads="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smtClean="0">
                <a:solidFill>
                  <a:schemeClr val="tx1"/>
                </a:solidFill>
                <a:latin typeface="Arial" charset="0"/>
                <a:cs typeface="Arial" charset="0"/>
              </a:rPr>
              <a:t>2015-16 Verification</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2607B6EB-31CA-48BA-A8FC-BA0120BCFC73}" type="slidenum">
              <a:rPr lang="en-US" altLang="en-US" sz="1400" smtClean="0">
                <a:solidFill>
                  <a:schemeClr val="bg1"/>
                </a:solidFill>
                <a:latin typeface="Arial" charset="0"/>
              </a:rPr>
              <a:pPr eaLnBrk="1" hangingPunct="1"/>
              <a:t>12</a:t>
            </a:fld>
            <a:endParaRPr lang="en-US" altLang="en-US" sz="1400" smtClean="0">
              <a:solidFill>
                <a:schemeClr val="bg1"/>
              </a:solidFill>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BD4320F0-AC0C-4FBC-A740-368DFA1F52FF}" type="slidenum">
              <a:rPr lang="en-US" sz="1200" smtClean="0">
                <a:solidFill>
                  <a:schemeClr val="bg1"/>
                </a:solidFill>
                <a:latin typeface="+mn-lt"/>
                <a:cs typeface="+mn-cs"/>
              </a:rPr>
              <a:pPr>
                <a:defRPr/>
              </a:pPr>
              <a:t>13</a:t>
            </a:fld>
            <a:endParaRPr lang="en-US" sz="1200" dirty="0">
              <a:solidFill>
                <a:schemeClr val="bg1"/>
              </a:solidFill>
              <a:latin typeface="+mn-lt"/>
              <a:cs typeface="+mn-cs"/>
            </a:endParaRPr>
          </a:p>
        </p:txBody>
      </p:sp>
      <p:sp>
        <p:nvSpPr>
          <p:cNvPr id="35842" name="Content Placeholder 2"/>
          <p:cNvSpPr>
            <a:spLocks noGrp="1"/>
          </p:cNvSpPr>
          <p:nvPr>
            <p:ph idx="4294967295"/>
          </p:nvPr>
        </p:nvSpPr>
        <p:spPr bwMode="auto">
          <a:xfrm>
            <a:off x="369888" y="1419225"/>
            <a:ext cx="8610600" cy="48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sz="2800" dirty="0" smtClean="0">
                <a:latin typeface="Arial" charset="0"/>
                <a:ea typeface="MS PGothic" pitchFamily="34" charset="-128"/>
                <a:cs typeface="Arial" charset="0"/>
              </a:rPr>
              <a:t>The V4 and V5 tracking process in FAA Access that began in the 2014-15 processing year WILL CONTINUE for 2015-16.</a:t>
            </a:r>
          </a:p>
          <a:p>
            <a:pPr>
              <a:defRPr/>
            </a:pPr>
            <a:r>
              <a:rPr lang="en-US" altLang="en-US" sz="2800" dirty="0" smtClean="0">
                <a:latin typeface="Arial" charset="0"/>
                <a:ea typeface="MS PGothic" pitchFamily="34" charset="-128"/>
                <a:cs typeface="Arial" charset="0"/>
              </a:rPr>
              <a:t>Schools need to select the proper award year for which they are providing results</a:t>
            </a:r>
          </a:p>
          <a:p>
            <a:pPr lvl="1">
              <a:defRPr/>
            </a:pPr>
            <a:r>
              <a:rPr lang="en-US" altLang="en-US" sz="2400" dirty="0" smtClean="0">
                <a:latin typeface="Arial" charset="0"/>
                <a:ea typeface="MS PGothic" pitchFamily="34" charset="-128"/>
                <a:cs typeface="Arial" charset="0"/>
              </a:rPr>
              <a:t>2014-15; 2015-16, etc.</a:t>
            </a:r>
          </a:p>
          <a:p>
            <a:pPr marL="0" indent="0">
              <a:buFont typeface="Arial" charset="0"/>
              <a:buNone/>
              <a:defRPr/>
            </a:pPr>
            <a:endParaRPr lang="en-US" altLang="en-US" sz="1800" dirty="0" smtClean="0">
              <a:latin typeface="Arial" charset="0"/>
              <a:ea typeface="MS PGothic" pitchFamily="34" charset="-128"/>
              <a:cs typeface="Arial" charset="0"/>
            </a:endParaRPr>
          </a:p>
        </p:txBody>
      </p:sp>
      <p:sp>
        <p:nvSpPr>
          <p:cNvPr id="24580" name="Title 5"/>
          <p:cNvSpPr txBox="1">
            <a:spLocks/>
          </p:cNvSpPr>
          <p:nvPr/>
        </p:nvSpPr>
        <p:spPr bwMode="auto">
          <a:xfrm>
            <a:off x="103188" y="381000"/>
            <a:ext cx="9144000"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r>
              <a:rPr lang="en-US" altLang="en-US" sz="4000" b="1">
                <a:latin typeface="Arial" charset="0"/>
              </a:rPr>
              <a:t>V4/V5 Tracking Results – 2015-2016</a:t>
            </a:r>
          </a:p>
        </p:txBody>
      </p:sp>
      <p:sp>
        <p:nvSpPr>
          <p:cNvPr id="6" name="TextBox 5"/>
          <p:cNvSpPr txBox="1"/>
          <p:nvPr/>
        </p:nvSpPr>
        <p:spPr>
          <a:xfrm>
            <a:off x="1981199" y="4953000"/>
            <a:ext cx="4939173" cy="584775"/>
          </a:xfrm>
          <a:prstGeom prst="rect">
            <a:avLst/>
          </a:prstGeom>
          <a:solidFill>
            <a:schemeClr val="tx2">
              <a:lumMod val="40000"/>
              <a:lumOff val="60000"/>
            </a:schemeClr>
          </a:solidFill>
          <a:ln>
            <a:solidFill>
              <a:schemeClr val="tx1"/>
            </a:solidFill>
          </a:ln>
          <a:scene3d>
            <a:camera prst="orthographicFront"/>
            <a:lightRig rig="threePt" dir="t"/>
          </a:scene3d>
          <a:sp3d>
            <a:bevelT/>
          </a:sp3d>
        </p:spPr>
        <p:txBody>
          <a:bodyPr wrap="none">
            <a:spAutoFit/>
          </a:bodyPr>
          <a:lstStyle/>
          <a:p>
            <a:pPr>
              <a:defRPr/>
            </a:pPr>
            <a:r>
              <a:rPr lang="en-US" sz="3200" b="1" dirty="0">
                <a:latin typeface="Arial" panose="020B0604020202020204" pitchFamily="34" charset="0"/>
                <a:ea typeface="MS PGothic" pitchFamily="34" charset="-128"/>
                <a:cs typeface="Arial" pitchFamily="34" charset="0"/>
              </a:rPr>
              <a:t>https://faaaccess.ed.gov</a:t>
            </a: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4"/>
          <p:cNvSpPr txBox="1">
            <a:spLocks noChangeArrowheads="1"/>
          </p:cNvSpPr>
          <p:nvPr/>
        </p:nvSpPr>
        <p:spPr bwMode="auto">
          <a:xfrm>
            <a:off x="246063" y="3948113"/>
            <a:ext cx="1524000" cy="647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endParaRPr lang="en-US" altLang="en-US"/>
          </a:p>
          <a:p>
            <a:pPr eaLnBrk="1" hangingPunct="1"/>
            <a:endParaRPr lang="en-US" altLang="en-US"/>
          </a:p>
        </p:txBody>
      </p:sp>
      <p:sp>
        <p:nvSpPr>
          <p:cNvPr id="25603" name="TextBox 1"/>
          <p:cNvSpPr txBox="1">
            <a:spLocks noChangeArrowheads="1"/>
          </p:cNvSpPr>
          <p:nvPr/>
        </p:nvSpPr>
        <p:spPr bwMode="auto">
          <a:xfrm>
            <a:off x="246063" y="4356100"/>
            <a:ext cx="15240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endParaRPr lang="en-US" altLang="en-US"/>
          </a:p>
        </p:txBody>
      </p:sp>
      <p:sp>
        <p:nvSpPr>
          <p:cNvPr id="25604" name="Title 5"/>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V4/V5 Tracking Results – 2015-16</a:t>
            </a:r>
            <a:endParaRPr lang="en-US" altLang="en-US" smtClean="0">
              <a:solidFill>
                <a:schemeClr val="tx1"/>
              </a:solidFill>
              <a:latin typeface="Arial" charset="0"/>
              <a:cs typeface="Arial" charset="0"/>
            </a:endParaRPr>
          </a:p>
        </p:txBody>
      </p:sp>
      <p:sp>
        <p:nvSpPr>
          <p:cNvPr id="25605"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4A62B321-8232-45E7-987A-A7FBA499CB61}" type="slidenum">
              <a:rPr lang="en-US" altLang="en-US" sz="1200" smtClean="0">
                <a:solidFill>
                  <a:schemeClr val="bg1"/>
                </a:solidFill>
              </a:rPr>
              <a:pPr eaLnBrk="1" hangingPunct="1"/>
              <a:t>14</a:t>
            </a:fld>
            <a:endParaRPr lang="en-US" altLang="en-US" sz="1200" smtClean="0">
              <a:solidFill>
                <a:schemeClr val="bg1"/>
              </a:solidFill>
            </a:endParaRPr>
          </a:p>
        </p:txBody>
      </p:sp>
      <p:sp>
        <p:nvSpPr>
          <p:cNvPr id="3" name="TextBox 2"/>
          <p:cNvSpPr txBox="1"/>
          <p:nvPr/>
        </p:nvSpPr>
        <p:spPr>
          <a:xfrm>
            <a:off x="68263" y="1295400"/>
            <a:ext cx="9072562" cy="4570413"/>
          </a:xfrm>
          <a:prstGeom prst="rect">
            <a:avLst/>
          </a:prstGeom>
          <a:noFill/>
        </p:spPr>
        <p:txBody>
          <a:bodyPr>
            <a:spAutoFit/>
          </a:bodyPr>
          <a:lstStyle/>
          <a:p>
            <a:pPr>
              <a:defRPr/>
            </a:pPr>
            <a:r>
              <a:rPr lang="en-US" sz="2800" b="1" dirty="0">
                <a:latin typeface="Arial" panose="020B0604020202020204" pitchFamily="34" charset="0"/>
                <a:ea typeface="MS PGothic" pitchFamily="34" charset="-128"/>
                <a:cs typeface="Arial" pitchFamily="34" charset="0"/>
              </a:rPr>
              <a:t>Whom to report</a:t>
            </a:r>
            <a:r>
              <a:rPr lang="en-US" sz="2800" dirty="0">
                <a:latin typeface="Arial" panose="020B0604020202020204" pitchFamily="34" charset="0"/>
                <a:ea typeface="MS PGothic" pitchFamily="34" charset="-128"/>
                <a:cs typeface="Arial" pitchFamily="34" charset="0"/>
              </a:rPr>
              <a:t>: student for whom school received an ISIR with a Verification Tracking Group of V4 or V5 AND for whom school requested verification documentation</a:t>
            </a:r>
          </a:p>
          <a:p>
            <a:pPr marL="742950" lvl="1" indent="-285750">
              <a:buFont typeface="Arial" panose="020B0604020202020204" pitchFamily="34" charset="0"/>
              <a:buChar char="•"/>
              <a:defRPr/>
            </a:pPr>
            <a:r>
              <a:rPr lang="en-US" sz="2600" dirty="0">
                <a:latin typeface="Arial" panose="020B0604020202020204" pitchFamily="34" charset="0"/>
                <a:ea typeface="MS PGothic" pitchFamily="34" charset="-128"/>
                <a:cs typeface="Arial" pitchFamily="34" charset="0"/>
              </a:rPr>
              <a:t>Do NOT include students the school selected for verification of identity or high school completion status</a:t>
            </a:r>
          </a:p>
          <a:p>
            <a:pPr lvl="1">
              <a:defRPr/>
            </a:pPr>
            <a:endParaRPr lang="en-US" sz="1000" dirty="0">
              <a:latin typeface="Arial" panose="020B0604020202020204" pitchFamily="34" charset="0"/>
              <a:ea typeface="MS PGothic" pitchFamily="34" charset="-128"/>
              <a:cs typeface="Arial" pitchFamily="34" charset="0"/>
            </a:endParaRPr>
          </a:p>
          <a:p>
            <a:pPr lvl="1">
              <a:defRPr/>
            </a:pPr>
            <a:endParaRPr lang="en-US" sz="900" dirty="0">
              <a:latin typeface="Arial" panose="020B0604020202020204" pitchFamily="34" charset="0"/>
              <a:ea typeface="MS PGothic" pitchFamily="34" charset="-128"/>
              <a:cs typeface="Arial" pitchFamily="34" charset="0"/>
            </a:endParaRPr>
          </a:p>
          <a:p>
            <a:pPr>
              <a:defRPr/>
            </a:pPr>
            <a:r>
              <a:rPr lang="en-US" sz="2800" b="1" dirty="0">
                <a:latin typeface="Arial" panose="020B0604020202020204" pitchFamily="34" charset="0"/>
                <a:ea typeface="MS PGothic" pitchFamily="34" charset="-128"/>
                <a:cs typeface="Arial" pitchFamily="34" charset="0"/>
              </a:rPr>
              <a:t>When to report</a:t>
            </a:r>
            <a:r>
              <a:rPr lang="en-US" sz="2800" dirty="0">
                <a:latin typeface="Arial" panose="020B0604020202020204" pitchFamily="34" charset="0"/>
                <a:ea typeface="MS PGothic" pitchFamily="34" charset="-128"/>
                <a:cs typeface="Arial" pitchFamily="34" charset="0"/>
              </a:rPr>
              <a:t>:  60 days following the institution's first</a:t>
            </a:r>
          </a:p>
          <a:p>
            <a:pPr>
              <a:defRPr/>
            </a:pPr>
            <a:r>
              <a:rPr lang="en-US" sz="2800" dirty="0">
                <a:latin typeface="Arial" panose="020B0604020202020204" pitchFamily="34" charset="0"/>
                <a:ea typeface="MS PGothic" pitchFamily="34" charset="-128"/>
                <a:cs typeface="Arial" pitchFamily="34" charset="0"/>
              </a:rPr>
              <a:t>request to the student to submit the required V4 or V5 identity and high school completion documentation </a:t>
            </a:r>
          </a:p>
          <a:p>
            <a:pPr marL="914400" lvl="1" indent="-457200">
              <a:buFont typeface="Arial" panose="020B0604020202020204" pitchFamily="34" charset="0"/>
              <a:buChar char="•"/>
              <a:defRPr/>
            </a:pPr>
            <a:r>
              <a:rPr lang="en-US" sz="2600" dirty="0">
                <a:latin typeface="Arial" panose="020B0604020202020204" pitchFamily="34" charset="0"/>
                <a:ea typeface="MS PGothic" pitchFamily="34" charset="-128"/>
                <a:cs typeface="Arial" pitchFamily="34" charset="0"/>
              </a:rPr>
              <a:t>changes to previously submitted Identity Verification Results must be updated within 30 days</a:t>
            </a: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2016-17 Verification – Overview </a:t>
            </a:r>
          </a:p>
        </p:txBody>
      </p:sp>
      <p:sp>
        <p:nvSpPr>
          <p:cNvPr id="26627"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r>
              <a:rPr lang="en-US" altLang="en-US" sz="1400" smtClean="0">
                <a:latin typeface="Arial" charset="0"/>
              </a:rPr>
              <a:t>7</a:t>
            </a:r>
          </a:p>
        </p:txBody>
      </p:sp>
      <p:sp>
        <p:nvSpPr>
          <p:cNvPr id="19459" name="Content Placeholder 2"/>
          <p:cNvSpPr>
            <a:spLocks noGrp="1"/>
          </p:cNvSpPr>
          <p:nvPr>
            <p:ph idx="4294967295"/>
          </p:nvPr>
        </p:nvSpPr>
        <p:spPr>
          <a:xfrm>
            <a:off x="282575" y="1371600"/>
            <a:ext cx="8861425" cy="4572000"/>
          </a:xfrm>
          <a:prstGeom prst="rect">
            <a:avLst/>
          </a:prstGeom>
        </p:spPr>
        <p:txBody>
          <a:bodyPr>
            <a:normAutofit fontScale="92500" lnSpcReduction="10000"/>
          </a:bodyPr>
          <a:lstStyle/>
          <a:p>
            <a:pPr>
              <a:defRPr/>
            </a:pPr>
            <a:r>
              <a:rPr lang="en-US" altLang="en-US" dirty="0" smtClean="0">
                <a:latin typeface="Arial" panose="020B0604020202020204" pitchFamily="34" charset="0"/>
                <a:ea typeface="MS PGothic" pitchFamily="34" charset="-128"/>
                <a:cs typeface="Arial" panose="020B0604020202020204" pitchFamily="34" charset="0"/>
              </a:rPr>
              <a:t>Same data elements as for 2015-2016 award year</a:t>
            </a:r>
          </a:p>
          <a:p>
            <a:pPr>
              <a:defRPr/>
            </a:pPr>
            <a:r>
              <a:rPr lang="en-US" altLang="en-US" dirty="0" smtClean="0">
                <a:latin typeface="Arial" panose="020B0604020202020204" pitchFamily="34" charset="0"/>
                <a:ea typeface="MS PGothic" pitchFamily="34" charset="-128"/>
                <a:cs typeface="Arial" panose="020B0604020202020204" pitchFamily="34" charset="0"/>
              </a:rPr>
              <a:t>Some modifications and clarifications to acceptable documentation</a:t>
            </a:r>
          </a:p>
          <a:p>
            <a:pPr>
              <a:defRPr/>
            </a:pPr>
            <a:r>
              <a:rPr lang="en-US" altLang="en-US" dirty="0" smtClean="0">
                <a:latin typeface="Arial" panose="020B0604020202020204" pitchFamily="34" charset="0"/>
                <a:ea typeface="MS PGothic" pitchFamily="34" charset="-128"/>
                <a:cs typeface="Arial" panose="020B0604020202020204" pitchFamily="34" charset="0"/>
              </a:rPr>
              <a:t>In limited circumstances, an applicant’s Verification Tracking Group could change</a:t>
            </a:r>
          </a:p>
          <a:p>
            <a:pPr eaLnBrk="1" hangingPunct="1">
              <a:defRPr/>
            </a:pPr>
            <a:r>
              <a:rPr lang="en-US" altLang="en-US" dirty="0" smtClean="0">
                <a:latin typeface="Arial" panose="020B0604020202020204" pitchFamily="34" charset="0"/>
                <a:cs typeface="Arial" panose="020B0604020202020204" pitchFamily="34" charset="0"/>
              </a:rPr>
              <a:t>Resources</a:t>
            </a:r>
          </a:p>
          <a:p>
            <a:pPr lvl="1" eaLnBrk="1" hangingPunct="1">
              <a:defRPr/>
            </a:pPr>
            <a:r>
              <a:rPr lang="en-US" altLang="en-US" dirty="0" smtClean="0">
                <a:latin typeface="Arial" panose="020B0604020202020204" pitchFamily="34" charset="0"/>
                <a:cs typeface="Arial" panose="020B0604020202020204" pitchFamily="34" charset="0"/>
              </a:rPr>
              <a:t>GEN-15-11</a:t>
            </a:r>
          </a:p>
          <a:p>
            <a:pPr lvl="1" eaLnBrk="1" hangingPunct="1">
              <a:defRPr/>
            </a:pPr>
            <a:r>
              <a:rPr lang="en-US" altLang="en-US" dirty="0" smtClean="0">
                <a:latin typeface="Arial" panose="020B0604020202020204" pitchFamily="34" charset="0"/>
                <a:cs typeface="Arial" panose="020B0604020202020204" pitchFamily="34" charset="0"/>
              </a:rPr>
              <a:t>Federal Register Notice – June 26, 2015</a:t>
            </a:r>
          </a:p>
          <a:p>
            <a:pPr lvl="1" eaLnBrk="1" hangingPunct="1">
              <a:defRPr/>
            </a:pPr>
            <a:r>
              <a:rPr lang="en-US" altLang="en-US" dirty="0" smtClean="0">
                <a:latin typeface="Arial" panose="020B0604020202020204" pitchFamily="34" charset="0"/>
                <a:cs typeface="Arial" panose="020B0604020202020204" pitchFamily="34" charset="0"/>
              </a:rPr>
              <a:t>Suggested Text – Coming soon!</a:t>
            </a:r>
          </a:p>
          <a:p>
            <a:pPr lvl="1">
              <a:defRPr/>
            </a:pPr>
            <a:endParaRPr lang="en-US" altLang="en-US" dirty="0" smtClean="0">
              <a:latin typeface="Arial" panose="020B0604020202020204" pitchFamily="34" charset="0"/>
              <a:ea typeface="MS PGothic" pitchFamily="34" charset="-128"/>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bwMode="auto">
          <a:xfrm>
            <a:off x="304800" y="304800"/>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800" smtClean="0">
                <a:solidFill>
                  <a:schemeClr val="tx1"/>
                </a:solidFill>
                <a:latin typeface="Arial" charset="0"/>
                <a:cs typeface="Arial" charset="0"/>
              </a:rPr>
              <a:t> </a:t>
            </a:r>
            <a:r>
              <a:rPr lang="en-US" altLang="en-US" b="1" smtClean="0">
                <a:solidFill>
                  <a:schemeClr val="tx1"/>
                </a:solidFill>
                <a:latin typeface="Arial" charset="0"/>
                <a:cs typeface="Arial" charset="0"/>
              </a:rPr>
              <a:t>2016-17 Verification</a:t>
            </a:r>
          </a:p>
        </p:txBody>
      </p:sp>
      <p:sp>
        <p:nvSpPr>
          <p:cNvPr id="27651"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02EC4C13-7913-4594-A8A2-14301073B326}" type="slidenum">
              <a:rPr lang="en-US" altLang="en-US" smtClean="0">
                <a:solidFill>
                  <a:schemeClr val="bg1"/>
                </a:solidFill>
                <a:latin typeface="Arial" charset="0"/>
              </a:rPr>
              <a:pPr eaLnBrk="1" hangingPunct="1"/>
              <a:t>16</a:t>
            </a:fld>
            <a:endParaRPr lang="en-US" altLang="en-US" smtClean="0">
              <a:solidFill>
                <a:schemeClr val="bg1"/>
              </a:solidFill>
              <a:latin typeface="Arial" charset="0"/>
            </a:endParaRPr>
          </a:p>
        </p:txBody>
      </p:sp>
      <p:sp>
        <p:nvSpPr>
          <p:cNvPr id="16388" name="Content Placeholder 2"/>
          <p:cNvSpPr>
            <a:spLocks noGrp="1"/>
          </p:cNvSpPr>
          <p:nvPr>
            <p:ph idx="4294967295"/>
          </p:nvPr>
        </p:nvSpPr>
        <p:spPr bwMode="auto">
          <a:xfrm>
            <a:off x="533400" y="1295400"/>
            <a:ext cx="8001000" cy="45259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altLang="en-US" dirty="0">
                <a:latin typeface="Arial" panose="020B0604020202020204" pitchFamily="34" charset="0"/>
                <a:cs typeface="Arial" panose="020B0604020202020204" pitchFamily="34" charset="0"/>
              </a:rPr>
              <a:t>Verification Tracking Group changes</a:t>
            </a:r>
            <a:r>
              <a:rPr lang="en-US" altLang="en-US" dirty="0" smtClean="0">
                <a:latin typeface="Arial" panose="020B0604020202020204" pitchFamily="34" charset="0"/>
                <a:cs typeface="Arial" panose="020B0604020202020204" pitchFamily="34" charset="0"/>
              </a:rPr>
              <a:t>:</a:t>
            </a:r>
            <a:endParaRPr lang="en-US" dirty="0" smtClean="0">
              <a:latin typeface="Arial" panose="020B0604020202020204" pitchFamily="34" charset="0"/>
              <a:cs typeface="Arial" panose="020B0604020202020204" pitchFamily="34" charset="0"/>
            </a:endParaRPr>
          </a:p>
          <a:p>
            <a:pPr marL="457200" indent="-457200">
              <a:buFont typeface="Arial" pitchFamily="34" charset="0"/>
              <a:buChar char="•"/>
              <a:defRPr/>
            </a:pPr>
            <a:r>
              <a:rPr lang="en-US" sz="3000" dirty="0" smtClean="0">
                <a:latin typeface="Arial" panose="020B0604020202020204" pitchFamily="34" charset="0"/>
                <a:cs typeface="Arial" panose="020B0604020202020204" pitchFamily="34" charset="0"/>
              </a:rPr>
              <a:t>Verification </a:t>
            </a:r>
            <a:r>
              <a:rPr lang="en-US" sz="3000" dirty="0">
                <a:latin typeface="Arial" panose="020B0604020202020204" pitchFamily="34" charset="0"/>
                <a:cs typeface="Arial" panose="020B0604020202020204" pitchFamily="34" charset="0"/>
              </a:rPr>
              <a:t>Tracking Group V3 (Child Support Paid) has been </a:t>
            </a:r>
            <a:r>
              <a:rPr lang="en-US" sz="3000" dirty="0" smtClean="0">
                <a:latin typeface="Arial" panose="020B0604020202020204" pitchFamily="34" charset="0"/>
                <a:cs typeface="Arial" panose="020B0604020202020204" pitchFamily="34" charset="0"/>
              </a:rPr>
              <a:t>removed</a:t>
            </a:r>
          </a:p>
          <a:p>
            <a:pPr marL="857250" lvl="1" indent="-457200">
              <a:buFont typeface="Arial" pitchFamily="34" charset="0"/>
              <a:buChar char="•"/>
              <a:defRPr/>
            </a:pPr>
            <a:r>
              <a:rPr lang="en-US" dirty="0" smtClean="0">
                <a:latin typeface="Arial" panose="020B0604020202020204" pitchFamily="34" charset="0"/>
                <a:cs typeface="Arial" panose="020B0604020202020204" pitchFamily="34" charset="0"/>
              </a:rPr>
              <a:t>Applicants </a:t>
            </a:r>
            <a:r>
              <a:rPr lang="en-US" dirty="0">
                <a:latin typeface="Arial" panose="020B0604020202020204" pitchFamily="34" charset="0"/>
                <a:cs typeface="Arial" panose="020B0604020202020204" pitchFamily="34" charset="0"/>
              </a:rPr>
              <a:t>placed in V1, V4, V5, and V6 must </a:t>
            </a:r>
            <a:r>
              <a:rPr lang="en-US" dirty="0" smtClean="0">
                <a:latin typeface="Arial" panose="020B0604020202020204" pitchFamily="34" charset="0"/>
                <a:cs typeface="Arial" panose="020B0604020202020204" pitchFamily="34" charset="0"/>
              </a:rPr>
              <a:t>still </a:t>
            </a:r>
            <a:r>
              <a:rPr lang="en-US" dirty="0">
                <a:latin typeface="Arial" panose="020B0604020202020204" pitchFamily="34" charset="0"/>
                <a:cs typeface="Arial" panose="020B0604020202020204" pitchFamily="34" charset="0"/>
              </a:rPr>
              <a:t>verify child support paid if </a:t>
            </a:r>
            <a:r>
              <a:rPr lang="en-US" dirty="0" smtClean="0">
                <a:latin typeface="Arial" panose="020B0604020202020204" pitchFamily="34" charset="0"/>
                <a:cs typeface="Arial" panose="020B0604020202020204" pitchFamily="34" charset="0"/>
              </a:rPr>
              <a:t>reported on ISIR</a:t>
            </a:r>
            <a:endParaRPr lang="en-US" dirty="0">
              <a:latin typeface="Arial" panose="020B0604020202020204" pitchFamily="34" charset="0"/>
              <a:cs typeface="Arial" panose="020B0604020202020204" pitchFamily="34" charset="0"/>
            </a:endParaRPr>
          </a:p>
        </p:txBody>
      </p:sp>
      <p:pic>
        <p:nvPicPr>
          <p:cNvPr id="6146" name="Picture 2" descr="C:\Users\Anita.Olivencia\Desktop\group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2962" y="4114801"/>
            <a:ext cx="2755477" cy="2063750"/>
          </a:xfrm>
          <a:prstGeom prst="rect">
            <a:avLst/>
          </a:prstGeom>
        </p:spPr>
        <p:style>
          <a:lnRef idx="2">
            <a:schemeClr val="accent1">
              <a:shade val="50000"/>
            </a:schemeClr>
          </a:lnRef>
          <a:fillRef idx="1">
            <a:schemeClr val="accent1"/>
          </a:fillRef>
          <a:effectRef idx="0">
            <a:schemeClr val="accent1"/>
          </a:effectRef>
          <a:fontRef idx="minor">
            <a:schemeClr val="lt1"/>
          </a:fontRef>
        </p:style>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74BAFD54-F1A9-4026-B558-734264B52DEE}" type="slidenum">
              <a:rPr lang="en-US" altLang="en-US" smtClean="0">
                <a:solidFill>
                  <a:schemeClr val="bg1"/>
                </a:solidFill>
                <a:latin typeface="Arial" charset="0"/>
              </a:rPr>
              <a:pPr eaLnBrk="1" hangingPunct="1"/>
              <a:t>17</a:t>
            </a:fld>
            <a:endParaRPr lang="en-US" altLang="en-US" smtClean="0">
              <a:solidFill>
                <a:schemeClr val="bg1"/>
              </a:solidFill>
              <a:latin typeface="Arial" charset="0"/>
            </a:endParaRPr>
          </a:p>
        </p:txBody>
      </p:sp>
      <p:sp>
        <p:nvSpPr>
          <p:cNvPr id="28675" name="Title 1"/>
          <p:cNvSpPr>
            <a:spLocks noGrp="1"/>
          </p:cNvSpPr>
          <p:nvPr>
            <p:ph type="title" idx="4294967295"/>
          </p:nvPr>
        </p:nvSpPr>
        <p:spPr bwMode="auto">
          <a:xfrm>
            <a:off x="304800" y="304800"/>
            <a:ext cx="8553450" cy="647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4800" smtClean="0">
                <a:latin typeface="Arial" charset="0"/>
                <a:cs typeface="Arial" charset="0"/>
              </a:rPr>
              <a:t> </a:t>
            </a:r>
            <a:r>
              <a:rPr lang="en-US" altLang="en-US" b="1" smtClean="0">
                <a:latin typeface="Arial" charset="0"/>
                <a:cs typeface="Arial" charset="0"/>
              </a:rPr>
              <a:t>2016-17 Verification</a:t>
            </a:r>
          </a:p>
        </p:txBody>
      </p:sp>
      <p:sp>
        <p:nvSpPr>
          <p:cNvPr id="16388" name="Content Placeholder 2"/>
          <p:cNvSpPr>
            <a:spLocks noGrp="1"/>
          </p:cNvSpPr>
          <p:nvPr>
            <p:ph idx="4294967295"/>
          </p:nvPr>
        </p:nvSpPr>
        <p:spPr bwMode="auto">
          <a:xfrm>
            <a:off x="0" y="1143000"/>
            <a:ext cx="9144000" cy="45259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altLang="en-US" sz="2800" dirty="0">
                <a:latin typeface="Arial" panose="020B0604020202020204" pitchFamily="34" charset="0"/>
                <a:cs typeface="Arial" panose="020B0604020202020204" pitchFamily="34" charset="0"/>
              </a:rPr>
              <a:t>Verification Tracking Group changes</a:t>
            </a:r>
            <a:r>
              <a:rPr lang="en-US" altLang="en-US" sz="2800" dirty="0" smtClean="0">
                <a:latin typeface="Arial" panose="020B0604020202020204" pitchFamily="34" charset="0"/>
                <a:cs typeface="Arial" panose="020B0604020202020204" pitchFamily="34" charset="0"/>
              </a:rPr>
              <a:t>:</a:t>
            </a:r>
            <a:endParaRPr lang="en-US" sz="2800" dirty="0" smtClean="0">
              <a:latin typeface="Arial" panose="020B0604020202020204" pitchFamily="34" charset="0"/>
              <a:cs typeface="Arial" panose="020B0604020202020204" pitchFamily="34" charset="0"/>
            </a:endParaRPr>
          </a:p>
          <a:p>
            <a:pPr>
              <a:defRPr/>
            </a:pPr>
            <a:r>
              <a:rPr lang="en-US" altLang="en-US" sz="2800" dirty="0" smtClean="0">
                <a:latin typeface="Arial" panose="020B0604020202020204" pitchFamily="34" charset="0"/>
                <a:cs typeface="Arial" panose="020B0604020202020204" pitchFamily="34" charset="0"/>
              </a:rPr>
              <a:t>Applicants may be moved from previously assigned Groups V1, V4, and V6 to Tracking Group V5</a:t>
            </a:r>
          </a:p>
          <a:p>
            <a:pPr lvl="1">
              <a:defRPr/>
            </a:pPr>
            <a:r>
              <a:rPr lang="en-US" altLang="en-US" sz="2600" dirty="0" smtClean="0">
                <a:latin typeface="Arial" panose="020B0604020202020204" pitchFamily="34" charset="0"/>
                <a:cs typeface="Arial" panose="020B0604020202020204" pitchFamily="34" charset="0"/>
              </a:rPr>
              <a:t>Applicant is only required to verify the additional items in V5 that were not previously verified</a:t>
            </a:r>
          </a:p>
          <a:p>
            <a:pPr lvl="2">
              <a:defRPr/>
            </a:pPr>
            <a:r>
              <a:rPr lang="en-US" dirty="0" smtClean="0">
                <a:latin typeface="Arial" panose="020B0604020202020204" pitchFamily="34" charset="0"/>
                <a:ea typeface="MS PGothic" pitchFamily="34" charset="-128"/>
                <a:cs typeface="Arial" panose="020B0604020202020204" pitchFamily="34" charset="0"/>
              </a:rPr>
              <a:t>if </a:t>
            </a:r>
            <a:r>
              <a:rPr lang="en-US" dirty="0">
                <a:latin typeface="Arial" panose="020B0604020202020204" pitchFamily="34" charset="0"/>
                <a:ea typeface="MS PGothic" pitchFamily="34" charset="-128"/>
                <a:cs typeface="Arial" panose="020B0604020202020204" pitchFamily="34" charset="0"/>
              </a:rPr>
              <a:t>verification </a:t>
            </a:r>
            <a:r>
              <a:rPr lang="en-US" dirty="0" smtClean="0">
                <a:latin typeface="Arial" panose="020B0604020202020204" pitchFamily="34" charset="0"/>
                <a:ea typeface="MS PGothic" pitchFamily="34" charset="-128"/>
                <a:cs typeface="Arial" panose="020B0604020202020204" pitchFamily="34" charset="0"/>
              </a:rPr>
              <a:t>not </a:t>
            </a:r>
            <a:r>
              <a:rPr lang="en-US" dirty="0">
                <a:latin typeface="Arial" panose="020B0604020202020204" pitchFamily="34" charset="0"/>
                <a:ea typeface="MS PGothic" pitchFamily="34" charset="-128"/>
                <a:cs typeface="Arial" panose="020B0604020202020204" pitchFamily="34" charset="0"/>
              </a:rPr>
              <a:t>completed for </a:t>
            </a:r>
            <a:r>
              <a:rPr lang="en-US" dirty="0" smtClean="0">
                <a:latin typeface="Arial" panose="020B0604020202020204" pitchFamily="34" charset="0"/>
                <a:ea typeface="MS PGothic" pitchFamily="34" charset="-128"/>
                <a:cs typeface="Arial" panose="020B0604020202020204" pitchFamily="34" charset="0"/>
              </a:rPr>
              <a:t>previously </a:t>
            </a:r>
            <a:r>
              <a:rPr lang="en-US" dirty="0">
                <a:latin typeface="Arial" panose="020B0604020202020204" pitchFamily="34" charset="0"/>
                <a:ea typeface="MS PGothic" pitchFamily="34" charset="-128"/>
                <a:cs typeface="Arial" panose="020B0604020202020204" pitchFamily="34" charset="0"/>
              </a:rPr>
              <a:t>assigned Verification Tracking Group (V1, V4, and V6) prior to </a:t>
            </a:r>
            <a:r>
              <a:rPr lang="en-US" dirty="0" smtClean="0">
                <a:latin typeface="Arial" panose="020B0604020202020204" pitchFamily="34" charset="0"/>
                <a:ea typeface="MS PGothic" pitchFamily="34" charset="-128"/>
                <a:cs typeface="Arial" panose="020B0604020202020204" pitchFamily="34" charset="0"/>
              </a:rPr>
              <a:t>student moving </a:t>
            </a:r>
            <a:r>
              <a:rPr lang="en-US" dirty="0">
                <a:latin typeface="Arial" panose="020B0604020202020204" pitchFamily="34" charset="0"/>
                <a:ea typeface="MS PGothic" pitchFamily="34" charset="-128"/>
                <a:cs typeface="Arial" panose="020B0604020202020204" pitchFamily="34" charset="0"/>
              </a:rPr>
              <a:t>to </a:t>
            </a:r>
            <a:r>
              <a:rPr lang="en-US" dirty="0" smtClean="0">
                <a:latin typeface="Arial" panose="020B0604020202020204" pitchFamily="34" charset="0"/>
                <a:ea typeface="MS PGothic" pitchFamily="34" charset="-128"/>
                <a:cs typeface="Arial" panose="020B0604020202020204" pitchFamily="34" charset="0"/>
              </a:rPr>
              <a:t>V5</a:t>
            </a:r>
            <a:r>
              <a:rPr lang="en-US" dirty="0">
                <a:latin typeface="Arial" panose="020B0604020202020204" pitchFamily="34" charset="0"/>
                <a:ea typeface="MS PGothic" pitchFamily="34" charset="-128"/>
                <a:cs typeface="Arial" panose="020B0604020202020204" pitchFamily="34" charset="0"/>
              </a:rPr>
              <a:t>, </a:t>
            </a:r>
            <a:r>
              <a:rPr lang="en-US" dirty="0" smtClean="0">
                <a:latin typeface="Arial" panose="020B0604020202020204" pitchFamily="34" charset="0"/>
                <a:ea typeface="MS PGothic" pitchFamily="34" charset="-128"/>
                <a:cs typeface="Arial" panose="020B0604020202020204" pitchFamily="34" charset="0"/>
              </a:rPr>
              <a:t>institution </a:t>
            </a:r>
            <a:r>
              <a:rPr lang="en-US" dirty="0">
                <a:latin typeface="Arial" panose="020B0604020202020204" pitchFamily="34" charset="0"/>
                <a:ea typeface="MS PGothic" pitchFamily="34" charset="-128"/>
                <a:cs typeface="Arial" panose="020B0604020202020204" pitchFamily="34" charset="0"/>
              </a:rPr>
              <a:t>is only required to verify the FAFSA information in Verification Tracking Group </a:t>
            </a:r>
            <a:r>
              <a:rPr lang="en-US" dirty="0" smtClean="0">
                <a:latin typeface="Arial" panose="020B0604020202020204" pitchFamily="34" charset="0"/>
                <a:ea typeface="MS PGothic" pitchFamily="34" charset="-128"/>
                <a:cs typeface="Arial" panose="020B0604020202020204" pitchFamily="34" charset="0"/>
              </a:rPr>
              <a:t>V5</a:t>
            </a:r>
          </a:p>
          <a:p>
            <a:pPr lvl="1">
              <a:defRPr/>
            </a:pPr>
            <a:r>
              <a:rPr lang="en-US" altLang="en-US" sz="2600" dirty="0" smtClean="0">
                <a:latin typeface="Arial" panose="020B0604020202020204" pitchFamily="34" charset="0"/>
                <a:cs typeface="Arial" panose="020B0604020202020204" pitchFamily="34" charset="0"/>
              </a:rPr>
              <a:t>If applicant is moved to Verification Tracking Group V5, no additional disbursements of any Title IV aid may be made until verification is completed </a:t>
            </a:r>
          </a:p>
          <a:p>
            <a:pPr lvl="1">
              <a:defRPr/>
            </a:pPr>
            <a:endParaRPr lang="en-US" altLang="en-US"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bwMode="auto">
          <a:xfrm>
            <a:off x="304800" y="304800"/>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800" smtClean="0">
                <a:solidFill>
                  <a:schemeClr val="tx1"/>
                </a:solidFill>
                <a:latin typeface="Arial" charset="0"/>
                <a:cs typeface="Arial" charset="0"/>
              </a:rPr>
              <a:t> </a:t>
            </a:r>
            <a:r>
              <a:rPr lang="en-US" altLang="en-US" b="1" smtClean="0">
                <a:solidFill>
                  <a:schemeClr val="tx1"/>
                </a:solidFill>
                <a:latin typeface="Arial" charset="0"/>
                <a:cs typeface="Arial" charset="0"/>
              </a:rPr>
              <a:t>2016-17 Verification</a:t>
            </a:r>
          </a:p>
        </p:txBody>
      </p:sp>
      <p:sp>
        <p:nvSpPr>
          <p:cNvPr id="29699"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6124F9E0-7FE0-4B2A-8E4A-D4F8D902F854}" type="slidenum">
              <a:rPr lang="en-US" altLang="en-US" smtClean="0">
                <a:solidFill>
                  <a:schemeClr val="bg1"/>
                </a:solidFill>
                <a:latin typeface="Arial" charset="0"/>
              </a:rPr>
              <a:pPr eaLnBrk="1" hangingPunct="1"/>
              <a:t>18</a:t>
            </a:fld>
            <a:endParaRPr lang="en-US" altLang="en-US" smtClean="0">
              <a:solidFill>
                <a:schemeClr val="bg1"/>
              </a:solidFill>
              <a:latin typeface="Arial" charset="0"/>
            </a:endParaRPr>
          </a:p>
        </p:txBody>
      </p:sp>
      <p:sp>
        <p:nvSpPr>
          <p:cNvPr id="16388" name="Content Placeholder 2"/>
          <p:cNvSpPr>
            <a:spLocks noGrp="1"/>
          </p:cNvSpPr>
          <p:nvPr>
            <p:ph idx="4294967295"/>
          </p:nvPr>
        </p:nvSpPr>
        <p:spPr bwMode="auto">
          <a:xfrm>
            <a:off x="304800" y="1295400"/>
            <a:ext cx="8553450" cy="45259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altLang="en-US" dirty="0">
                <a:latin typeface="Arial" panose="020B0604020202020204" pitchFamily="34" charset="0"/>
                <a:cs typeface="Arial" panose="020B0604020202020204" pitchFamily="34" charset="0"/>
              </a:rPr>
              <a:t>Verification Tracking Group changes</a:t>
            </a:r>
            <a:r>
              <a:rPr lang="en-US" altLang="en-US" dirty="0" smtClean="0">
                <a:latin typeface="Arial" panose="020B0604020202020204" pitchFamily="34" charset="0"/>
                <a:cs typeface="Arial" panose="020B0604020202020204" pitchFamily="34" charset="0"/>
              </a:rPr>
              <a:t>:</a:t>
            </a:r>
            <a:endParaRPr lang="en-US" dirty="0" smtClean="0">
              <a:latin typeface="Arial" panose="020B0604020202020204" pitchFamily="34" charset="0"/>
              <a:cs typeface="Arial" panose="020B0604020202020204" pitchFamily="34" charset="0"/>
            </a:endParaRPr>
          </a:p>
          <a:p>
            <a:pPr>
              <a:defRPr/>
            </a:pPr>
            <a:r>
              <a:rPr lang="en-US" altLang="en-US" sz="3000" dirty="0" smtClean="0">
                <a:latin typeface="Arial" panose="020B0604020202020204" pitchFamily="34" charset="0"/>
                <a:cs typeface="Arial" panose="020B0604020202020204" pitchFamily="34" charset="0"/>
              </a:rPr>
              <a:t>Applicants moved to Verification Tracking Group V5</a:t>
            </a:r>
          </a:p>
          <a:p>
            <a:pPr lvl="1">
              <a:defRPr/>
            </a:pPr>
            <a:r>
              <a:rPr lang="en-US" dirty="0" smtClean="0">
                <a:latin typeface="Arial" panose="020B0604020202020204" pitchFamily="34" charset="0"/>
                <a:cs typeface="Arial" panose="020B0604020202020204" pitchFamily="34" charset="0"/>
              </a:rPr>
              <a:t>If Title IV aid had been disbursed prior to receiving an ISIR with the new V5, and the applicant does not complete verification, the applicant is liable for the full amount of TIV aid disbursed for 2016-2017</a:t>
            </a:r>
          </a:p>
          <a:p>
            <a:pPr lvl="1">
              <a:defRPr/>
            </a:pPr>
            <a:r>
              <a:rPr lang="en-US" altLang="en-US" dirty="0" smtClean="0">
                <a:latin typeface="Arial" panose="020B0604020202020204" pitchFamily="34" charset="0"/>
                <a:cs typeface="Arial" panose="020B0604020202020204" pitchFamily="34" charset="0"/>
              </a:rPr>
              <a:t>The institution is not liable</a:t>
            </a:r>
            <a:endParaRPr lang="en-US"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bwMode="auto">
          <a:xfrm>
            <a:off x="228600" y="304800"/>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800" dirty="0" smtClean="0">
                <a:solidFill>
                  <a:schemeClr val="tx1"/>
                </a:solidFill>
                <a:latin typeface="Arial" charset="0"/>
                <a:cs typeface="Arial" charset="0"/>
              </a:rPr>
              <a:t> </a:t>
            </a:r>
            <a:r>
              <a:rPr lang="en-US" altLang="en-US" b="1" dirty="0" smtClean="0">
                <a:solidFill>
                  <a:schemeClr val="tx1"/>
                </a:solidFill>
                <a:latin typeface="Arial" charset="0"/>
                <a:cs typeface="Arial" charset="0"/>
              </a:rPr>
              <a:t>2016-17 Verification</a:t>
            </a:r>
          </a:p>
        </p:txBody>
      </p:sp>
      <p:sp>
        <p:nvSpPr>
          <p:cNvPr id="30723"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A00CF38D-44DE-41D3-9AEE-8CCA555A4D30}" type="slidenum">
              <a:rPr lang="en-US" altLang="en-US" smtClean="0">
                <a:solidFill>
                  <a:schemeClr val="bg1"/>
                </a:solidFill>
                <a:latin typeface="Arial" charset="0"/>
              </a:rPr>
              <a:pPr eaLnBrk="1" hangingPunct="1"/>
              <a:t>19</a:t>
            </a:fld>
            <a:endParaRPr lang="en-US" altLang="en-US" smtClean="0">
              <a:solidFill>
                <a:schemeClr val="bg1"/>
              </a:solidFill>
              <a:latin typeface="Arial" charset="0"/>
            </a:endParaRPr>
          </a:p>
        </p:txBody>
      </p:sp>
      <p:sp>
        <p:nvSpPr>
          <p:cNvPr id="16388" name="Content Placeholder 2"/>
          <p:cNvSpPr>
            <a:spLocks noGrp="1"/>
          </p:cNvSpPr>
          <p:nvPr>
            <p:ph idx="4294967295"/>
          </p:nvPr>
        </p:nvSpPr>
        <p:spPr bwMode="auto">
          <a:xfrm>
            <a:off x="152400" y="1143000"/>
            <a:ext cx="8991600" cy="45259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sz="2800" i="1" dirty="0" smtClean="0">
                <a:latin typeface="Arial" panose="020B0604020202020204" pitchFamily="34" charset="0"/>
                <a:cs typeface="Arial" panose="020B0604020202020204" pitchFamily="34" charset="0"/>
              </a:rPr>
              <a:t>Income Information for Non-IRS </a:t>
            </a:r>
            <a:r>
              <a:rPr lang="en-US" sz="2800" i="1" u="sng" dirty="0" smtClean="0">
                <a:latin typeface="Arial" panose="020B0604020202020204" pitchFamily="34" charset="0"/>
                <a:cs typeface="Arial" panose="020B0604020202020204" pitchFamily="34" charset="0"/>
              </a:rPr>
              <a:t>Tax</a:t>
            </a:r>
            <a:r>
              <a:rPr lang="en-US" sz="2800" i="1" dirty="0" smtClean="0">
                <a:latin typeface="Arial" panose="020B0604020202020204" pitchFamily="34" charset="0"/>
                <a:cs typeface="Arial" panose="020B0604020202020204" pitchFamily="34" charset="0"/>
              </a:rPr>
              <a:t> Filers </a:t>
            </a:r>
            <a:endParaRPr lang="en-US" sz="2800" dirty="0" smtClean="0">
              <a:latin typeface="Arial" panose="020B0604020202020204" pitchFamily="34" charset="0"/>
              <a:cs typeface="Arial" panose="020B0604020202020204" pitchFamily="34" charset="0"/>
            </a:endParaRPr>
          </a:p>
          <a:p>
            <a:pPr>
              <a:defRPr/>
            </a:pPr>
            <a:r>
              <a:rPr lang="en-US" sz="2800" dirty="0" smtClean="0">
                <a:latin typeface="Arial" panose="020B0604020202020204" pitchFamily="34" charset="0"/>
                <a:cs typeface="Arial" panose="020B0604020202020204" pitchFamily="34" charset="0"/>
              </a:rPr>
              <a:t>Tax filers who filed an income tax return with a taxing authority in a </a:t>
            </a:r>
            <a:r>
              <a:rPr lang="en-US" sz="2800" b="1" dirty="0" smtClean="0">
                <a:latin typeface="Arial" panose="020B0604020202020204" pitchFamily="34" charset="0"/>
                <a:cs typeface="Arial" panose="020B0604020202020204" pitchFamily="34" charset="0"/>
              </a:rPr>
              <a:t>U.S. territory </a:t>
            </a:r>
            <a:r>
              <a:rPr lang="en-US" sz="2800" dirty="0" smtClean="0">
                <a:latin typeface="Arial" panose="020B0604020202020204" pitchFamily="34" charset="0"/>
                <a:cs typeface="Arial" panose="020B0604020202020204" pitchFamily="34" charset="0"/>
              </a:rPr>
              <a:t>(Guam, American Samoa, the U.S. Virgin Islands) or </a:t>
            </a:r>
            <a:r>
              <a:rPr lang="en-US" sz="2800" b="1" dirty="0" smtClean="0">
                <a:latin typeface="Arial" panose="020B0604020202020204" pitchFamily="34" charset="0"/>
                <a:cs typeface="Arial" panose="020B0604020202020204" pitchFamily="34" charset="0"/>
              </a:rPr>
              <a:t>commonwealth </a:t>
            </a:r>
            <a:r>
              <a:rPr lang="en-US" sz="2800" dirty="0" smtClean="0">
                <a:latin typeface="Arial" panose="020B0604020202020204" pitchFamily="34" charset="0"/>
                <a:cs typeface="Arial" panose="020B0604020202020204" pitchFamily="34" charset="0"/>
              </a:rPr>
              <a:t>(Puerto Rico and the Northern Mariana Islands) or with a </a:t>
            </a:r>
            <a:r>
              <a:rPr lang="en-US" sz="2800" b="1" dirty="0" smtClean="0">
                <a:latin typeface="Arial" panose="020B0604020202020204" pitchFamily="34" charset="0"/>
                <a:cs typeface="Arial" panose="020B0604020202020204" pitchFamily="34" charset="0"/>
              </a:rPr>
              <a:t>foreign central government</a:t>
            </a:r>
            <a:r>
              <a:rPr lang="en-US" sz="2800" dirty="0" smtClean="0">
                <a:latin typeface="Arial" panose="020B0604020202020204" pitchFamily="34" charset="0"/>
                <a:cs typeface="Arial" panose="020B0604020202020204" pitchFamily="34" charset="0"/>
              </a:rPr>
              <a:t>, must submit a copy of a transcript of their tax information </a:t>
            </a:r>
          </a:p>
          <a:p>
            <a:pPr lvl="1">
              <a:defRPr/>
            </a:pPr>
            <a:r>
              <a:rPr lang="en-US" sz="2600" dirty="0" smtClean="0">
                <a:latin typeface="Arial" panose="020B0604020202020204" pitchFamily="34" charset="0"/>
                <a:cs typeface="Arial" panose="020B0604020202020204" pitchFamily="34" charset="0"/>
              </a:rPr>
              <a:t>A signed copy of the applicable 2015 income tax return that was filed with the taxing authority is only acceptable if tax filers are unable to obtain a free copy of a transcript of their tax information</a:t>
            </a:r>
            <a:endParaRPr lang="en-US" sz="26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0"/>
          </p:nvPr>
        </p:nvSpPr>
        <p:spPr bwMode="auto">
          <a:xfrm>
            <a:off x="68263" y="64008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0527D5EB-516E-4511-81DC-BA4621A1EF7B}" type="slidenum">
              <a:rPr lang="en-US" altLang="en-US" smtClean="0">
                <a:solidFill>
                  <a:schemeClr val="bg1"/>
                </a:solidFill>
                <a:latin typeface="Arial" charset="0"/>
              </a:rPr>
              <a:pPr eaLnBrk="1" hangingPunct="1"/>
              <a:t>2</a:t>
            </a:fld>
            <a:endParaRPr lang="en-US" altLang="en-US" smtClean="0">
              <a:solidFill>
                <a:schemeClr val="bg1"/>
              </a:solidFill>
              <a:latin typeface="Arial" charset="0"/>
            </a:endParaRPr>
          </a:p>
        </p:txBody>
      </p:sp>
      <p:sp>
        <p:nvSpPr>
          <p:cNvPr id="2" name="Rectangle 1"/>
          <p:cNvSpPr/>
          <p:nvPr/>
        </p:nvSpPr>
        <p:spPr>
          <a:xfrm>
            <a:off x="228600" y="682283"/>
            <a:ext cx="4331635" cy="1938992"/>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6000" b="1" dirty="0">
                <a:ln w="11430"/>
                <a:solidFill>
                  <a:schemeClr val="accent5">
                    <a:lumMod val="75000"/>
                  </a:schemeClr>
                </a:solidFill>
                <a:latin typeface="Arial" panose="020B0604020202020204" pitchFamily="34" charset="0"/>
                <a:ea typeface="MS PGothic" pitchFamily="34" charset="-128"/>
                <a:cs typeface="Arial" pitchFamily="34" charset="0"/>
              </a:rPr>
              <a:t>Application</a:t>
            </a:r>
          </a:p>
          <a:p>
            <a:pPr algn="ctr">
              <a:defRPr/>
            </a:pPr>
            <a:r>
              <a:rPr lang="en-US" sz="6000" b="1" dirty="0">
                <a:ln w="11430"/>
                <a:solidFill>
                  <a:schemeClr val="accent5">
                    <a:lumMod val="75000"/>
                  </a:schemeClr>
                </a:solidFill>
                <a:latin typeface="Arial" panose="020B0604020202020204" pitchFamily="34" charset="0"/>
                <a:ea typeface="MS PGothic" pitchFamily="34" charset="-128"/>
                <a:cs typeface="Arial" pitchFamily="34" charset="0"/>
              </a:rPr>
              <a:t>Processing</a:t>
            </a:r>
          </a:p>
        </p:txBody>
      </p:sp>
      <p:pic>
        <p:nvPicPr>
          <p:cNvPr id="5122" name="Picture 2" descr="C:\Users\Anita.Olivencia\Desktop\App Process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6793" y="3200400"/>
            <a:ext cx="3819457" cy="25927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C5F9FE0-BB97-4242-9021-583721241F39}" type="slidenum">
              <a:rPr lang="en-US" smtClean="0"/>
              <a:pPr>
                <a:defRPr/>
              </a:pPr>
              <a:t>20</a:t>
            </a:fld>
            <a:endParaRPr lang="en-US" dirty="0"/>
          </a:p>
        </p:txBody>
      </p:sp>
      <p:sp>
        <p:nvSpPr>
          <p:cNvPr id="4"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800" dirty="0" smtClean="0">
                <a:solidFill>
                  <a:schemeClr val="tx1"/>
                </a:solidFill>
                <a:latin typeface="Arial" charset="0"/>
                <a:cs typeface="Arial" charset="0"/>
              </a:rPr>
              <a:t> </a:t>
            </a:r>
            <a:r>
              <a:rPr lang="en-US" altLang="en-US" b="1" dirty="0" smtClean="0">
                <a:solidFill>
                  <a:schemeClr val="tx1"/>
                </a:solidFill>
                <a:latin typeface="Arial" charset="0"/>
                <a:cs typeface="Arial" charset="0"/>
              </a:rPr>
              <a:t>2016-17 Verification</a:t>
            </a:r>
          </a:p>
        </p:txBody>
      </p:sp>
      <p:sp>
        <p:nvSpPr>
          <p:cNvPr id="5" name="Content Placeholder 2"/>
          <p:cNvSpPr txBox="1">
            <a:spLocks/>
          </p:cNvSpPr>
          <p:nvPr/>
        </p:nvSpPr>
        <p:spPr bwMode="auto">
          <a:xfrm>
            <a:off x="152400" y="1600200"/>
            <a:ext cx="8991600" cy="45259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3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defRPr/>
            </a:pPr>
            <a:r>
              <a:rPr lang="en-US" sz="2800" dirty="0" smtClean="0">
                <a:latin typeface="Arial" panose="020B0604020202020204" pitchFamily="34" charset="0"/>
                <a:cs typeface="Arial" panose="020B0604020202020204" pitchFamily="34" charset="0"/>
              </a:rPr>
              <a:t>Question from MASFAA: Can a student self-certify that they are unable to get a free copy of a non-IRS tax transcript?</a:t>
            </a:r>
          </a:p>
          <a:p>
            <a:pPr marL="0" indent="0">
              <a:buFont typeface="Arial" charset="0"/>
              <a:buNone/>
              <a:defRPr/>
            </a:pPr>
            <a:endParaRPr lang="en-US" sz="2800" dirty="0">
              <a:latin typeface="Arial" panose="020B0604020202020204" pitchFamily="34" charset="0"/>
              <a:cs typeface="Arial" panose="020B0604020202020204" pitchFamily="34" charset="0"/>
            </a:endParaRPr>
          </a:p>
          <a:p>
            <a:pPr marL="0" indent="0">
              <a:buFont typeface="Arial" charset="0"/>
              <a:buNone/>
              <a:defRPr/>
            </a:pPr>
            <a:r>
              <a:rPr lang="en-US" sz="2800" dirty="0" smtClean="0">
                <a:latin typeface="Arial" panose="020B0604020202020204" pitchFamily="34" charset="0"/>
                <a:cs typeface="Arial" panose="020B0604020202020204" pitchFamily="34" charset="0"/>
              </a:rPr>
              <a:t>Answer:  Still waiting on a policy answer.</a:t>
            </a:r>
            <a:endParaRPr lang="en-US"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2464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C5F9FE0-BB97-4242-9021-583721241F39}" type="slidenum">
              <a:rPr lang="en-US" smtClean="0"/>
              <a:pPr>
                <a:defRPr/>
              </a:pPr>
              <a:t>21</a:t>
            </a:fld>
            <a:endParaRPr lang="en-US" dirty="0"/>
          </a:p>
        </p:txBody>
      </p:sp>
      <p:sp>
        <p:nvSpPr>
          <p:cNvPr id="4"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800" dirty="0" smtClean="0">
                <a:solidFill>
                  <a:schemeClr val="tx1"/>
                </a:solidFill>
                <a:latin typeface="Arial" charset="0"/>
                <a:cs typeface="Arial" charset="0"/>
              </a:rPr>
              <a:t> </a:t>
            </a:r>
            <a:r>
              <a:rPr lang="en-US" altLang="en-US" b="1" dirty="0" smtClean="0">
                <a:solidFill>
                  <a:schemeClr val="tx1"/>
                </a:solidFill>
                <a:latin typeface="Arial" charset="0"/>
                <a:cs typeface="Arial" charset="0"/>
              </a:rPr>
              <a:t>2016-17 Verification</a:t>
            </a:r>
          </a:p>
        </p:txBody>
      </p:sp>
      <p:sp>
        <p:nvSpPr>
          <p:cNvPr id="5" name="Content Placeholder 2"/>
          <p:cNvSpPr txBox="1">
            <a:spLocks/>
          </p:cNvSpPr>
          <p:nvPr/>
        </p:nvSpPr>
        <p:spPr bwMode="auto">
          <a:xfrm>
            <a:off x="152400" y="1600200"/>
            <a:ext cx="8991600" cy="45259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3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defRPr/>
            </a:pPr>
            <a:r>
              <a:rPr lang="en-US" sz="2800" dirty="0" smtClean="0">
                <a:latin typeface="Arial" panose="020B0604020202020204" pitchFamily="34" charset="0"/>
                <a:cs typeface="Arial" panose="020B0604020202020204" pitchFamily="34" charset="0"/>
              </a:rPr>
              <a:t>Question from MASFAA: Does the school have to seek the services of an translator or tax expert on foreign tax returns to officially translate a non-IRS tax transcript or does the school use their best guesstimate to figure out AGI, taxes paid, U.S dollars equivalents, as they do with tax returns from Puerto Rico?</a:t>
            </a:r>
          </a:p>
          <a:p>
            <a:pPr marL="0" indent="0">
              <a:buFont typeface="Arial" charset="0"/>
              <a:buNone/>
              <a:defRPr/>
            </a:pPr>
            <a:endParaRPr lang="en-US" sz="2800" dirty="0">
              <a:latin typeface="Arial" panose="020B0604020202020204" pitchFamily="34" charset="0"/>
              <a:cs typeface="Arial" panose="020B0604020202020204" pitchFamily="34" charset="0"/>
            </a:endParaRPr>
          </a:p>
          <a:p>
            <a:pPr marL="0" indent="0">
              <a:buFont typeface="Arial" charset="0"/>
              <a:buNone/>
              <a:defRPr/>
            </a:pPr>
            <a:r>
              <a:rPr lang="en-US" sz="2800" dirty="0" smtClean="0">
                <a:latin typeface="Arial" panose="020B0604020202020204" pitchFamily="34" charset="0"/>
                <a:cs typeface="Arial" panose="020B0604020202020204" pitchFamily="34" charset="0"/>
              </a:rPr>
              <a:t>Answer:  Still waiting on a policy answer.</a:t>
            </a:r>
            <a:endParaRPr lang="en-US"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3759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bwMode="auto">
          <a:xfrm>
            <a:off x="228600" y="304800"/>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800" smtClean="0">
                <a:solidFill>
                  <a:schemeClr val="tx1"/>
                </a:solidFill>
                <a:latin typeface="Arial" charset="0"/>
                <a:cs typeface="Arial" charset="0"/>
              </a:rPr>
              <a:t> </a:t>
            </a:r>
            <a:r>
              <a:rPr lang="en-US" altLang="en-US" b="1" smtClean="0">
                <a:solidFill>
                  <a:schemeClr val="tx1"/>
                </a:solidFill>
                <a:latin typeface="Arial" charset="0"/>
                <a:cs typeface="Arial" charset="0"/>
              </a:rPr>
              <a:t>2016-17 Verification</a:t>
            </a:r>
          </a:p>
        </p:txBody>
      </p:sp>
      <p:sp>
        <p:nvSpPr>
          <p:cNvPr id="31747"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7B7A53A4-F6DC-4350-920D-AE9B27DE797F}" type="slidenum">
              <a:rPr lang="en-US" altLang="en-US" smtClean="0">
                <a:solidFill>
                  <a:schemeClr val="bg1"/>
                </a:solidFill>
                <a:latin typeface="Arial" charset="0"/>
              </a:rPr>
              <a:pPr eaLnBrk="1" hangingPunct="1"/>
              <a:t>22</a:t>
            </a:fld>
            <a:endParaRPr lang="en-US" altLang="en-US" smtClean="0">
              <a:solidFill>
                <a:schemeClr val="bg1"/>
              </a:solidFill>
              <a:latin typeface="Arial" charset="0"/>
            </a:endParaRPr>
          </a:p>
        </p:txBody>
      </p:sp>
      <p:sp>
        <p:nvSpPr>
          <p:cNvPr id="16388" name="Content Placeholder 2"/>
          <p:cNvSpPr>
            <a:spLocks noGrp="1"/>
          </p:cNvSpPr>
          <p:nvPr>
            <p:ph idx="4294967295"/>
          </p:nvPr>
        </p:nvSpPr>
        <p:spPr bwMode="auto">
          <a:xfrm>
            <a:off x="152400" y="1143000"/>
            <a:ext cx="8991600" cy="45259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sz="2800" i="1" dirty="0" smtClean="0">
                <a:latin typeface="Arial" panose="020B0604020202020204" pitchFamily="34" charset="0"/>
                <a:cs typeface="Arial" panose="020B0604020202020204" pitchFamily="34" charset="0"/>
              </a:rPr>
              <a:t>Income Information for Non-IRS </a:t>
            </a:r>
            <a:r>
              <a:rPr lang="en-US" sz="2800" i="1" u="sng" dirty="0" smtClean="0">
                <a:latin typeface="Arial" panose="020B0604020202020204" pitchFamily="34" charset="0"/>
                <a:cs typeface="Arial" panose="020B0604020202020204" pitchFamily="34" charset="0"/>
              </a:rPr>
              <a:t>Nontax</a:t>
            </a:r>
            <a:r>
              <a:rPr lang="en-US" sz="2800" i="1" dirty="0" smtClean="0">
                <a:latin typeface="Arial" panose="020B0604020202020204" pitchFamily="34" charset="0"/>
                <a:cs typeface="Arial" panose="020B0604020202020204" pitchFamily="34" charset="0"/>
              </a:rPr>
              <a:t> Filers </a:t>
            </a:r>
            <a:endParaRPr lang="en-US" sz="2800" dirty="0" smtClean="0">
              <a:latin typeface="Arial" panose="020B0604020202020204" pitchFamily="34" charset="0"/>
              <a:cs typeface="Arial" panose="020B0604020202020204" pitchFamily="34" charset="0"/>
            </a:endParaRPr>
          </a:p>
          <a:p>
            <a:pPr>
              <a:defRPr/>
            </a:pPr>
            <a:r>
              <a:rPr lang="en-US" sz="2800" b="1" dirty="0" smtClean="0">
                <a:latin typeface="Arial" panose="020B0604020202020204" pitchFamily="34" charset="0"/>
                <a:cs typeface="Arial" panose="020B0604020202020204" pitchFamily="34" charset="0"/>
              </a:rPr>
              <a:t>Residents of the Freely Associated States </a:t>
            </a:r>
            <a:r>
              <a:rPr lang="en-US" sz="2800" dirty="0" smtClean="0">
                <a:latin typeface="Arial" panose="020B0604020202020204" pitchFamily="34" charset="0"/>
                <a:cs typeface="Arial" panose="020B0604020202020204" pitchFamily="34" charset="0"/>
              </a:rPr>
              <a:t>(Republic of the Marshall Islands, the Republic of Palau, the Federated States of Micronesia), and a </a:t>
            </a:r>
            <a:r>
              <a:rPr lang="en-US" sz="2800" b="1" dirty="0" smtClean="0">
                <a:latin typeface="Arial" panose="020B0604020202020204" pitchFamily="34" charset="0"/>
                <a:cs typeface="Arial" panose="020B0604020202020204" pitchFamily="34" charset="0"/>
              </a:rPr>
              <a:t>U.S. territory or commonwealth </a:t>
            </a:r>
            <a:r>
              <a:rPr lang="en-US" sz="2800" dirty="0" smtClean="0">
                <a:latin typeface="Arial" panose="020B0604020202020204" pitchFamily="34" charset="0"/>
                <a:cs typeface="Arial" panose="020B0604020202020204" pitchFamily="34" charset="0"/>
              </a:rPr>
              <a:t>or a </a:t>
            </a:r>
            <a:r>
              <a:rPr lang="en-US" sz="2800" b="1" dirty="0" smtClean="0">
                <a:latin typeface="Arial" panose="020B0604020202020204" pitchFamily="34" charset="0"/>
                <a:cs typeface="Arial" panose="020B0604020202020204" pitchFamily="34" charset="0"/>
              </a:rPr>
              <a:t>foreign central government </a:t>
            </a:r>
            <a:r>
              <a:rPr lang="en-US" sz="2800" dirty="0" smtClean="0">
                <a:latin typeface="Arial" panose="020B0604020202020204" pitchFamily="34" charset="0"/>
                <a:cs typeface="Arial" panose="020B0604020202020204" pitchFamily="34" charset="0"/>
              </a:rPr>
              <a:t>who are not required to file an income tax return under that taxing authority’s rules must submit:</a:t>
            </a:r>
          </a:p>
          <a:p>
            <a:pPr lvl="1">
              <a:defRPr/>
            </a:pPr>
            <a:r>
              <a:rPr lang="en-US" sz="2400" dirty="0" smtClean="0">
                <a:latin typeface="Arial" panose="020B0604020202020204" pitchFamily="34" charset="0"/>
                <a:cs typeface="Arial" panose="020B0604020202020204" pitchFamily="34" charset="0"/>
              </a:rPr>
              <a:t> a copy of their Wage and Tax Statement (or equivalent documentation) for each source of employment income and</a:t>
            </a:r>
          </a:p>
          <a:p>
            <a:pPr lvl="1">
              <a:defRPr/>
            </a:pPr>
            <a:r>
              <a:rPr lang="en-US" sz="2400" dirty="0" smtClean="0">
                <a:latin typeface="Arial" panose="020B0604020202020204" pitchFamily="34" charset="0"/>
                <a:cs typeface="Arial" panose="020B0604020202020204" pitchFamily="34" charset="0"/>
              </a:rPr>
              <a:t>a signed statement identifying all of the individual’s income and taxes </a:t>
            </a:r>
            <a:endParaRPr lang="en-US" sz="24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Verification Policy Updates</a:t>
            </a:r>
          </a:p>
        </p:txBody>
      </p:sp>
      <p:sp>
        <p:nvSpPr>
          <p:cNvPr id="32771"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r>
              <a:rPr lang="en-US" altLang="en-US" sz="1400" smtClean="0">
                <a:latin typeface="Arial" charset="0"/>
              </a:rPr>
              <a:t>10</a:t>
            </a:r>
          </a:p>
        </p:txBody>
      </p:sp>
      <p:sp>
        <p:nvSpPr>
          <p:cNvPr id="22531" name="Content Placeholder 2"/>
          <p:cNvSpPr>
            <a:spLocks noGrp="1"/>
          </p:cNvSpPr>
          <p:nvPr>
            <p:ph idx="4294967295"/>
          </p:nvPr>
        </p:nvSpPr>
        <p:spPr>
          <a:xfrm>
            <a:off x="0" y="1295400"/>
            <a:ext cx="9134475" cy="5181600"/>
          </a:xfrm>
          <a:prstGeom prst="rect">
            <a:avLst/>
          </a:prstGeom>
        </p:spPr>
        <p:txBody>
          <a:bodyPr>
            <a:normAutofit lnSpcReduction="10000"/>
          </a:bodyPr>
          <a:lstStyle/>
          <a:p>
            <a:pPr>
              <a:defRPr/>
            </a:pPr>
            <a:r>
              <a:rPr lang="en-US" altLang="en-US" sz="2800" dirty="0" smtClean="0">
                <a:latin typeface="Arial" panose="020B0604020202020204" pitchFamily="34" charset="0"/>
                <a:ea typeface="MS PGothic" pitchFamily="34" charset="-128"/>
                <a:cs typeface="Arial" panose="020B0604020202020204" pitchFamily="34" charset="0"/>
              </a:rPr>
              <a:t>Tax filers and Nontax filers—if a copy of the </a:t>
            </a:r>
            <a:r>
              <a:rPr lang="en-US" altLang="en-US" sz="2800" i="1" dirty="0" smtClean="0">
                <a:latin typeface="Arial" panose="020B0604020202020204" pitchFamily="34" charset="0"/>
                <a:ea typeface="MS PGothic" pitchFamily="34" charset="-128"/>
                <a:cs typeface="Arial" panose="020B0604020202020204" pitchFamily="34" charset="0"/>
              </a:rPr>
              <a:t>tax return was not retained and cannot be located by the IRS </a:t>
            </a:r>
            <a:r>
              <a:rPr lang="en-US" altLang="en-US" sz="2800" dirty="0" smtClean="0">
                <a:latin typeface="Arial" panose="020B0604020202020204" pitchFamily="34" charset="0"/>
                <a:ea typeface="MS PGothic" pitchFamily="34" charset="-128"/>
                <a:cs typeface="Arial" panose="020B0604020202020204" pitchFamily="34" charset="0"/>
              </a:rPr>
              <a:t>must submit:</a:t>
            </a:r>
          </a:p>
          <a:p>
            <a:pPr lvl="2">
              <a:defRPr/>
            </a:pPr>
            <a:r>
              <a:rPr lang="en-US" altLang="en-US" sz="2600" dirty="0" smtClean="0">
                <a:latin typeface="Arial" panose="020B0604020202020204" pitchFamily="34" charset="0"/>
                <a:ea typeface="MS PGothic" pitchFamily="34" charset="-128"/>
                <a:cs typeface="Arial" panose="020B0604020202020204" pitchFamily="34" charset="0"/>
              </a:rPr>
              <a:t>Copy of all relevant W-2s</a:t>
            </a:r>
          </a:p>
          <a:p>
            <a:pPr lvl="2">
              <a:defRPr/>
            </a:pPr>
            <a:r>
              <a:rPr lang="en-US" altLang="en-US" sz="2600" dirty="0" smtClean="0">
                <a:latin typeface="Arial" panose="020B0604020202020204" pitchFamily="34" charset="0"/>
                <a:ea typeface="MS PGothic" pitchFamily="34" charset="-128"/>
                <a:cs typeface="Arial" panose="020B0604020202020204" pitchFamily="34" charset="0"/>
              </a:rPr>
              <a:t>Signed statement that individual did not retain a copy of his or her tax account information, and</a:t>
            </a:r>
          </a:p>
          <a:p>
            <a:pPr lvl="2">
              <a:defRPr/>
            </a:pPr>
            <a:r>
              <a:rPr lang="en-US" altLang="en-US" sz="2600" dirty="0" smtClean="0">
                <a:latin typeface="Arial" panose="020B0604020202020204" pitchFamily="34" charset="0"/>
                <a:ea typeface="MS PGothic" pitchFamily="34" charset="-128"/>
                <a:cs typeface="Arial" panose="020B0604020202020204" pitchFamily="34" charset="0"/>
              </a:rPr>
              <a:t>Documentation from the IRS that indicates that the individual’s tax account information cannot be located</a:t>
            </a:r>
          </a:p>
          <a:p>
            <a:pPr>
              <a:defRPr/>
            </a:pPr>
            <a:r>
              <a:rPr lang="en-US" altLang="en-US" sz="2800" i="1" dirty="0" smtClean="0">
                <a:latin typeface="Arial" panose="020B0604020202020204" pitchFamily="34" charset="0"/>
                <a:cs typeface="Arial" panose="020B0604020202020204" pitchFamily="34" charset="0"/>
              </a:rPr>
              <a:t>Child support paid</a:t>
            </a:r>
          </a:p>
          <a:p>
            <a:pPr lvl="2">
              <a:defRPr/>
            </a:pPr>
            <a:r>
              <a:rPr lang="en-US" altLang="en-US" sz="2600" dirty="0" smtClean="0">
                <a:latin typeface="Arial" panose="020B0604020202020204" pitchFamily="34" charset="0"/>
                <a:cs typeface="Arial" panose="020B0604020202020204" pitchFamily="34" charset="0"/>
              </a:rPr>
              <a:t>Removed a separation agreement or divorce decree from acceptable documentation</a:t>
            </a:r>
          </a:p>
          <a:p>
            <a:pPr lvl="1">
              <a:defRPr/>
            </a:pPr>
            <a:endParaRPr lang="en-US" altLang="en-US" dirty="0" smtClean="0">
              <a:latin typeface="Arial" panose="020B0604020202020204" pitchFamily="34" charset="0"/>
              <a:ea typeface="MS PGothic" pitchFamily="34" charset="-128"/>
              <a:cs typeface="Arial" panose="020B060402020202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bwMode="auto">
          <a:xfrm>
            <a:off x="152400" y="304800"/>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800" smtClean="0">
                <a:solidFill>
                  <a:schemeClr val="tx1"/>
                </a:solidFill>
                <a:latin typeface="Arial" charset="0"/>
                <a:cs typeface="Arial" charset="0"/>
              </a:rPr>
              <a:t> </a:t>
            </a:r>
            <a:r>
              <a:rPr lang="en-US" altLang="en-US" b="1" smtClean="0">
                <a:solidFill>
                  <a:schemeClr val="tx1"/>
                </a:solidFill>
                <a:latin typeface="Arial" charset="0"/>
                <a:cs typeface="Arial" charset="0"/>
              </a:rPr>
              <a:t>Verification Policy Updates</a:t>
            </a:r>
          </a:p>
        </p:txBody>
      </p:sp>
      <p:sp>
        <p:nvSpPr>
          <p:cNvPr id="33795"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99FA8FB8-D827-4B6F-94B4-BCFF2DC9E89F}" type="slidenum">
              <a:rPr lang="en-US" altLang="en-US" smtClean="0">
                <a:solidFill>
                  <a:schemeClr val="bg1"/>
                </a:solidFill>
                <a:latin typeface="Arial" charset="0"/>
              </a:rPr>
              <a:pPr eaLnBrk="1" hangingPunct="1"/>
              <a:t>24</a:t>
            </a:fld>
            <a:endParaRPr lang="en-US" altLang="en-US" smtClean="0">
              <a:solidFill>
                <a:schemeClr val="bg1"/>
              </a:solidFill>
              <a:latin typeface="Arial" charset="0"/>
            </a:endParaRPr>
          </a:p>
        </p:txBody>
      </p:sp>
      <p:sp>
        <p:nvSpPr>
          <p:cNvPr id="16388" name="Content Placeholder 2"/>
          <p:cNvSpPr>
            <a:spLocks noGrp="1"/>
          </p:cNvSpPr>
          <p:nvPr>
            <p:ph idx="4294967295"/>
          </p:nvPr>
        </p:nvSpPr>
        <p:spPr bwMode="auto">
          <a:xfrm>
            <a:off x="0" y="1066800"/>
            <a:ext cx="9144000" cy="45259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sz="2800" i="1" dirty="0" smtClean="0">
                <a:latin typeface="Arial" panose="020B0604020202020204" pitchFamily="34" charset="0"/>
                <a:cs typeface="Arial" panose="020B0604020202020204" pitchFamily="34" charset="0"/>
              </a:rPr>
              <a:t>High School Completion Status </a:t>
            </a:r>
            <a:endParaRPr lang="en-US" sz="2800" dirty="0" smtClean="0">
              <a:latin typeface="Arial" panose="020B0604020202020204" pitchFamily="34" charset="0"/>
              <a:cs typeface="Arial" panose="020B0604020202020204" pitchFamily="34" charset="0"/>
            </a:endParaRPr>
          </a:p>
          <a:p>
            <a:pPr>
              <a:defRPr/>
            </a:pPr>
            <a:r>
              <a:rPr lang="en-US" sz="2800" dirty="0" smtClean="0">
                <a:latin typeface="Arial" panose="020B0604020202020204" pitchFamily="34" charset="0"/>
                <a:cs typeface="Arial" panose="020B0604020202020204" pitchFamily="34" charset="0"/>
              </a:rPr>
              <a:t>For V4 and V5, if institution successfully verified and documented applicant’s high school completion status for a prior award year, verification of high school completion status is not required for subsequent years</a:t>
            </a:r>
          </a:p>
          <a:p>
            <a:pPr>
              <a:defRPr/>
            </a:pPr>
            <a:r>
              <a:rPr lang="en-US" sz="2800" dirty="0" smtClean="0">
                <a:latin typeface="Arial" panose="020B0604020202020204" pitchFamily="34" charset="0"/>
                <a:cs typeface="Arial" panose="020B0604020202020204" pitchFamily="34" charset="0"/>
              </a:rPr>
              <a:t>An institution may not accept as alternative documentation an applicant’s self-certification, nor a DD Form 214 Certificate</a:t>
            </a:r>
          </a:p>
          <a:p>
            <a:pPr marL="0" indent="0">
              <a:buFont typeface="Arial" charset="0"/>
              <a:buNone/>
              <a:defRPr/>
            </a:pPr>
            <a:r>
              <a:rPr lang="en-US" sz="2800" i="1" dirty="0" smtClean="0">
                <a:latin typeface="Arial" panose="020B0604020202020204" pitchFamily="34" charset="0"/>
                <a:cs typeface="Arial" panose="020B0604020202020204" pitchFamily="34" charset="0"/>
              </a:rPr>
              <a:t>Identity/Statement of Educational Purpose </a:t>
            </a:r>
            <a:endParaRPr lang="en-US" sz="2800" dirty="0" smtClean="0">
              <a:latin typeface="Arial" panose="020B0604020202020204" pitchFamily="34" charset="0"/>
              <a:cs typeface="Arial" panose="020B0604020202020204" pitchFamily="34" charset="0"/>
            </a:endParaRPr>
          </a:p>
          <a:p>
            <a:pPr>
              <a:defRPr/>
            </a:pPr>
            <a:r>
              <a:rPr lang="en-US" sz="2800" dirty="0" smtClean="0">
                <a:latin typeface="Arial" panose="020B0604020202020204" pitchFamily="34" charset="0"/>
                <a:cs typeface="Arial" panose="020B0604020202020204" pitchFamily="34" charset="0"/>
              </a:rPr>
              <a:t>The valid government-issued photo identification used to verify an applicant’s identity must not have expired </a:t>
            </a:r>
          </a:p>
          <a:p>
            <a:pPr>
              <a:defRPr/>
            </a:pPr>
            <a:endParaRPr lang="en-US" sz="28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bwMode="auto">
          <a:xfrm>
            <a:off x="228600" y="304800"/>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800" smtClean="0">
                <a:solidFill>
                  <a:schemeClr val="tx1"/>
                </a:solidFill>
                <a:latin typeface="Arial" charset="0"/>
                <a:cs typeface="Arial" charset="0"/>
              </a:rPr>
              <a:t> </a:t>
            </a:r>
            <a:r>
              <a:rPr lang="en-US" altLang="en-US" b="1" smtClean="0">
                <a:solidFill>
                  <a:schemeClr val="tx1"/>
                </a:solidFill>
                <a:latin typeface="Arial" charset="0"/>
                <a:cs typeface="Arial" charset="0"/>
              </a:rPr>
              <a:t>Verification Policy Updates</a:t>
            </a:r>
          </a:p>
        </p:txBody>
      </p:sp>
      <p:sp>
        <p:nvSpPr>
          <p:cNvPr id="34819"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71528915-3F0C-42D1-9433-2A66E442BFD6}" type="slidenum">
              <a:rPr lang="en-US" altLang="en-US" smtClean="0">
                <a:solidFill>
                  <a:schemeClr val="bg1"/>
                </a:solidFill>
                <a:latin typeface="Arial" charset="0"/>
              </a:rPr>
              <a:pPr eaLnBrk="1" hangingPunct="1"/>
              <a:t>25</a:t>
            </a:fld>
            <a:endParaRPr lang="en-US" altLang="en-US" smtClean="0">
              <a:solidFill>
                <a:schemeClr val="bg1"/>
              </a:solidFill>
              <a:latin typeface="Arial" charset="0"/>
            </a:endParaRPr>
          </a:p>
        </p:txBody>
      </p:sp>
      <p:sp>
        <p:nvSpPr>
          <p:cNvPr id="16388" name="Content Placeholder 2"/>
          <p:cNvSpPr>
            <a:spLocks noGrp="1"/>
          </p:cNvSpPr>
          <p:nvPr>
            <p:ph idx="4294967295"/>
          </p:nvPr>
        </p:nvSpPr>
        <p:spPr bwMode="auto">
          <a:xfrm>
            <a:off x="0" y="1189038"/>
            <a:ext cx="9144000" cy="452596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sz="2800" dirty="0" smtClean="0">
                <a:latin typeface="Arial" panose="020B0604020202020204" pitchFamily="34" charset="0"/>
                <a:cs typeface="Arial" panose="020B0604020202020204" pitchFamily="34" charset="0"/>
              </a:rPr>
              <a:t>Victims of IRS tax-related </a:t>
            </a:r>
            <a:r>
              <a:rPr lang="en-US" sz="2800" u="sng" dirty="0" smtClean="0">
                <a:latin typeface="Arial" panose="020B0604020202020204" pitchFamily="34" charset="0"/>
                <a:cs typeface="Arial" panose="020B0604020202020204" pitchFamily="34" charset="0"/>
              </a:rPr>
              <a:t>identity theft </a:t>
            </a:r>
            <a:r>
              <a:rPr lang="en-US" sz="2800" dirty="0" smtClean="0">
                <a:latin typeface="Arial" panose="020B0604020202020204" pitchFamily="34" charset="0"/>
                <a:cs typeface="Arial" panose="020B0604020202020204" pitchFamily="34" charset="0"/>
              </a:rPr>
              <a:t>must submit:</a:t>
            </a:r>
          </a:p>
          <a:p>
            <a:pPr marL="0" indent="0">
              <a:buFont typeface="Arial" charset="0"/>
              <a:buNone/>
              <a:defRPr/>
            </a:pPr>
            <a:endParaRPr lang="en-US" sz="200" dirty="0" smtClean="0">
              <a:latin typeface="Arial" panose="020B0604020202020204" pitchFamily="34" charset="0"/>
              <a:cs typeface="Arial" panose="020B0604020202020204" pitchFamily="34" charset="0"/>
            </a:endParaRPr>
          </a:p>
          <a:p>
            <a:pPr>
              <a:defRPr/>
            </a:pPr>
            <a:r>
              <a:rPr lang="en-US" sz="2600" dirty="0">
                <a:latin typeface="Arial" panose="020B0604020202020204" pitchFamily="34" charset="0"/>
                <a:cs typeface="Arial" panose="020B0604020202020204" pitchFamily="34" charset="0"/>
              </a:rPr>
              <a:t>S</a:t>
            </a:r>
            <a:r>
              <a:rPr lang="en-US" sz="2600" dirty="0" smtClean="0">
                <a:latin typeface="Arial" panose="020B0604020202020204" pitchFamily="34" charset="0"/>
                <a:cs typeface="Arial" panose="020B0604020202020204" pitchFamily="34" charset="0"/>
              </a:rPr>
              <a:t>tatement signed and dated by tax filer indicating they were victims of IRS tax-related identity theft and the IRS has been made aware of the tax-related identity theft; and </a:t>
            </a:r>
          </a:p>
          <a:p>
            <a:pPr>
              <a:defRPr/>
            </a:pPr>
            <a:r>
              <a:rPr lang="en-US" sz="2600" dirty="0" smtClean="0">
                <a:latin typeface="Arial" panose="020B0604020202020204" pitchFamily="34" charset="0"/>
                <a:cs typeface="Arial" panose="020B0604020202020204" pitchFamily="34" charset="0"/>
              </a:rPr>
              <a:t>A Tax Return DataBase View (TRDBV) transcript obtained from the IRS </a:t>
            </a:r>
          </a:p>
          <a:p>
            <a:pPr lvl="1">
              <a:defRPr/>
            </a:pPr>
            <a:r>
              <a:rPr lang="en-US" sz="2400" dirty="0" smtClean="0">
                <a:latin typeface="Arial" panose="020B0604020202020204" pitchFamily="34" charset="0"/>
                <a:cs typeface="Arial" panose="020B0604020202020204" pitchFamily="34" charset="0"/>
              </a:rPr>
              <a:t>Tax filers who cannot obtain a TRDBV transcript may instead submit another official IRS transcript or equivalent document provided by the IRS if it includes all of the income and tax information required to be verified</a:t>
            </a:r>
            <a:endParaRPr lang="en-US" sz="2400" dirty="0">
              <a:latin typeface="Arial" panose="020B0604020202020204" pitchFamily="34" charset="0"/>
              <a:cs typeface="Arial" panose="020B0604020202020204" pitchFamily="34" charset="0"/>
            </a:endParaRPr>
          </a:p>
        </p:txBody>
      </p:sp>
      <p:sp>
        <p:nvSpPr>
          <p:cNvPr id="5" name="TextBox 1"/>
          <p:cNvSpPr txBox="1">
            <a:spLocks noChangeArrowheads="1"/>
          </p:cNvSpPr>
          <p:nvPr/>
        </p:nvSpPr>
        <p:spPr bwMode="auto">
          <a:xfrm>
            <a:off x="0" y="5410200"/>
            <a:ext cx="9144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defRPr/>
            </a:pPr>
            <a:r>
              <a:rPr lang="en-US" altLang="en-US" sz="2400" dirty="0" smtClean="0">
                <a:solidFill>
                  <a:srgbClr val="FF0000"/>
                </a:solidFill>
                <a:latin typeface="Arial" charset="0"/>
              </a:rPr>
              <a:t>Guidance applies to 15/16 and subsequent years </a:t>
            </a:r>
          </a:p>
          <a:p>
            <a:pPr marL="342900" indent="-342900" algn="ctr" eaLnBrk="1" hangingPunct="1">
              <a:buFont typeface="Arial" panose="020B0604020202020204" pitchFamily="34" charset="0"/>
              <a:buChar char="•"/>
              <a:defRPr/>
            </a:pPr>
            <a:r>
              <a:rPr lang="en-US" altLang="en-US" sz="2400" dirty="0" smtClean="0">
                <a:solidFill>
                  <a:srgbClr val="FF0000"/>
                </a:solidFill>
                <a:latin typeface="Arial" charset="0"/>
              </a:rPr>
              <a:t>Posted in 6/26/15 Federal Register Notice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bwMode="auto">
          <a:xfrm>
            <a:off x="296863" y="304800"/>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800" smtClean="0">
                <a:solidFill>
                  <a:schemeClr val="tx1"/>
                </a:solidFill>
                <a:latin typeface="Arial" charset="0"/>
                <a:cs typeface="Arial" charset="0"/>
              </a:rPr>
              <a:t> </a:t>
            </a:r>
            <a:r>
              <a:rPr lang="en-US" altLang="en-US" b="1" smtClean="0">
                <a:solidFill>
                  <a:schemeClr val="tx1"/>
                </a:solidFill>
                <a:latin typeface="Arial" charset="0"/>
                <a:cs typeface="Arial" charset="0"/>
              </a:rPr>
              <a:t>Verification Policy Updates</a:t>
            </a:r>
          </a:p>
        </p:txBody>
      </p:sp>
      <p:sp>
        <p:nvSpPr>
          <p:cNvPr id="35843"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DC191A7A-7F61-47F6-A8FE-0C9379EFFA70}" type="slidenum">
              <a:rPr lang="en-US" altLang="en-US" smtClean="0">
                <a:solidFill>
                  <a:schemeClr val="bg1"/>
                </a:solidFill>
                <a:latin typeface="Arial" charset="0"/>
              </a:rPr>
              <a:pPr eaLnBrk="1" hangingPunct="1"/>
              <a:t>26</a:t>
            </a:fld>
            <a:endParaRPr lang="en-US" altLang="en-US" smtClean="0">
              <a:solidFill>
                <a:schemeClr val="bg1"/>
              </a:solidFill>
              <a:latin typeface="Arial" charset="0"/>
            </a:endParaRPr>
          </a:p>
        </p:txBody>
      </p:sp>
      <p:sp>
        <p:nvSpPr>
          <p:cNvPr id="15364" name="Content Placeholder 2"/>
          <p:cNvSpPr>
            <a:spLocks noGrp="1"/>
          </p:cNvSpPr>
          <p:nvPr>
            <p:ph idx="4294967295"/>
          </p:nvPr>
        </p:nvSpPr>
        <p:spPr bwMode="auto">
          <a:xfrm>
            <a:off x="374650" y="1165225"/>
            <a:ext cx="8769350" cy="45259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altLang="en-US" i="1" dirty="0" smtClean="0">
                <a:latin typeface="Arial" panose="020B0604020202020204" pitchFamily="34" charset="0"/>
                <a:cs typeface="Arial" panose="020B0604020202020204" pitchFamily="34" charset="0"/>
              </a:rPr>
              <a:t>Individuals who filed an </a:t>
            </a:r>
            <a:r>
              <a:rPr lang="en-US" altLang="en-US" i="1" u="sng" dirty="0" smtClean="0">
                <a:latin typeface="Arial" panose="020B0604020202020204" pitchFamily="34" charset="0"/>
                <a:cs typeface="Arial" panose="020B0604020202020204" pitchFamily="34" charset="0"/>
              </a:rPr>
              <a:t>amended tax return </a:t>
            </a:r>
            <a:r>
              <a:rPr lang="en-US" altLang="en-US" i="1" dirty="0" smtClean="0">
                <a:latin typeface="Arial" panose="020B0604020202020204" pitchFamily="34" charset="0"/>
                <a:cs typeface="Arial" panose="020B0604020202020204" pitchFamily="34" charset="0"/>
              </a:rPr>
              <a:t>must submit the following documents to the institution:</a:t>
            </a:r>
          </a:p>
          <a:p>
            <a:pPr marL="0" indent="0">
              <a:buFont typeface="Arial" charset="0"/>
              <a:buNone/>
              <a:defRPr/>
            </a:pPr>
            <a:endParaRPr lang="en-US" altLang="en-US" sz="800" dirty="0" smtClean="0">
              <a:latin typeface="Arial" panose="020B0604020202020204" pitchFamily="34" charset="0"/>
              <a:cs typeface="Arial" panose="020B0604020202020204" pitchFamily="34" charset="0"/>
            </a:endParaRPr>
          </a:p>
          <a:p>
            <a:pPr>
              <a:defRPr/>
            </a:pPr>
            <a:r>
              <a:rPr lang="en-US" sz="2800" dirty="0" smtClean="0">
                <a:latin typeface="Arial" panose="020B0604020202020204" pitchFamily="34" charset="0"/>
                <a:cs typeface="Arial" panose="020B0604020202020204" pitchFamily="34" charset="0"/>
              </a:rPr>
              <a:t>an IRS Tax Return Transcript, or any other IRS tax transcript(s) that include all of the income and tax information required to be verified; and</a:t>
            </a:r>
          </a:p>
          <a:p>
            <a:pPr>
              <a:defRPr/>
            </a:pPr>
            <a:r>
              <a:rPr lang="en-US" sz="2800" dirty="0" smtClean="0">
                <a:latin typeface="Arial" panose="020B0604020202020204" pitchFamily="34" charset="0"/>
                <a:cs typeface="Arial" panose="020B0604020202020204" pitchFamily="34" charset="0"/>
              </a:rPr>
              <a:t>a signed copy of the IRS Form 1040X that was filed with the IRS</a:t>
            </a:r>
            <a:endParaRPr lang="en-US" dirty="0" smtClean="0">
              <a:latin typeface="Arial" panose="020B0604020202020204" pitchFamily="34" charset="0"/>
              <a:cs typeface="Arial" panose="020B0604020202020204" pitchFamily="34" charset="0"/>
            </a:endParaRPr>
          </a:p>
        </p:txBody>
      </p:sp>
      <p:sp>
        <p:nvSpPr>
          <p:cNvPr id="6" name="TextBox 1"/>
          <p:cNvSpPr txBox="1">
            <a:spLocks noChangeArrowheads="1"/>
          </p:cNvSpPr>
          <p:nvPr/>
        </p:nvSpPr>
        <p:spPr bwMode="auto">
          <a:xfrm>
            <a:off x="1588" y="5410200"/>
            <a:ext cx="9144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defRPr/>
            </a:pPr>
            <a:r>
              <a:rPr lang="en-US" altLang="en-US" sz="2400" dirty="0" smtClean="0">
                <a:solidFill>
                  <a:srgbClr val="FF0000"/>
                </a:solidFill>
                <a:latin typeface="Arial" charset="0"/>
              </a:rPr>
              <a:t>Guidance effective 8/13/15 for 15/16 and subsequent years </a:t>
            </a:r>
          </a:p>
          <a:p>
            <a:pPr marL="342900" indent="-342900" algn="ctr" eaLnBrk="1" hangingPunct="1">
              <a:buFont typeface="Arial" panose="020B0604020202020204" pitchFamily="34" charset="0"/>
              <a:buChar char="•"/>
              <a:defRPr/>
            </a:pPr>
            <a:r>
              <a:rPr lang="en-US" altLang="en-US" sz="2400" dirty="0" smtClean="0">
                <a:solidFill>
                  <a:srgbClr val="FF0000"/>
                </a:solidFill>
                <a:latin typeface="Arial" charset="0"/>
              </a:rPr>
              <a:t>Posted on Program Integrity Q &amp; A website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bwMode="auto">
          <a:xfrm>
            <a:off x="152400" y="533400"/>
            <a:ext cx="8861425" cy="5286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200" b="1" smtClean="0">
                <a:latin typeface="Arial" charset="0"/>
                <a:cs typeface="Arial" charset="0"/>
              </a:rPr>
              <a:t>October 2, 2015 Electronic Announcement</a:t>
            </a:r>
          </a:p>
        </p:txBody>
      </p:sp>
      <p:sp>
        <p:nvSpPr>
          <p:cNvPr id="36867" name="Content Placeholder 2"/>
          <p:cNvSpPr>
            <a:spLocks noGrp="1"/>
          </p:cNvSpPr>
          <p:nvPr>
            <p:ph idx="1"/>
          </p:nvPr>
        </p:nvSpPr>
        <p:spPr bwMode="auto">
          <a:xfrm>
            <a:off x="33338" y="1219200"/>
            <a:ext cx="8882062"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buFont typeface="Arial" charset="0"/>
              <a:buChar char="•"/>
            </a:pPr>
            <a:r>
              <a:rPr lang="en-US" altLang="en-US" sz="2800" smtClean="0">
                <a:solidFill>
                  <a:schemeClr val="tx1"/>
                </a:solidFill>
                <a:latin typeface="Arial" charset="0"/>
                <a:cs typeface="Arial" charset="0"/>
              </a:rPr>
              <a:t>Alternative documentation allowed when tax filer RECENTLY requested but unable  to obtain an IRS Tax Return Transcript using the IRS </a:t>
            </a:r>
            <a:r>
              <a:rPr lang="en-US" altLang="en-US" sz="2800" i="1" smtClean="0">
                <a:solidFill>
                  <a:schemeClr val="tx1"/>
                </a:solidFill>
                <a:latin typeface="Arial" charset="0"/>
                <a:cs typeface="Arial" charset="0"/>
              </a:rPr>
              <a:t>paper or on-line </a:t>
            </a:r>
            <a:r>
              <a:rPr lang="en-US" altLang="en-US" sz="2800" smtClean="0">
                <a:solidFill>
                  <a:schemeClr val="tx1"/>
                </a:solidFill>
                <a:latin typeface="Arial" charset="0"/>
                <a:cs typeface="Arial" charset="0"/>
              </a:rPr>
              <a:t>request process </a:t>
            </a:r>
          </a:p>
          <a:p>
            <a:pPr lvl="2"/>
            <a:r>
              <a:rPr lang="en-US" altLang="en-US" sz="2800" smtClean="0">
                <a:solidFill>
                  <a:schemeClr val="tx1"/>
                </a:solidFill>
                <a:latin typeface="Arial" charset="0"/>
                <a:cs typeface="Arial" charset="0"/>
              </a:rPr>
              <a:t>No alternative documents for telephone requests </a:t>
            </a:r>
          </a:p>
          <a:p>
            <a:pPr lvl="2"/>
            <a:r>
              <a:rPr lang="en-US" altLang="en-US" sz="2800" smtClean="0">
                <a:solidFill>
                  <a:schemeClr val="tx1"/>
                </a:solidFill>
                <a:latin typeface="Arial" charset="0"/>
                <a:cs typeface="Arial" charset="0"/>
              </a:rPr>
              <a:t>Exception not permitted for – </a:t>
            </a:r>
          </a:p>
          <a:p>
            <a:pPr lvl="3"/>
            <a:r>
              <a:rPr lang="en-US" altLang="en-US" sz="2300" smtClean="0">
                <a:solidFill>
                  <a:schemeClr val="tx1"/>
                </a:solidFill>
                <a:latin typeface="Arial" charset="0"/>
                <a:cs typeface="Arial" charset="0"/>
              </a:rPr>
              <a:t>transcripts unable to be obtained simply because the IRS has not had time to process the data due to a recent filing</a:t>
            </a:r>
            <a:endParaRPr lang="en-US" altLang="en-US" smtClean="0">
              <a:solidFill>
                <a:schemeClr val="tx1"/>
              </a:solidFill>
              <a:latin typeface="Arial" charset="0"/>
              <a:cs typeface="Arial" charset="0"/>
            </a:endParaRPr>
          </a:p>
          <a:p>
            <a:pPr lvl="3"/>
            <a:r>
              <a:rPr lang="en-US" altLang="en-US" sz="2400" smtClean="0">
                <a:solidFill>
                  <a:schemeClr val="tx1"/>
                </a:solidFill>
                <a:latin typeface="Arial" charset="0"/>
                <a:cs typeface="Arial" charset="0"/>
              </a:rPr>
              <a:t>saying the "Get Transcript Online" tool is not available </a:t>
            </a:r>
            <a:endParaRPr lang="en-US" altLang="en-US" sz="2300" smtClean="0">
              <a:solidFill>
                <a:schemeClr val="tx1"/>
              </a:solidFill>
              <a:latin typeface="Arial" charset="0"/>
              <a:cs typeface="Arial" charset="0"/>
            </a:endParaRPr>
          </a:p>
        </p:txBody>
      </p:sp>
      <p:sp>
        <p:nvSpPr>
          <p:cNvPr id="4" name="Slide Number Placeholder 3"/>
          <p:cNvSpPr>
            <a:spLocks noGrp="1"/>
          </p:cNvSpPr>
          <p:nvPr>
            <p:ph type="sldNum" sz="quarter" idx="10"/>
          </p:nvPr>
        </p:nvSpPr>
        <p:spPr>
          <a:xfrm>
            <a:off x="33338" y="6443663"/>
            <a:ext cx="2133600" cy="365125"/>
          </a:xfrm>
        </p:spPr>
        <p:txBody>
          <a:bodyPr/>
          <a:lstStyle/>
          <a:p>
            <a:pPr>
              <a:defRPr/>
            </a:pPr>
            <a:fld id="{425CAFFF-6519-43B0-8F49-35300221945C}" type="slidenum">
              <a:rPr lang="en-US" sz="1200" smtClean="0">
                <a:solidFill>
                  <a:schemeClr val="bg1"/>
                </a:solidFill>
                <a:latin typeface="+mn-lt"/>
                <a:cs typeface="+mn-cs"/>
              </a:rPr>
              <a:pPr>
                <a:defRPr/>
              </a:pPr>
              <a:t>27</a:t>
            </a:fld>
            <a:endParaRPr lang="en-US" sz="1200" dirty="0">
              <a:solidFill>
                <a:schemeClr val="bg1"/>
              </a:solidFill>
              <a:latin typeface="+mn-lt"/>
              <a:cs typeface="+mn-cs"/>
            </a:endParaRPr>
          </a:p>
        </p:txBody>
      </p:sp>
      <p:sp>
        <p:nvSpPr>
          <p:cNvPr id="6" name="TextBox 5"/>
          <p:cNvSpPr txBox="1"/>
          <p:nvPr/>
        </p:nvSpPr>
        <p:spPr>
          <a:xfrm>
            <a:off x="2590800" y="5581978"/>
            <a:ext cx="4070153" cy="523220"/>
          </a:xfrm>
          <a:prstGeom prst="rect">
            <a:avLst/>
          </a:prstGeom>
          <a:solidFill>
            <a:srgbClr val="92D050"/>
          </a:solidFill>
          <a:scene3d>
            <a:camera prst="orthographicFront"/>
            <a:lightRig rig="threePt" dir="t"/>
          </a:scene3d>
          <a:sp3d>
            <a:bevelT/>
          </a:sp3d>
        </p:spPr>
        <p:txBody>
          <a:bodyPr wrap="none">
            <a:spAutoFit/>
          </a:bodyPr>
          <a:lstStyle/>
          <a:p>
            <a:pPr>
              <a:defRPr/>
            </a:pPr>
            <a:r>
              <a:rPr lang="en-US" sz="2800" b="1" dirty="0">
                <a:cs typeface="Arial" charset="0"/>
              </a:rPr>
              <a:t>For 2015-2016 award year</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bwMode="auto">
          <a:xfrm>
            <a:off x="228600" y="457200"/>
            <a:ext cx="8839200" cy="2587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200" b="1" smtClean="0">
                <a:latin typeface="Arial" charset="0"/>
                <a:cs typeface="Arial" charset="0"/>
              </a:rPr>
              <a:t>2015-2016 – Transcripts Unavailable</a:t>
            </a:r>
          </a:p>
        </p:txBody>
      </p:sp>
      <p:sp>
        <p:nvSpPr>
          <p:cNvPr id="14339" name="Content Placeholder 2"/>
          <p:cNvSpPr>
            <a:spLocks noGrp="1"/>
          </p:cNvSpPr>
          <p:nvPr>
            <p:ph idx="1"/>
          </p:nvPr>
        </p:nvSpPr>
        <p:spPr bwMode="auto">
          <a:xfrm>
            <a:off x="0" y="1046163"/>
            <a:ext cx="9144000" cy="516096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Wingdings" pitchFamily="2" charset="2"/>
              <a:buChar char="§"/>
              <a:defRPr/>
            </a:pPr>
            <a:r>
              <a:rPr lang="en-US" dirty="0" smtClean="0">
                <a:solidFill>
                  <a:schemeClr val="tx1"/>
                </a:solidFill>
              </a:rPr>
              <a:t>Alternative documentation includes:</a:t>
            </a:r>
            <a:endParaRPr lang="en-US" dirty="0">
              <a:solidFill>
                <a:schemeClr val="tx1"/>
              </a:solidFill>
            </a:endParaRPr>
          </a:p>
          <a:p>
            <a:pPr lvl="1">
              <a:defRPr/>
            </a:pPr>
            <a:r>
              <a:rPr lang="en-US" sz="2400" u="sng" dirty="0">
                <a:solidFill>
                  <a:schemeClr val="tx1"/>
                </a:solidFill>
              </a:rPr>
              <a:t>Signed</a:t>
            </a:r>
            <a:r>
              <a:rPr lang="en-US" sz="2400" dirty="0">
                <a:solidFill>
                  <a:schemeClr val="tx1"/>
                </a:solidFill>
              </a:rPr>
              <a:t> copy of relevant </a:t>
            </a:r>
            <a:r>
              <a:rPr lang="en-US" sz="2400" dirty="0" smtClean="0">
                <a:solidFill>
                  <a:schemeClr val="tx1"/>
                </a:solidFill>
              </a:rPr>
              <a:t>2014 </a:t>
            </a:r>
            <a:r>
              <a:rPr lang="en-US" sz="2400" dirty="0">
                <a:solidFill>
                  <a:schemeClr val="tx1"/>
                </a:solidFill>
              </a:rPr>
              <a:t>IRS tax </a:t>
            </a:r>
            <a:r>
              <a:rPr lang="en-US" sz="2400" dirty="0" smtClean="0">
                <a:solidFill>
                  <a:schemeClr val="tx1"/>
                </a:solidFill>
              </a:rPr>
              <a:t>return </a:t>
            </a:r>
          </a:p>
          <a:p>
            <a:pPr marL="230188" lvl="1" indent="0">
              <a:buFont typeface="Arial"/>
              <a:buNone/>
              <a:defRPr/>
            </a:pPr>
            <a:r>
              <a:rPr lang="en-US" sz="2400" dirty="0" smtClean="0">
                <a:solidFill>
                  <a:schemeClr val="tx1"/>
                </a:solidFill>
              </a:rPr>
              <a:t>									</a:t>
            </a:r>
            <a:r>
              <a:rPr lang="en-US" u="sng" dirty="0" smtClean="0">
                <a:solidFill>
                  <a:schemeClr val="tx1"/>
                </a:solidFill>
              </a:rPr>
              <a:t>AND</a:t>
            </a:r>
          </a:p>
          <a:p>
            <a:pPr lvl="1">
              <a:defRPr/>
            </a:pPr>
            <a:r>
              <a:rPr lang="en-US" sz="2400" i="1" dirty="0" smtClean="0">
                <a:solidFill>
                  <a:schemeClr val="tx1"/>
                </a:solidFill>
              </a:rPr>
              <a:t>Statement </a:t>
            </a:r>
            <a:r>
              <a:rPr lang="en-US" sz="2400" i="1" dirty="0">
                <a:solidFill>
                  <a:schemeClr val="tx1"/>
                </a:solidFill>
              </a:rPr>
              <a:t>from </a:t>
            </a:r>
            <a:r>
              <a:rPr lang="en-US" sz="2400" i="1" dirty="0" smtClean="0">
                <a:solidFill>
                  <a:schemeClr val="tx1"/>
                </a:solidFill>
              </a:rPr>
              <a:t>tax </a:t>
            </a:r>
            <a:r>
              <a:rPr lang="en-US" sz="2400" i="1" dirty="0">
                <a:solidFill>
                  <a:schemeClr val="tx1"/>
                </a:solidFill>
              </a:rPr>
              <a:t>filer, on or attached to the </a:t>
            </a:r>
            <a:r>
              <a:rPr lang="en-US" sz="2400" i="1" dirty="0" smtClean="0">
                <a:solidFill>
                  <a:schemeClr val="tx1"/>
                </a:solidFill>
              </a:rPr>
              <a:t>return</a:t>
            </a:r>
            <a:r>
              <a:rPr lang="en-US" sz="2400" i="1" dirty="0">
                <a:solidFill>
                  <a:schemeClr val="tx1"/>
                </a:solidFill>
              </a:rPr>
              <a:t>, </a:t>
            </a:r>
            <a:r>
              <a:rPr lang="en-US" sz="2400" i="1" dirty="0" smtClean="0">
                <a:solidFill>
                  <a:schemeClr val="tx1"/>
                </a:solidFill>
              </a:rPr>
              <a:t>certifying same data </a:t>
            </a:r>
            <a:r>
              <a:rPr lang="en-US" sz="2400" i="1" dirty="0">
                <a:solidFill>
                  <a:schemeClr val="tx1"/>
                </a:solidFill>
              </a:rPr>
              <a:t>submitted to the </a:t>
            </a:r>
            <a:r>
              <a:rPr lang="en-US" sz="2400" i="1" dirty="0" smtClean="0">
                <a:solidFill>
                  <a:schemeClr val="tx1"/>
                </a:solidFill>
              </a:rPr>
              <a:t>IRS</a:t>
            </a:r>
          </a:p>
          <a:p>
            <a:pPr marL="230188" lvl="1" indent="0">
              <a:buFont typeface="Arial"/>
              <a:buNone/>
              <a:defRPr/>
            </a:pPr>
            <a:r>
              <a:rPr lang="en-US" sz="2400" dirty="0">
                <a:solidFill>
                  <a:schemeClr val="tx1"/>
                </a:solidFill>
              </a:rPr>
              <a:t> </a:t>
            </a:r>
            <a:r>
              <a:rPr lang="en-US" sz="2400" dirty="0" smtClean="0">
                <a:solidFill>
                  <a:schemeClr val="tx1"/>
                </a:solidFill>
              </a:rPr>
              <a:t>								</a:t>
            </a:r>
            <a:r>
              <a:rPr lang="en-US" sz="2400" dirty="0">
                <a:solidFill>
                  <a:schemeClr val="tx1"/>
                </a:solidFill>
              </a:rPr>
              <a:t> </a:t>
            </a:r>
            <a:r>
              <a:rPr lang="en-US" sz="2400" dirty="0" smtClean="0">
                <a:solidFill>
                  <a:schemeClr val="tx1"/>
                </a:solidFill>
              </a:rPr>
              <a:t>     </a:t>
            </a:r>
            <a:r>
              <a:rPr lang="en-US" u="sng" dirty="0" smtClean="0">
                <a:solidFill>
                  <a:schemeClr val="tx1"/>
                </a:solidFill>
              </a:rPr>
              <a:t>AND</a:t>
            </a:r>
          </a:p>
          <a:p>
            <a:pPr lvl="1">
              <a:defRPr/>
            </a:pPr>
            <a:r>
              <a:rPr lang="en-US" sz="2400" dirty="0" smtClean="0">
                <a:solidFill>
                  <a:schemeClr val="tx1"/>
                </a:solidFill>
              </a:rPr>
              <a:t>Communication from </a:t>
            </a:r>
            <a:r>
              <a:rPr lang="en-US" sz="2400" dirty="0">
                <a:solidFill>
                  <a:schemeClr val="tx1"/>
                </a:solidFill>
              </a:rPr>
              <a:t>IRS stating request </a:t>
            </a:r>
            <a:r>
              <a:rPr lang="en-US" sz="2400" dirty="0" smtClean="0">
                <a:solidFill>
                  <a:schemeClr val="tx1"/>
                </a:solidFill>
              </a:rPr>
              <a:t>unsuccessful </a:t>
            </a:r>
            <a:endParaRPr lang="en-US" sz="2400" dirty="0">
              <a:solidFill>
                <a:schemeClr val="tx1"/>
              </a:solidFill>
            </a:endParaRPr>
          </a:p>
          <a:p>
            <a:pPr lvl="3">
              <a:defRPr/>
            </a:pPr>
            <a:r>
              <a:rPr lang="en-US" sz="2400" dirty="0">
                <a:solidFill>
                  <a:schemeClr val="tx1"/>
                </a:solidFill>
              </a:rPr>
              <a:t>Letter from </a:t>
            </a:r>
            <a:r>
              <a:rPr lang="en-US" sz="2400" dirty="0" smtClean="0">
                <a:solidFill>
                  <a:schemeClr val="tx1"/>
                </a:solidFill>
              </a:rPr>
              <a:t>IRS </a:t>
            </a:r>
            <a:r>
              <a:rPr lang="en-US" sz="2400" i="1" dirty="0" smtClean="0">
                <a:solidFill>
                  <a:schemeClr val="tx1"/>
                </a:solidFill>
              </a:rPr>
              <a:t>(</a:t>
            </a:r>
            <a:r>
              <a:rPr lang="en-US" sz="2400" dirty="0" smtClean="0">
                <a:solidFill>
                  <a:schemeClr val="tx1"/>
                </a:solidFill>
              </a:rPr>
              <a:t>signed and dated by tax filer</a:t>
            </a:r>
            <a:r>
              <a:rPr lang="en-US" sz="2400" i="1" dirty="0" smtClean="0">
                <a:solidFill>
                  <a:schemeClr val="tx1"/>
                </a:solidFill>
              </a:rPr>
              <a:t>); or</a:t>
            </a:r>
          </a:p>
          <a:p>
            <a:pPr lvl="3">
              <a:defRPr/>
            </a:pPr>
            <a:r>
              <a:rPr lang="en-US" sz="2400" dirty="0" smtClean="0">
                <a:solidFill>
                  <a:schemeClr val="tx1"/>
                </a:solidFill>
              </a:rPr>
              <a:t>Screen shot print </a:t>
            </a:r>
            <a:r>
              <a:rPr lang="en-US" sz="2400" i="1" dirty="0" smtClean="0">
                <a:solidFill>
                  <a:schemeClr val="tx1"/>
                </a:solidFill>
              </a:rPr>
              <a:t>(</a:t>
            </a:r>
            <a:r>
              <a:rPr lang="en-US" sz="2400" dirty="0" smtClean="0">
                <a:solidFill>
                  <a:schemeClr val="tx1"/>
                </a:solidFill>
              </a:rPr>
              <a:t>signed and dated by tax filer</a:t>
            </a:r>
            <a:r>
              <a:rPr lang="en-US" sz="2400" i="1" dirty="0" smtClean="0">
                <a:solidFill>
                  <a:schemeClr val="tx1"/>
                </a:solidFill>
              </a:rPr>
              <a:t>) </a:t>
            </a:r>
            <a:r>
              <a:rPr lang="en-US" sz="2400" dirty="0" smtClean="0">
                <a:solidFill>
                  <a:schemeClr val="tx1"/>
                </a:solidFill>
              </a:rPr>
              <a:t>              </a:t>
            </a:r>
            <a:r>
              <a:rPr lang="en-US" sz="2400" dirty="0">
                <a:solidFill>
                  <a:schemeClr val="tx1"/>
                </a:solidFill>
              </a:rPr>
              <a:t>	</a:t>
            </a:r>
            <a:r>
              <a:rPr lang="en-US" sz="2400" dirty="0" smtClean="0">
                <a:solidFill>
                  <a:schemeClr val="tx1"/>
                </a:solidFill>
              </a:rPr>
              <a:t>								</a:t>
            </a:r>
            <a:r>
              <a:rPr lang="en-US" sz="2000" u="sng" dirty="0" smtClean="0">
                <a:solidFill>
                  <a:schemeClr val="tx1"/>
                </a:solidFill>
              </a:rPr>
              <a:t>AND</a:t>
            </a:r>
          </a:p>
          <a:p>
            <a:pPr lvl="1">
              <a:defRPr/>
            </a:pPr>
            <a:r>
              <a:rPr lang="en-US" sz="2400" dirty="0" smtClean="0">
                <a:solidFill>
                  <a:schemeClr val="tx1"/>
                </a:solidFill>
              </a:rPr>
              <a:t>Completed </a:t>
            </a:r>
            <a:r>
              <a:rPr lang="en-US" sz="2400" dirty="0">
                <a:solidFill>
                  <a:schemeClr val="tx1"/>
                </a:solidFill>
              </a:rPr>
              <a:t>and signed IRS Form 4506 T-EZ or </a:t>
            </a:r>
            <a:r>
              <a:rPr lang="en-US" sz="2400" dirty="0" smtClean="0">
                <a:solidFill>
                  <a:schemeClr val="tx1"/>
                </a:solidFill>
              </a:rPr>
              <a:t>4506-T </a:t>
            </a:r>
            <a:r>
              <a:rPr lang="en-US" sz="2400" dirty="0">
                <a:solidFill>
                  <a:schemeClr val="tx1"/>
                </a:solidFill>
              </a:rPr>
              <a:t>listing institution as third </a:t>
            </a:r>
            <a:r>
              <a:rPr lang="en-US" sz="2400" dirty="0" smtClean="0">
                <a:solidFill>
                  <a:schemeClr val="tx1"/>
                </a:solidFill>
              </a:rPr>
              <a:t>party – only send to I</a:t>
            </a:r>
            <a:r>
              <a:rPr lang="en-US" sz="2300" dirty="0" smtClean="0">
                <a:solidFill>
                  <a:schemeClr val="tx1"/>
                </a:solidFill>
              </a:rPr>
              <a:t>RS if doubt accuracy</a:t>
            </a:r>
          </a:p>
          <a:p>
            <a:pPr lvl="1">
              <a:defRPr/>
            </a:pPr>
            <a:endParaRPr lang="en-US" sz="2400" dirty="0">
              <a:solidFill>
                <a:schemeClr val="tx1"/>
              </a:solidFill>
            </a:endParaRPr>
          </a:p>
          <a:p>
            <a:pPr lvl="1">
              <a:defRPr/>
            </a:pPr>
            <a:endParaRPr lang="en-US" sz="2400" dirty="0">
              <a:solidFill>
                <a:schemeClr val="tx1"/>
              </a:solidFill>
            </a:endParaRPr>
          </a:p>
          <a:p>
            <a:pPr marL="0" indent="0">
              <a:buFont typeface="Arial" charset="0"/>
              <a:buNone/>
              <a:defRPr/>
            </a:pPr>
            <a:endParaRPr lang="en-US" dirty="0" smtClean="0">
              <a:solidFill>
                <a:schemeClr val="tx1"/>
              </a:solidFill>
              <a:latin typeface="Arial" charset="0"/>
              <a:cs typeface="Arial" charset="0"/>
            </a:endParaRPr>
          </a:p>
        </p:txBody>
      </p:sp>
      <p:sp>
        <p:nvSpPr>
          <p:cNvPr id="3" name="Slide Number Placeholder 2"/>
          <p:cNvSpPr>
            <a:spLocks noGrp="1"/>
          </p:cNvSpPr>
          <p:nvPr>
            <p:ph type="sldNum" sz="quarter" idx="10"/>
          </p:nvPr>
        </p:nvSpPr>
        <p:spPr>
          <a:xfrm>
            <a:off x="1588" y="6507163"/>
            <a:ext cx="2133600" cy="365125"/>
          </a:xfrm>
        </p:spPr>
        <p:txBody>
          <a:bodyPr/>
          <a:lstStyle/>
          <a:p>
            <a:pPr>
              <a:defRPr/>
            </a:pPr>
            <a:fld id="{DB923BFF-A685-4B42-820B-CCFDBBD69E3F}" type="slidenum">
              <a:rPr lang="en-US" sz="1200" smtClean="0">
                <a:solidFill>
                  <a:schemeClr val="bg1"/>
                </a:solidFill>
                <a:latin typeface="+mn-lt"/>
                <a:cs typeface="+mn-cs"/>
              </a:rPr>
              <a:pPr>
                <a:defRPr/>
              </a:pPr>
              <a:t>28</a:t>
            </a:fld>
            <a:endParaRPr lang="en-US" sz="1200" dirty="0">
              <a:solidFill>
                <a:schemeClr val="bg1"/>
              </a:solidFill>
              <a:latin typeface="+mn-lt"/>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685800"/>
            <a:ext cx="51054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838200" y="696913"/>
            <a:ext cx="7696200" cy="5410200"/>
          </a:xfrm>
          <a:prstGeom prst="rect">
            <a:avLst/>
          </a:prstGeom>
          <a:solidFill>
            <a:schemeClr val="bg1">
              <a:alpha val="84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8916"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r" eaLnBrk="1" hangingPunct="1"/>
            <a:fld id="{DBCEEB37-236C-490E-BB0F-D00FD7F3F6A4}" type="slidenum">
              <a:rPr lang="en-US" altLang="en-US" sz="1400" smtClean="0">
                <a:solidFill>
                  <a:srgbClr val="F2F2F2"/>
                </a:solidFill>
                <a:latin typeface="Arial" charset="0"/>
              </a:rPr>
              <a:pPr algn="r" eaLnBrk="1" hangingPunct="1"/>
              <a:t>29</a:t>
            </a:fld>
            <a:endParaRPr lang="en-US" altLang="en-US" sz="1400" smtClean="0">
              <a:solidFill>
                <a:srgbClr val="F2F2F2"/>
              </a:solidFill>
              <a:latin typeface="Arial" charset="0"/>
            </a:endParaRPr>
          </a:p>
        </p:txBody>
      </p:sp>
      <p:sp>
        <p:nvSpPr>
          <p:cNvPr id="38917" name="Rectangle 3"/>
          <p:cNvSpPr>
            <a:spLocks noGrp="1" noChangeArrowheads="1"/>
          </p:cNvSpPr>
          <p:nvPr>
            <p:ph type="title" idx="4294967295"/>
          </p:nvPr>
        </p:nvSpPr>
        <p:spPr bwMode="auto">
          <a:xfrm>
            <a:off x="0" y="1752600"/>
            <a:ext cx="9144000" cy="2679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p>
            <a:pPr eaLnBrk="1" hangingPunct="1">
              <a:buClr>
                <a:srgbClr val="00CC99"/>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6000" b="1" dirty="0" smtClean="0">
                <a:solidFill>
                  <a:schemeClr val="accent5">
                    <a:lumMod val="75000"/>
                  </a:schemeClr>
                </a:solidFill>
                <a:latin typeface="Arial" charset="0"/>
                <a:cs typeface="Arial" charset="0"/>
              </a:rPr>
              <a:t>Perkins Loan Program</a:t>
            </a:r>
            <a:br>
              <a:rPr lang="en-GB" altLang="en-US" sz="6000" b="1" dirty="0" smtClean="0">
                <a:solidFill>
                  <a:schemeClr val="accent5">
                    <a:lumMod val="75000"/>
                  </a:schemeClr>
                </a:solidFill>
                <a:latin typeface="Arial" charset="0"/>
                <a:cs typeface="Arial" charset="0"/>
              </a:rPr>
            </a:br>
            <a:r>
              <a:rPr lang="en-GB" altLang="en-US" sz="6000" b="1" dirty="0" smtClean="0">
                <a:solidFill>
                  <a:schemeClr val="accent5">
                    <a:lumMod val="75000"/>
                  </a:schemeClr>
                </a:solidFill>
                <a:latin typeface="Arial" charset="0"/>
                <a:cs typeface="Arial" charset="0"/>
              </a:rPr>
              <a:t/>
            </a:r>
            <a:br>
              <a:rPr lang="en-GB" altLang="en-US" sz="6000" b="1" dirty="0" smtClean="0">
                <a:solidFill>
                  <a:schemeClr val="accent5">
                    <a:lumMod val="75000"/>
                  </a:schemeClr>
                </a:solidFill>
                <a:latin typeface="Arial" charset="0"/>
                <a:cs typeface="Arial" charset="0"/>
              </a:rPr>
            </a:br>
            <a:r>
              <a:rPr lang="en-GB" altLang="en-US" sz="4800" b="1" dirty="0" smtClean="0">
                <a:solidFill>
                  <a:schemeClr val="accent5">
                    <a:lumMod val="75000"/>
                  </a:schemeClr>
                </a:solidFill>
                <a:latin typeface="Arial" charset="0"/>
                <a:cs typeface="Arial" charset="0"/>
              </a:rPr>
              <a:t>DCL GEN-15-03</a:t>
            </a:r>
            <a:endParaRPr lang="en-GB" altLang="en-US" sz="4800" dirty="0" smtClean="0"/>
          </a:p>
        </p:txBody>
      </p:sp>
      <p:sp>
        <p:nvSpPr>
          <p:cNvPr id="38918" name="Slide Number Placeholder 4"/>
          <p:cNvSpPr txBox="1">
            <a:spLocks noGrp="1"/>
          </p:cNvSpPr>
          <p:nvPr/>
        </p:nvSpPr>
        <p:spPr bwMode="auto">
          <a:xfrm>
            <a:off x="0" y="63246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endParaRPr lang="en-US" altLang="en-US" sz="1400" b="1">
              <a:solidFill>
                <a:schemeClr val="bg1"/>
              </a:solidFill>
              <a:latin typeface="Arial" charset="0"/>
            </a:endParaRPr>
          </a:p>
        </p:txBody>
      </p:sp>
    </p:spTree>
    <p:custDataLst>
      <p:tags r:id="rId1"/>
    </p:custDataLst>
  </p:cSld>
  <p:clrMapOvr>
    <a:masterClrMapping/>
  </p:clrMapOvr>
  <p:transition spd="slow"/>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xfrm>
            <a:off x="304800" y="414338"/>
            <a:ext cx="883920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b="1" dirty="0" smtClean="0">
                <a:solidFill>
                  <a:schemeClr val="tx1"/>
                </a:solidFill>
                <a:latin typeface="Arial" charset="0"/>
                <a:cs typeface="Arial" charset="0"/>
              </a:rPr>
              <a:t>2017-2018 Processing Announcement! </a:t>
            </a:r>
          </a:p>
        </p:txBody>
      </p:sp>
      <p:sp>
        <p:nvSpPr>
          <p:cNvPr id="3" name="Content Placeholder 2"/>
          <p:cNvSpPr>
            <a:spLocks noGrp="1"/>
          </p:cNvSpPr>
          <p:nvPr>
            <p:ph idx="4294967295"/>
          </p:nvPr>
        </p:nvSpPr>
        <p:spPr>
          <a:xfrm>
            <a:off x="-43131" y="1479014"/>
            <a:ext cx="9144000" cy="4876800"/>
          </a:xfrm>
          <a:prstGeom prst="rect">
            <a:avLst/>
          </a:prstGeom>
        </p:spPr>
        <p:txBody>
          <a:bodyPr/>
          <a:lstStyle/>
          <a:p>
            <a:pPr lvl="1">
              <a:defRPr/>
            </a:pPr>
            <a:r>
              <a:rPr lang="en-US" dirty="0" smtClean="0">
                <a:latin typeface="Arial" panose="020B0604020202020204" pitchFamily="34" charset="0"/>
                <a:cs typeface="Arial" panose="020B0604020202020204" pitchFamily="34" charset="0"/>
              </a:rPr>
              <a:t>Beginning with 2017-2018, the FAFSA cycle will begin October 1 instead of January 1</a:t>
            </a:r>
          </a:p>
          <a:p>
            <a:pPr lvl="2">
              <a:defRPr/>
            </a:pPr>
            <a:r>
              <a:rPr lang="en-US" dirty="0" smtClean="0">
                <a:latin typeface="Arial" panose="020B0604020202020204" pitchFamily="34" charset="0"/>
                <a:cs typeface="Arial" panose="020B0604020202020204" pitchFamily="34" charset="0"/>
              </a:rPr>
              <a:t>2017-2018 FAFSA filing will begin October 1, 2016</a:t>
            </a:r>
          </a:p>
          <a:p>
            <a:pPr lvl="2">
              <a:defRPr/>
            </a:pPr>
            <a:r>
              <a:rPr lang="en-US" dirty="0" smtClean="0">
                <a:latin typeface="Arial" panose="020B0604020202020204" pitchFamily="34" charset="0"/>
                <a:cs typeface="Arial" panose="020B0604020202020204" pitchFamily="34" charset="0"/>
              </a:rPr>
              <a:t>Gives more time to review, submit &amp; update FAFSA data</a:t>
            </a:r>
          </a:p>
          <a:p>
            <a:pPr lvl="1">
              <a:defRPr/>
            </a:pPr>
            <a:r>
              <a:rPr lang="en-US" dirty="0" smtClean="0">
                <a:latin typeface="Arial" panose="020B0604020202020204" pitchFamily="34" charset="0"/>
                <a:cs typeface="Arial" panose="020B0604020202020204" pitchFamily="34" charset="0"/>
              </a:rPr>
              <a:t>Beginning with 2017-2018, FAFSA income information will come from the “prior, prior year”</a:t>
            </a:r>
          </a:p>
          <a:p>
            <a:pPr lvl="2">
              <a:defRPr/>
            </a:pPr>
            <a:r>
              <a:rPr lang="en-US" dirty="0" smtClean="0">
                <a:latin typeface="Arial" panose="020B0604020202020204" pitchFamily="34" charset="0"/>
                <a:cs typeface="Arial" panose="020B0604020202020204" pitchFamily="34" charset="0"/>
              </a:rPr>
              <a:t>2017-2018 FAFSA will collect tax year 2015 income data</a:t>
            </a:r>
          </a:p>
          <a:p>
            <a:pPr lvl="2">
              <a:defRPr/>
            </a:pPr>
            <a:r>
              <a:rPr lang="en-US" dirty="0" smtClean="0">
                <a:latin typeface="Arial" panose="020B0604020202020204" pitchFamily="34" charset="0"/>
                <a:cs typeface="Arial" panose="020B0604020202020204" pitchFamily="34" charset="0"/>
              </a:rPr>
              <a:t>Reduces the use of estimated income and increases the use of the Data Retrieval Tool (DRT)</a:t>
            </a:r>
          </a:p>
          <a:p>
            <a:pPr lvl="2">
              <a:defRPr/>
            </a:pPr>
            <a:endParaRPr lang="en-US" sz="200" dirty="0" smtClean="0">
              <a:latin typeface="Arial" panose="020B0604020202020204" pitchFamily="34" charset="0"/>
              <a:cs typeface="Arial" panose="020B0604020202020204" pitchFamily="34" charset="0"/>
            </a:endParaRPr>
          </a:p>
        </p:txBody>
      </p:sp>
      <p:sp>
        <p:nvSpPr>
          <p:cNvPr id="12292" name="Slide Number Placeholder 4"/>
          <p:cNvSpPr txBox="1">
            <a:spLocks noGrp="1"/>
          </p:cNvSpPr>
          <p:nvPr/>
        </p:nvSpPr>
        <p:spPr bwMode="auto">
          <a:xfrm>
            <a:off x="-304800" y="65024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fld id="{C2781672-8F73-4EB5-8009-F6C29BB902FF}" type="slidenum">
              <a:rPr lang="en-US" altLang="en-US" sz="900" b="1">
                <a:latin typeface="Arial" charset="0"/>
              </a:rPr>
              <a:pPr algn="ctr" eaLnBrk="1" hangingPunct="1"/>
              <a:t>3</a:t>
            </a:fld>
            <a:endParaRPr lang="en-US" altLang="en-US" sz="900" b="1">
              <a:latin typeface="Arial" charset="0"/>
            </a:endParaRPr>
          </a:p>
        </p:txBody>
      </p:sp>
      <p:sp>
        <p:nvSpPr>
          <p:cNvPr id="12293" name="TextBox 1"/>
          <p:cNvSpPr txBox="1">
            <a:spLocks noChangeArrowheads="1"/>
          </p:cNvSpPr>
          <p:nvPr/>
        </p:nvSpPr>
        <p:spPr bwMode="auto">
          <a:xfrm>
            <a:off x="990600" y="6376988"/>
            <a:ext cx="3327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r>
              <a:rPr lang="en-US" altLang="en-US" sz="2800" b="1">
                <a:latin typeface="Arial" charset="0"/>
              </a:rPr>
              <a:t>9/14/15 Elec. Ann.</a:t>
            </a:r>
            <a:endParaRPr lang="en-US" altLang="en-US" sz="28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b="1" smtClean="0">
                <a:latin typeface="Arial" charset="0"/>
                <a:cs typeface="Arial" charset="0"/>
              </a:rPr>
              <a:t>Perkins Loan Program</a:t>
            </a:r>
          </a:p>
        </p:txBody>
      </p:sp>
      <p:sp>
        <p:nvSpPr>
          <p:cNvPr id="3" name="Content Placeholder 2"/>
          <p:cNvSpPr>
            <a:spLocks noGrp="1"/>
          </p:cNvSpPr>
          <p:nvPr>
            <p:ph idx="1"/>
          </p:nvPr>
        </p:nvSpPr>
        <p:spPr>
          <a:xfrm>
            <a:off x="304800" y="1295400"/>
            <a:ext cx="8534400" cy="4525963"/>
          </a:xfrm>
        </p:spPr>
        <p:txBody>
          <a:bodyPr>
            <a:noAutofit/>
          </a:bodyPr>
          <a:lstStyle/>
          <a:p>
            <a:pPr marL="465138" lvl="1" indent="-233363">
              <a:buFont typeface="Wingdings" pitchFamily="2" charset="2"/>
              <a:buChar char="§"/>
              <a:defRPr/>
            </a:pPr>
            <a:r>
              <a:rPr lang="en-US" sz="2800" dirty="0" smtClean="0">
                <a:solidFill>
                  <a:schemeClr val="tx1"/>
                </a:solidFill>
                <a:latin typeface="Arial" panose="020B0604020202020204" pitchFamily="34" charset="0"/>
                <a:cs typeface="Arial" panose="020B0604020202020204" pitchFamily="34" charset="0"/>
              </a:rPr>
              <a:t>Dear Colleague Letter GEN-15-03</a:t>
            </a:r>
          </a:p>
          <a:p>
            <a:pPr marL="465138" lvl="1" indent="-233363">
              <a:buFont typeface="Wingdings" pitchFamily="2" charset="2"/>
              <a:buChar char="§"/>
              <a:defRPr/>
            </a:pPr>
            <a:r>
              <a:rPr lang="en-US" sz="2800" dirty="0" smtClean="0">
                <a:solidFill>
                  <a:schemeClr val="tx1"/>
                </a:solidFill>
                <a:latin typeface="Arial" panose="020B0604020202020204" pitchFamily="34" charset="0"/>
                <a:cs typeface="Arial" panose="020B0604020202020204" pitchFamily="34" charset="0"/>
              </a:rPr>
              <a:t>Congress did not act and the program ended on September 30, 2015</a:t>
            </a:r>
            <a:endParaRPr lang="en-US" sz="2800" dirty="0">
              <a:solidFill>
                <a:schemeClr val="tx1"/>
              </a:solidFill>
              <a:latin typeface="Arial" panose="020B0604020202020204" pitchFamily="34" charset="0"/>
              <a:cs typeface="Arial" panose="020B0604020202020204" pitchFamily="34" charset="0"/>
            </a:endParaRPr>
          </a:p>
          <a:p>
            <a:pPr marL="682625" lvl="3" indent="-217488">
              <a:buFont typeface="Wingdings" pitchFamily="2" charset="2"/>
              <a:buChar char="§"/>
              <a:defRPr/>
            </a:pPr>
            <a:r>
              <a:rPr lang="en-US" sz="2800" dirty="0">
                <a:solidFill>
                  <a:schemeClr val="tx1"/>
                </a:solidFill>
                <a:latin typeface="Arial" panose="020B0604020202020204" pitchFamily="34" charset="0"/>
                <a:cs typeface="Arial" panose="020B0604020202020204" pitchFamily="34" charset="0"/>
              </a:rPr>
              <a:t>S</a:t>
            </a:r>
            <a:r>
              <a:rPr lang="en-US" sz="2800" dirty="0" smtClean="0">
                <a:solidFill>
                  <a:schemeClr val="tx1"/>
                </a:solidFill>
                <a:latin typeface="Arial" panose="020B0604020202020204" pitchFamily="34" charset="0"/>
                <a:cs typeface="Arial" panose="020B0604020202020204" pitchFamily="34" charset="0"/>
              </a:rPr>
              <a:t>chools </a:t>
            </a:r>
            <a:r>
              <a:rPr lang="en-US" sz="2800" dirty="0">
                <a:solidFill>
                  <a:schemeClr val="tx1"/>
                </a:solidFill>
                <a:latin typeface="Arial" panose="020B0604020202020204" pitchFamily="34" charset="0"/>
                <a:cs typeface="Arial" panose="020B0604020202020204" pitchFamily="34" charset="0"/>
              </a:rPr>
              <a:t>may not make Federal Perkins Loans to </a:t>
            </a:r>
            <a:r>
              <a:rPr lang="en-US" sz="2800" u="sng" dirty="0">
                <a:solidFill>
                  <a:schemeClr val="tx1"/>
                </a:solidFill>
                <a:latin typeface="Arial" panose="020B0604020202020204" pitchFamily="34" charset="0"/>
                <a:cs typeface="Arial" panose="020B0604020202020204" pitchFamily="34" charset="0"/>
              </a:rPr>
              <a:t>new</a:t>
            </a:r>
            <a:r>
              <a:rPr lang="en-US" sz="2800" dirty="0">
                <a:solidFill>
                  <a:schemeClr val="tx1"/>
                </a:solidFill>
                <a:latin typeface="Arial" panose="020B0604020202020204" pitchFamily="34" charset="0"/>
                <a:cs typeface="Arial" panose="020B0604020202020204" pitchFamily="34" charset="0"/>
              </a:rPr>
              <a:t> borrowers after September 30, </a:t>
            </a:r>
            <a:r>
              <a:rPr lang="en-US" sz="2800" dirty="0" smtClean="0">
                <a:solidFill>
                  <a:schemeClr val="tx1"/>
                </a:solidFill>
                <a:latin typeface="Arial" panose="020B0604020202020204" pitchFamily="34" charset="0"/>
                <a:cs typeface="Arial" panose="020B0604020202020204" pitchFamily="34" charset="0"/>
              </a:rPr>
              <a:t>2015.</a:t>
            </a:r>
          </a:p>
          <a:p>
            <a:pPr marL="682625" lvl="3" indent="-217488">
              <a:buFont typeface="Wingdings" pitchFamily="2" charset="2"/>
              <a:buChar char="§"/>
              <a:defRPr/>
            </a:pPr>
            <a:r>
              <a:rPr lang="en-US" sz="2800" dirty="0" smtClean="0">
                <a:solidFill>
                  <a:schemeClr val="tx1"/>
                </a:solidFill>
                <a:latin typeface="Arial" panose="020B0604020202020204" pitchFamily="34" charset="0"/>
                <a:cs typeface="Arial" panose="020B0604020202020204" pitchFamily="34" charset="0"/>
              </a:rPr>
              <a:t>If </a:t>
            </a:r>
            <a:r>
              <a:rPr lang="en-US" sz="2800" dirty="0">
                <a:solidFill>
                  <a:schemeClr val="tx1"/>
                </a:solidFill>
                <a:latin typeface="Arial" panose="020B0604020202020204" pitchFamily="34" charset="0"/>
                <a:cs typeface="Arial" panose="020B0604020202020204" pitchFamily="34" charset="0"/>
              </a:rPr>
              <a:t>prior to October 1, 2015, a school makes the first disbursement of a Federal Perkins Loan to a student for the 2015-2016 award year, the school may make any remaining disbursements of that 2015-2016 loan after September 30, 2015. </a:t>
            </a:r>
          </a:p>
          <a:p>
            <a:pPr marL="400050" lvl="1" indent="0">
              <a:buFontTx/>
              <a:buNone/>
              <a:defRPr/>
            </a:pPr>
            <a:endParaRPr lang="en-US" dirty="0">
              <a:cs typeface="Arial" pitchFamily="34" charset="0"/>
            </a:endParaRPr>
          </a:p>
          <a:p>
            <a:pPr>
              <a:buFont typeface="Wingdings" pitchFamily="2" charset="2"/>
              <a:buChar char="§"/>
              <a:defRPr/>
            </a:pPr>
            <a:endParaRPr lang="en-US" sz="2800" dirty="0">
              <a:cs typeface="Arial" pitchFamily="34" charset="0"/>
            </a:endParaRPr>
          </a:p>
        </p:txBody>
      </p:sp>
      <p:sp>
        <p:nvSpPr>
          <p:cNvPr id="39940" name="Slide Number Placeholder 4"/>
          <p:cNvSpPr txBox="1">
            <a:spLocks noGrp="1"/>
          </p:cNvSpPr>
          <p:nvPr/>
        </p:nvSpPr>
        <p:spPr bwMode="auto">
          <a:xfrm>
            <a:off x="0" y="63246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fld id="{10D1C390-3688-4651-8E85-15E9ACAC1496}" type="slidenum">
              <a:rPr lang="en-US" altLang="en-US" sz="1400">
                <a:solidFill>
                  <a:schemeClr val="bg1"/>
                </a:solidFill>
                <a:latin typeface="Arial" charset="0"/>
              </a:rPr>
              <a:pPr algn="ctr" eaLnBrk="1" hangingPunct="1"/>
              <a:t>30</a:t>
            </a:fld>
            <a:endParaRPr lang="en-US" altLang="en-US" sz="1400">
              <a:solidFill>
                <a:schemeClr val="bg1"/>
              </a:solidFill>
              <a:latin typeface="Arial"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b="1" smtClean="0">
                <a:latin typeface="Arial" charset="0"/>
                <a:cs typeface="Arial" charset="0"/>
              </a:rPr>
              <a:t>Perkins Loan Program</a:t>
            </a:r>
          </a:p>
        </p:txBody>
      </p:sp>
      <p:sp>
        <p:nvSpPr>
          <p:cNvPr id="3" name="Content Placeholder 2"/>
          <p:cNvSpPr>
            <a:spLocks noGrp="1"/>
          </p:cNvSpPr>
          <p:nvPr>
            <p:ph idx="1"/>
          </p:nvPr>
        </p:nvSpPr>
        <p:spPr>
          <a:xfrm>
            <a:off x="0" y="1455152"/>
            <a:ext cx="9144000" cy="4830763"/>
          </a:xfrm>
        </p:spPr>
        <p:txBody>
          <a:bodyPr>
            <a:noAutofit/>
          </a:bodyPr>
          <a:lstStyle/>
          <a:p>
            <a:pPr marL="465138" lvl="1" indent="-233363">
              <a:buFont typeface="Wingdings" pitchFamily="2" charset="2"/>
              <a:buChar char="§"/>
              <a:defRPr/>
            </a:pPr>
            <a:r>
              <a:rPr lang="en-US" sz="3200" dirty="0">
                <a:solidFill>
                  <a:schemeClr val="tx1"/>
                </a:solidFill>
                <a:latin typeface="Arial" panose="020B0604020202020204" pitchFamily="34" charset="0"/>
                <a:cs typeface="Arial" panose="020B0604020202020204" pitchFamily="34" charset="0"/>
              </a:rPr>
              <a:t>N</a:t>
            </a:r>
            <a:r>
              <a:rPr lang="en-US" sz="3200" dirty="0" smtClean="0">
                <a:solidFill>
                  <a:schemeClr val="tx1"/>
                </a:solidFill>
                <a:latin typeface="Arial" panose="020B0604020202020204" pitchFamily="34" charset="0"/>
                <a:cs typeface="Arial" panose="020B0604020202020204" pitchFamily="34" charset="0"/>
              </a:rPr>
              <a:t>arrow </a:t>
            </a:r>
            <a:r>
              <a:rPr lang="en-US" sz="3200" dirty="0">
                <a:solidFill>
                  <a:schemeClr val="tx1"/>
                </a:solidFill>
                <a:latin typeface="Arial" panose="020B0604020202020204" pitchFamily="34" charset="0"/>
                <a:cs typeface="Arial" panose="020B0604020202020204" pitchFamily="34" charset="0"/>
              </a:rPr>
              <a:t>“grandfathering” </a:t>
            </a:r>
            <a:r>
              <a:rPr lang="en-US" sz="3200" dirty="0" smtClean="0">
                <a:solidFill>
                  <a:schemeClr val="tx1"/>
                </a:solidFill>
                <a:latin typeface="Arial" panose="020B0604020202020204" pitchFamily="34" charset="0"/>
                <a:cs typeface="Arial" panose="020B0604020202020204" pitchFamily="34" charset="0"/>
              </a:rPr>
              <a:t>provision</a:t>
            </a:r>
          </a:p>
          <a:p>
            <a:pPr marL="865188" lvl="2" indent="-233363">
              <a:buFont typeface="Wingdings" pitchFamily="2" charset="2"/>
              <a:buChar char="§"/>
              <a:defRPr/>
            </a:pPr>
            <a:r>
              <a:rPr lang="en-US" sz="2800" dirty="0" smtClean="0">
                <a:solidFill>
                  <a:schemeClr val="tx1"/>
                </a:solidFill>
                <a:latin typeface="Arial" panose="020B0604020202020204" pitchFamily="34" charset="0"/>
                <a:cs typeface="Arial" panose="020B0604020202020204" pitchFamily="34" charset="0"/>
              </a:rPr>
              <a:t>Allows </a:t>
            </a:r>
            <a:r>
              <a:rPr lang="en-US" sz="2800" dirty="0">
                <a:solidFill>
                  <a:schemeClr val="tx1"/>
                </a:solidFill>
                <a:latin typeface="Arial" panose="020B0604020202020204" pitchFamily="34" charset="0"/>
                <a:cs typeface="Arial" panose="020B0604020202020204" pitchFamily="34" charset="0"/>
              </a:rPr>
              <a:t>schools to make </a:t>
            </a:r>
            <a:r>
              <a:rPr lang="en-US" sz="2800" dirty="0" smtClean="0">
                <a:solidFill>
                  <a:schemeClr val="tx1"/>
                </a:solidFill>
                <a:latin typeface="Arial" panose="020B0604020202020204" pitchFamily="34" charset="0"/>
                <a:cs typeface="Arial" panose="020B0604020202020204" pitchFamily="34" charset="0"/>
              </a:rPr>
              <a:t>Perkins </a:t>
            </a:r>
            <a:r>
              <a:rPr lang="en-US" sz="2800" dirty="0">
                <a:solidFill>
                  <a:schemeClr val="tx1"/>
                </a:solidFill>
                <a:latin typeface="Arial" panose="020B0604020202020204" pitchFamily="34" charset="0"/>
                <a:cs typeface="Arial" panose="020B0604020202020204" pitchFamily="34" charset="0"/>
              </a:rPr>
              <a:t>Loans to certain students for up to five additional years (through September 30, 2020) to enable students who received loans for award years </a:t>
            </a:r>
            <a:r>
              <a:rPr lang="en-US" sz="2800" dirty="0" smtClean="0">
                <a:solidFill>
                  <a:schemeClr val="tx1"/>
                </a:solidFill>
                <a:latin typeface="Arial" panose="020B0604020202020204" pitchFamily="34" charset="0"/>
                <a:cs typeface="Arial" panose="020B0604020202020204" pitchFamily="34" charset="0"/>
              </a:rPr>
              <a:t>“</a:t>
            </a:r>
            <a:r>
              <a:rPr lang="en-US" sz="2800" dirty="0">
                <a:solidFill>
                  <a:schemeClr val="tx1"/>
                </a:solidFill>
                <a:latin typeface="Arial" panose="020B0604020202020204" pitchFamily="34" charset="0"/>
                <a:cs typeface="Arial" panose="020B0604020202020204" pitchFamily="34" charset="0"/>
              </a:rPr>
              <a:t>to continue or complete courses of </a:t>
            </a:r>
            <a:r>
              <a:rPr lang="en-US" sz="2800" dirty="0" smtClean="0">
                <a:solidFill>
                  <a:schemeClr val="tx1"/>
                </a:solidFill>
                <a:latin typeface="Arial" panose="020B0604020202020204" pitchFamily="34" charset="0"/>
                <a:cs typeface="Arial" panose="020B0604020202020204" pitchFamily="34" charset="0"/>
              </a:rPr>
              <a:t>study.</a:t>
            </a:r>
          </a:p>
          <a:p>
            <a:pPr marL="865188" lvl="2" indent="-233363">
              <a:buFont typeface="Wingdings" pitchFamily="2" charset="2"/>
              <a:buChar char="§"/>
              <a:defRPr/>
            </a:pPr>
            <a:r>
              <a:rPr lang="en-US" sz="2800" dirty="0">
                <a:solidFill>
                  <a:schemeClr val="tx1"/>
                </a:solidFill>
                <a:latin typeface="Arial" panose="020B0604020202020204" pitchFamily="34" charset="0"/>
                <a:cs typeface="Arial" panose="020B0604020202020204" pitchFamily="34" charset="0"/>
              </a:rPr>
              <a:t> </a:t>
            </a:r>
            <a:r>
              <a:rPr lang="en-US" sz="2800" dirty="0" smtClean="0">
                <a:solidFill>
                  <a:schemeClr val="tx1"/>
                </a:solidFill>
                <a:latin typeface="Arial" panose="020B0604020202020204" pitchFamily="34" charset="0"/>
                <a:cs typeface="Arial" panose="020B0604020202020204" pitchFamily="34" charset="0"/>
              </a:rPr>
              <a:t>Loans can be made only if </a:t>
            </a:r>
            <a:r>
              <a:rPr lang="en-US" sz="2800" u="sng" dirty="0" smtClean="0">
                <a:solidFill>
                  <a:schemeClr val="tx1"/>
                </a:solidFill>
                <a:latin typeface="Arial" panose="020B0604020202020204" pitchFamily="34" charset="0"/>
                <a:cs typeface="Arial" panose="020B0604020202020204" pitchFamily="34" charset="0"/>
              </a:rPr>
              <a:t>all </a:t>
            </a:r>
            <a:r>
              <a:rPr lang="en-US" sz="2800" u="sng" dirty="0">
                <a:solidFill>
                  <a:schemeClr val="tx1"/>
                </a:solidFill>
                <a:latin typeface="Arial" panose="020B0604020202020204" pitchFamily="34" charset="0"/>
                <a:cs typeface="Arial" panose="020B0604020202020204" pitchFamily="34" charset="0"/>
              </a:rPr>
              <a:t>of the following</a:t>
            </a:r>
            <a:r>
              <a:rPr lang="en-US" sz="2800" dirty="0">
                <a:solidFill>
                  <a:schemeClr val="tx1"/>
                </a:solidFill>
                <a:latin typeface="Arial" panose="020B0604020202020204" pitchFamily="34" charset="0"/>
                <a:cs typeface="Arial" panose="020B0604020202020204" pitchFamily="34" charset="0"/>
              </a:rPr>
              <a:t> conditions are met:</a:t>
            </a:r>
          </a:p>
          <a:p>
            <a:pPr marL="400050" lvl="1" indent="0">
              <a:buFontTx/>
              <a:buNone/>
              <a:defRPr/>
            </a:pPr>
            <a:endParaRPr lang="en-US" dirty="0">
              <a:solidFill>
                <a:schemeClr val="tx1"/>
              </a:solidFill>
              <a:cs typeface="Arial" pitchFamily="34" charset="0"/>
            </a:endParaRPr>
          </a:p>
          <a:p>
            <a:pPr>
              <a:buFont typeface="Wingdings" pitchFamily="2" charset="2"/>
              <a:buChar char="§"/>
              <a:defRPr/>
            </a:pPr>
            <a:endParaRPr lang="en-US" sz="2800" dirty="0">
              <a:solidFill>
                <a:schemeClr val="tx1"/>
              </a:solidFill>
              <a:cs typeface="Arial" pitchFamily="34" charset="0"/>
            </a:endParaRPr>
          </a:p>
        </p:txBody>
      </p:sp>
      <p:sp>
        <p:nvSpPr>
          <p:cNvPr id="40964" name="Slide Number Placeholder 4"/>
          <p:cNvSpPr txBox="1">
            <a:spLocks noGrp="1"/>
          </p:cNvSpPr>
          <p:nvPr/>
        </p:nvSpPr>
        <p:spPr bwMode="auto">
          <a:xfrm>
            <a:off x="0" y="63246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fld id="{E0902B58-795A-4660-A317-76FE39050211}" type="slidenum">
              <a:rPr lang="en-US" altLang="en-US" sz="1400">
                <a:solidFill>
                  <a:schemeClr val="bg1"/>
                </a:solidFill>
                <a:latin typeface="Arial" charset="0"/>
              </a:rPr>
              <a:pPr algn="ctr" eaLnBrk="1" hangingPunct="1"/>
              <a:t>31</a:t>
            </a:fld>
            <a:endParaRPr lang="en-US" altLang="en-US" sz="1400">
              <a:solidFill>
                <a:schemeClr val="bg1"/>
              </a:solidFill>
              <a:latin typeface="Arial"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b="1" dirty="0" smtClean="0">
                <a:latin typeface="Arial" charset="0"/>
                <a:cs typeface="Arial" charset="0"/>
              </a:rPr>
              <a:t>Perkins Loan Program</a:t>
            </a:r>
          </a:p>
        </p:txBody>
      </p:sp>
      <p:sp>
        <p:nvSpPr>
          <p:cNvPr id="41987" name="Content Placeholder 2"/>
          <p:cNvSpPr>
            <a:spLocks noGrp="1"/>
          </p:cNvSpPr>
          <p:nvPr>
            <p:ph idx="1"/>
          </p:nvPr>
        </p:nvSpPr>
        <p:spPr bwMode="auto">
          <a:xfrm>
            <a:off x="152400" y="1219200"/>
            <a:ext cx="8861425"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65138" lvl="1" indent="-233363">
              <a:buFont typeface="Wingdings" pitchFamily="2" charset="2"/>
              <a:buChar char="§"/>
            </a:pPr>
            <a:r>
              <a:rPr lang="en-US" altLang="en-US" sz="2800" dirty="0" smtClean="0">
                <a:solidFill>
                  <a:schemeClr val="tx1"/>
                </a:solidFill>
                <a:latin typeface="Arial" charset="0"/>
                <a:cs typeface="Arial" charset="0"/>
              </a:rPr>
              <a:t>The school made at least one loan disbursement to the student on or before June 30, 2015.</a:t>
            </a:r>
          </a:p>
          <a:p>
            <a:pPr marL="465138" lvl="1" indent="-233363">
              <a:buFont typeface="Wingdings" pitchFamily="2" charset="2"/>
              <a:buChar char="§"/>
            </a:pPr>
            <a:r>
              <a:rPr lang="en-US" altLang="en-US" sz="2800" dirty="0" smtClean="0">
                <a:solidFill>
                  <a:schemeClr val="tx1"/>
                </a:solidFill>
                <a:latin typeface="Arial" charset="0"/>
                <a:cs typeface="Arial" charset="0"/>
              </a:rPr>
              <a:t>The student is enrolled at the same institution where the </a:t>
            </a:r>
            <a:r>
              <a:rPr lang="en-US" altLang="en-US" sz="2800" u="sng" dirty="0" smtClean="0">
                <a:solidFill>
                  <a:schemeClr val="tx1"/>
                </a:solidFill>
                <a:latin typeface="Arial" charset="0"/>
                <a:cs typeface="Arial" charset="0"/>
              </a:rPr>
              <a:t>last</a:t>
            </a:r>
            <a:r>
              <a:rPr lang="en-US" altLang="en-US" sz="2800" dirty="0" smtClean="0">
                <a:solidFill>
                  <a:schemeClr val="tx1"/>
                </a:solidFill>
                <a:latin typeface="Arial" charset="0"/>
                <a:cs typeface="Arial" charset="0"/>
              </a:rPr>
              <a:t> Perkins Loan disbursement was received.</a:t>
            </a:r>
          </a:p>
          <a:p>
            <a:pPr marL="465138" lvl="1" indent="-233363">
              <a:buFont typeface="Wingdings" pitchFamily="2" charset="2"/>
              <a:buChar char="§"/>
            </a:pPr>
            <a:r>
              <a:rPr lang="en-US" altLang="en-US" sz="2800" dirty="0" smtClean="0">
                <a:solidFill>
                  <a:schemeClr val="tx1"/>
                </a:solidFill>
                <a:latin typeface="Arial" charset="0"/>
                <a:cs typeface="Arial" charset="0"/>
              </a:rPr>
              <a:t>The student is enrolled in the same academic program (same CIP Code) for which the student received his or her </a:t>
            </a:r>
            <a:r>
              <a:rPr lang="en-US" altLang="en-US" sz="2800" u="sng" dirty="0" smtClean="0">
                <a:solidFill>
                  <a:schemeClr val="tx1"/>
                </a:solidFill>
                <a:latin typeface="Arial" charset="0"/>
                <a:cs typeface="Arial" charset="0"/>
              </a:rPr>
              <a:t>last</a:t>
            </a:r>
            <a:r>
              <a:rPr lang="en-US" altLang="en-US" sz="2800" dirty="0" smtClean="0">
                <a:solidFill>
                  <a:schemeClr val="tx1"/>
                </a:solidFill>
                <a:latin typeface="Arial" charset="0"/>
                <a:cs typeface="Arial" charset="0"/>
              </a:rPr>
              <a:t> Perkins Loan disbursement.</a:t>
            </a:r>
          </a:p>
          <a:p>
            <a:pPr marL="465138" lvl="1" indent="-233363">
              <a:buFont typeface="Wingdings" pitchFamily="2" charset="2"/>
              <a:buChar char="§"/>
            </a:pPr>
            <a:r>
              <a:rPr lang="en-US" altLang="en-US" sz="2800" dirty="0" smtClean="0">
                <a:solidFill>
                  <a:schemeClr val="tx1"/>
                </a:solidFill>
                <a:latin typeface="Arial" charset="0"/>
                <a:cs typeface="Arial" charset="0"/>
              </a:rPr>
              <a:t>Loan used to meet unmet need </a:t>
            </a:r>
            <a:r>
              <a:rPr lang="en-US" altLang="en-US" sz="2800" u="sng" dirty="0" smtClean="0">
                <a:solidFill>
                  <a:schemeClr val="tx1"/>
                </a:solidFill>
                <a:latin typeface="Arial" charset="0"/>
                <a:cs typeface="Arial" charset="0"/>
              </a:rPr>
              <a:t>only</a:t>
            </a:r>
            <a:r>
              <a:rPr lang="en-US" altLang="en-US" sz="2800" dirty="0" smtClean="0">
                <a:solidFill>
                  <a:schemeClr val="tx1"/>
                </a:solidFill>
                <a:latin typeface="Arial" charset="0"/>
                <a:cs typeface="Arial" charset="0"/>
              </a:rPr>
              <a:t> after student has been awarded all Direct Subsidized Loan for which the student is eligible.</a:t>
            </a:r>
          </a:p>
        </p:txBody>
      </p:sp>
      <p:sp>
        <p:nvSpPr>
          <p:cNvPr id="41988" name="Slide Number Placeholder 4"/>
          <p:cNvSpPr txBox="1">
            <a:spLocks noGrp="1"/>
          </p:cNvSpPr>
          <p:nvPr/>
        </p:nvSpPr>
        <p:spPr bwMode="auto">
          <a:xfrm>
            <a:off x="0" y="63246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fld id="{37A5362F-719C-47F0-86F7-ABBB4C3DC8D7}" type="slidenum">
              <a:rPr lang="en-US" altLang="en-US" sz="1400">
                <a:solidFill>
                  <a:schemeClr val="bg1"/>
                </a:solidFill>
                <a:latin typeface="Arial" charset="0"/>
              </a:rPr>
              <a:pPr algn="ctr" eaLnBrk="1" hangingPunct="1"/>
              <a:t>32</a:t>
            </a:fld>
            <a:endParaRPr lang="en-US" altLang="en-US" sz="1400">
              <a:solidFill>
                <a:schemeClr val="bg1"/>
              </a:solidFill>
              <a:latin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2DEB1BD9-E8F1-4AB7-BB88-3A706547DFF9}" type="slidenum">
              <a:rPr lang="en-US" smtClean="0"/>
              <a:pPr>
                <a:defRPr/>
              </a:pPr>
              <a:t>33</a:t>
            </a:fld>
            <a:endParaRPr lang="en-US" dirty="0"/>
          </a:p>
        </p:txBody>
      </p:sp>
      <p:sp>
        <p:nvSpPr>
          <p:cNvPr id="3" name="Title 1"/>
          <p:cNvSpPr txBox="1">
            <a:spLocks/>
          </p:cNvSpPr>
          <p:nvPr/>
        </p:nvSpPr>
        <p:spPr bwMode="auto">
          <a:xfrm>
            <a:off x="457200" y="274638"/>
            <a:ext cx="82296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34" charset="-128"/>
                <a:cs typeface="+mj-cs"/>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r>
              <a:rPr lang="en-US" altLang="en-US" sz="3600" b="1" smtClean="0">
                <a:latin typeface="Arial" charset="0"/>
                <a:cs typeface="Arial" charset="0"/>
              </a:rPr>
              <a:t>Perkins Loan Program</a:t>
            </a:r>
            <a:endParaRPr lang="en-US" altLang="en-US" sz="3600" b="1" dirty="0" smtClean="0">
              <a:latin typeface="Arial" charset="0"/>
              <a:cs typeface="Arial" charset="0"/>
            </a:endParaRPr>
          </a:p>
        </p:txBody>
      </p:sp>
      <p:sp>
        <p:nvSpPr>
          <p:cNvPr id="4" name="Content Placeholder 2"/>
          <p:cNvSpPr txBox="1">
            <a:spLocks/>
          </p:cNvSpPr>
          <p:nvPr/>
        </p:nvSpPr>
        <p:spPr bwMode="auto">
          <a:xfrm>
            <a:off x="152400" y="1219200"/>
            <a:ext cx="8861425" cy="45259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3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65138" lvl="1" indent="-233363">
              <a:buFont typeface="Wingdings" pitchFamily="2" charset="2"/>
              <a:buChar char="§"/>
            </a:pPr>
            <a:r>
              <a:rPr lang="en-US" altLang="en-US" dirty="0" smtClean="0">
                <a:latin typeface="Arial" charset="0"/>
                <a:cs typeface="Arial" charset="0"/>
              </a:rPr>
              <a:t>Question from MASFAA:   Student signed an MPN in 2014.  The MPN is now expired.  Can I continue to award and disburse Perkins to grandfathered students on the last MPN even though it is expired?  </a:t>
            </a:r>
          </a:p>
          <a:p>
            <a:pPr marL="465138" lvl="1" indent="-233363">
              <a:buFont typeface="Wingdings" pitchFamily="2" charset="2"/>
              <a:buChar char="§"/>
            </a:pPr>
            <a:endParaRPr lang="en-US" altLang="en-US" dirty="0">
              <a:latin typeface="Arial" charset="0"/>
              <a:cs typeface="Arial" charset="0"/>
            </a:endParaRPr>
          </a:p>
          <a:p>
            <a:pPr marL="465138" lvl="1" indent="-233363">
              <a:buFont typeface="Wingdings" pitchFamily="2" charset="2"/>
              <a:buChar char="§"/>
            </a:pPr>
            <a:r>
              <a:rPr lang="en-US" altLang="en-US" dirty="0" smtClean="0">
                <a:latin typeface="Arial" charset="0"/>
                <a:cs typeface="Arial" charset="0"/>
              </a:rPr>
              <a:t>Answer:  Yes. Under the multi-year functionality of the Perkins MPN schools are allowed to continue to disburse loans.  See GEN 12-19 for past guidance on expired Perkins MPNs.</a:t>
            </a:r>
          </a:p>
          <a:p>
            <a:pPr marL="465138" lvl="1" indent="-233363">
              <a:buFont typeface="Wingdings" pitchFamily="2" charset="2"/>
              <a:buChar char="§"/>
            </a:pPr>
            <a:r>
              <a:rPr lang="en-US" altLang="en-US" dirty="0">
                <a:latin typeface="Arial" charset="0"/>
                <a:cs typeface="Arial" charset="0"/>
                <a:hlinkClick r:id="rId3"/>
              </a:rPr>
              <a:t>http://</a:t>
            </a:r>
            <a:r>
              <a:rPr lang="en-US" altLang="en-US" dirty="0" smtClean="0">
                <a:latin typeface="Arial" charset="0"/>
                <a:cs typeface="Arial" charset="0"/>
                <a:hlinkClick r:id="rId3"/>
              </a:rPr>
              <a:t>ifap.ed.gov/dpcletters/GEN1219.html</a:t>
            </a:r>
            <a:endParaRPr lang="en-US" altLang="en-US" dirty="0" smtClean="0">
              <a:latin typeface="Arial" charset="0"/>
              <a:cs typeface="Arial" charset="0"/>
            </a:endParaRPr>
          </a:p>
          <a:p>
            <a:pPr marL="465138" lvl="1" indent="-233363">
              <a:buFont typeface="Wingdings" pitchFamily="2" charset="2"/>
              <a:buChar char="§"/>
            </a:pPr>
            <a:endParaRPr lang="en-US" altLang="en-US" dirty="0" smtClean="0">
              <a:latin typeface="Arial" charset="0"/>
              <a:cs typeface="Arial" charset="0"/>
            </a:endParaRPr>
          </a:p>
        </p:txBody>
      </p:sp>
    </p:spTree>
    <p:extLst>
      <p:ext uri="{BB962C8B-B14F-4D97-AF65-F5344CB8AC3E}">
        <p14:creationId xmlns:p14="http://schemas.microsoft.com/office/powerpoint/2010/main" val="24869082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bwMode="auto">
          <a:xfrm>
            <a:off x="304800" y="339725"/>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smtClean="0">
                <a:solidFill>
                  <a:schemeClr val="tx1"/>
                </a:solidFill>
                <a:latin typeface="Arial" charset="0"/>
                <a:cs typeface="Arial" charset="0"/>
              </a:rPr>
              <a:t>Dear Colleague Letters</a:t>
            </a:r>
          </a:p>
        </p:txBody>
      </p:sp>
      <p:sp>
        <p:nvSpPr>
          <p:cNvPr id="43011"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4D8B2EC1-09F7-45F5-8666-CD124CFD5049}" type="slidenum">
              <a:rPr lang="en-US" altLang="en-US" smtClean="0">
                <a:solidFill>
                  <a:srgbClr val="F2F2F2"/>
                </a:solidFill>
                <a:latin typeface="Arial" charset="0"/>
              </a:rPr>
              <a:pPr eaLnBrk="1" hangingPunct="1"/>
              <a:t>34</a:t>
            </a:fld>
            <a:endParaRPr lang="en-US" altLang="en-US" smtClean="0">
              <a:solidFill>
                <a:srgbClr val="F2F2F2"/>
              </a:solidFill>
              <a:latin typeface="Arial" charset="0"/>
            </a:endParaRPr>
          </a:p>
        </p:txBody>
      </p:sp>
      <p:sp>
        <p:nvSpPr>
          <p:cNvPr id="43012" name="Content Placeholder 2"/>
          <p:cNvSpPr>
            <a:spLocks noGrp="1"/>
          </p:cNvSpPr>
          <p:nvPr>
            <p:ph idx="4294967295"/>
          </p:nvPr>
        </p:nvSpPr>
        <p:spPr bwMode="auto">
          <a:xfrm>
            <a:off x="0" y="1106488"/>
            <a:ext cx="9144000" cy="45259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2800" b="1" smtClean="0">
                <a:latin typeface="Arial" charset="0"/>
                <a:cs typeface="Arial" charset="0"/>
              </a:rPr>
              <a:t>GEN-15-19 – </a:t>
            </a:r>
            <a:r>
              <a:rPr lang="en-US" altLang="en-US" sz="2800" smtClean="0">
                <a:latin typeface="Arial" charset="0"/>
                <a:cs typeface="Arial" charset="0"/>
              </a:rPr>
              <a:t>Perkins Excess Liquid Capital</a:t>
            </a:r>
          </a:p>
          <a:p>
            <a:pPr lvl="1">
              <a:buFont typeface="Arial" charset="0"/>
              <a:buChar char="•"/>
            </a:pPr>
            <a:r>
              <a:rPr lang="en-US" altLang="en-US" sz="2400" smtClean="0">
                <a:latin typeface="Arial" charset="0"/>
                <a:cs typeface="Arial" charset="0"/>
              </a:rPr>
              <a:t>Reminds institutions that participate in Perkins they must return to the Department (ED) the </a:t>
            </a:r>
            <a:r>
              <a:rPr lang="en-US" altLang="en-US" sz="2400" i="1" smtClean="0">
                <a:latin typeface="Arial" charset="0"/>
                <a:cs typeface="Arial" charset="0"/>
              </a:rPr>
              <a:t>Federal portion </a:t>
            </a:r>
            <a:r>
              <a:rPr lang="en-US" altLang="en-US" sz="2400" smtClean="0">
                <a:latin typeface="Arial" charset="0"/>
                <a:cs typeface="Arial" charset="0"/>
              </a:rPr>
              <a:t>of any Excess Liquid Capital in their Perkins Loan Revolving Fund</a:t>
            </a:r>
          </a:p>
          <a:p>
            <a:pPr lvl="1">
              <a:buFont typeface="Arial" charset="0"/>
              <a:buChar char="•"/>
            </a:pPr>
            <a:r>
              <a:rPr lang="en-US" altLang="en-US" sz="2400" smtClean="0">
                <a:latin typeface="Arial" charset="0"/>
                <a:cs typeface="Arial" charset="0"/>
              </a:rPr>
              <a:t>Includes interactive worksheets to determine Excess Liquid Capital (ELC) that must be returned</a:t>
            </a:r>
          </a:p>
          <a:p>
            <a:pPr lvl="2"/>
            <a:r>
              <a:rPr lang="en-US" altLang="en-US" sz="2300" smtClean="0">
                <a:latin typeface="Arial" charset="0"/>
                <a:cs typeface="Arial" charset="0"/>
              </a:rPr>
              <a:t>ELC is the amount of the Fund’s “Cash On Hand” that is in excess of the institution’s estimated immediate needs</a:t>
            </a:r>
          </a:p>
          <a:p>
            <a:pPr lvl="1">
              <a:buFont typeface="Arial" charset="0"/>
              <a:buChar char="•"/>
            </a:pPr>
            <a:r>
              <a:rPr lang="en-US" altLang="en-US" sz="2400" smtClean="0">
                <a:latin typeface="Arial" charset="0"/>
                <a:cs typeface="Arial" charset="0"/>
              </a:rPr>
              <a:t>ED allows the institution to calculate the </a:t>
            </a:r>
            <a:r>
              <a:rPr lang="en-US" altLang="en-US" sz="2400" u="sng" smtClean="0">
                <a:latin typeface="Arial" charset="0"/>
                <a:cs typeface="Arial" charset="0"/>
              </a:rPr>
              <a:t>Federal share </a:t>
            </a:r>
            <a:r>
              <a:rPr lang="en-US" altLang="en-US" sz="2400" smtClean="0">
                <a:latin typeface="Arial" charset="0"/>
                <a:cs typeface="Arial" charset="0"/>
              </a:rPr>
              <a:t>to be returned to ED and the </a:t>
            </a:r>
            <a:r>
              <a:rPr lang="en-US" altLang="en-US" sz="2400" u="sng" smtClean="0">
                <a:latin typeface="Arial" charset="0"/>
                <a:cs typeface="Arial" charset="0"/>
              </a:rPr>
              <a:t>institutional share </a:t>
            </a:r>
            <a:r>
              <a:rPr lang="en-US" altLang="en-US" sz="2400" smtClean="0">
                <a:latin typeface="Arial" charset="0"/>
                <a:cs typeface="Arial" charset="0"/>
              </a:rPr>
              <a:t>that must be removed from the Fund and returned to the institution</a:t>
            </a:r>
          </a:p>
          <a:p>
            <a:pPr lvl="1">
              <a:buFont typeface="Arial" charset="0"/>
              <a:buChar char="•"/>
            </a:pPr>
            <a:r>
              <a:rPr lang="en-US" altLang="en-US" sz="2400" smtClean="0">
                <a:latin typeface="Arial" charset="0"/>
                <a:cs typeface="Arial" charset="0"/>
              </a:rPr>
              <a:t>The Federal share of the institution’s ELC must be returned to ED via G5 no later than </a:t>
            </a:r>
            <a:r>
              <a:rPr lang="en-US" altLang="en-US" sz="2400" u="sng" smtClean="0">
                <a:latin typeface="Arial" charset="0"/>
                <a:cs typeface="Arial" charset="0"/>
              </a:rPr>
              <a:t>December 31, 2015</a:t>
            </a:r>
            <a:endParaRPr lang="en-US" altLang="en-US" sz="2400" smtClean="0">
              <a:latin typeface="Arial" charset="0"/>
              <a:cs typeface="Arial"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Slide Number Placeholder 1"/>
          <p:cNvSpPr>
            <a:spLocks noGrp="1"/>
          </p:cNvSpPr>
          <p:nvPr>
            <p:ph type="sldNum" sz="quarter" idx="10"/>
          </p:nvPr>
        </p:nvSpPr>
        <p:spPr bwMode="auto">
          <a:xfrm>
            <a:off x="550985" y="6492875"/>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8F3205CF-5C4E-4271-B0CD-480EE4528080}" type="slidenum">
              <a:rPr lang="en-US" altLang="en-US" smtClean="0">
                <a:solidFill>
                  <a:schemeClr val="bg1"/>
                </a:solidFill>
                <a:latin typeface="Arial" charset="0"/>
              </a:rPr>
              <a:pPr eaLnBrk="1" hangingPunct="1"/>
              <a:t>35</a:t>
            </a:fld>
            <a:endParaRPr lang="en-US" altLang="en-US" smtClean="0">
              <a:solidFill>
                <a:schemeClr val="bg1"/>
              </a:solidFill>
              <a:latin typeface="Arial" charset="0"/>
            </a:endParaRPr>
          </a:p>
        </p:txBody>
      </p:sp>
      <p:sp>
        <p:nvSpPr>
          <p:cNvPr id="2" name="Rectangle 3"/>
          <p:cNvSpPr>
            <a:spLocks noGrp="1" noChangeArrowheads="1"/>
          </p:cNvSpPr>
          <p:nvPr>
            <p:ph type="title" idx="4294967295"/>
          </p:nvPr>
        </p:nvSpPr>
        <p:spPr bwMode="auto">
          <a:xfrm>
            <a:off x="0" y="208103"/>
            <a:ext cx="9144000" cy="600382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eaLnBrk="1" hangingPunct="1">
              <a:buClr>
                <a:srgbClr val="00CC99"/>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6000" b="1" dirty="0" smtClean="0">
                <a:ln w="11430"/>
                <a:solidFill>
                  <a:schemeClr val="accent3">
                    <a:lumMod val="75000"/>
                  </a:schemeClr>
                </a:solidFill>
                <a:effectLst>
                  <a:outerShdw blurRad="50800" dist="39000" dir="5460000" algn="tl">
                    <a:srgbClr val="000000">
                      <a:alpha val="38000"/>
                    </a:srgbClr>
                  </a:outerShdw>
                </a:effectLst>
                <a:latin typeface="Arial" panose="020B0604020202020204" pitchFamily="34" charset="0"/>
                <a:ea typeface="MS PGothic" pitchFamily="34" charset="-128"/>
                <a:cs typeface="Arial" panose="020B0604020202020204" pitchFamily="34" charset="0"/>
              </a:rPr>
              <a:t>       </a:t>
            </a:r>
            <a:r>
              <a:rPr lang="en-GB" sz="60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t>Career Pathway      		        Programs &amp;</a:t>
            </a:r>
            <a:br>
              <a:rPr lang="en-GB" sz="60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br>
            <a:r>
              <a:rPr lang="en-GB" sz="60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t>       Title IV Eligibility</a:t>
            </a:r>
            <a:br>
              <a:rPr lang="en-GB" sz="60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br>
            <a:r>
              <a:rPr lang="en-GB" sz="48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t/>
            </a:r>
            <a:br>
              <a:rPr lang="en-GB" sz="48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br>
            <a:r>
              <a:rPr lang="en-GB" sz="4800" b="1" dirty="0">
                <a:ln w="11430"/>
                <a:solidFill>
                  <a:schemeClr val="accent5">
                    <a:lumMod val="75000"/>
                  </a:schemeClr>
                </a:solidFill>
                <a:latin typeface="Arial" panose="020B0604020202020204" pitchFamily="34" charset="0"/>
                <a:ea typeface="MS PGothic" pitchFamily="34" charset="-128"/>
                <a:cs typeface="Arial" panose="020B0604020202020204" pitchFamily="34" charset="0"/>
              </a:rPr>
              <a:t/>
            </a:r>
            <a:br>
              <a:rPr lang="en-GB" sz="4800" b="1" dirty="0">
                <a:ln w="11430"/>
                <a:solidFill>
                  <a:schemeClr val="accent5">
                    <a:lumMod val="75000"/>
                  </a:schemeClr>
                </a:solidFill>
                <a:latin typeface="Arial" panose="020B0604020202020204" pitchFamily="34" charset="0"/>
                <a:ea typeface="MS PGothic" pitchFamily="34" charset="-128"/>
                <a:cs typeface="Arial" panose="020B0604020202020204" pitchFamily="34" charset="0"/>
              </a:rPr>
            </a:br>
            <a:r>
              <a:rPr lang="en-GB" sz="6000" b="1" dirty="0">
                <a:ln w="11430"/>
                <a:solidFill>
                  <a:schemeClr val="accent5">
                    <a:lumMod val="75000"/>
                  </a:schemeClr>
                </a:solidFill>
                <a:latin typeface="Arial" panose="020B0604020202020204" pitchFamily="34" charset="0"/>
                <a:ea typeface="MS PGothic" pitchFamily="34" charset="-128"/>
                <a:cs typeface="Arial" panose="020B0604020202020204" pitchFamily="34" charset="0"/>
              </a:rPr>
              <a:t/>
            </a:r>
            <a:br>
              <a:rPr lang="en-GB" sz="6000" b="1" dirty="0">
                <a:ln w="11430"/>
                <a:solidFill>
                  <a:schemeClr val="accent5">
                    <a:lumMod val="75000"/>
                  </a:schemeClr>
                </a:solidFill>
                <a:latin typeface="Arial" panose="020B0604020202020204" pitchFamily="34" charset="0"/>
                <a:ea typeface="MS PGothic" pitchFamily="34" charset="-128"/>
                <a:cs typeface="Arial" panose="020B0604020202020204" pitchFamily="34" charset="0"/>
              </a:rPr>
            </a:br>
            <a:r>
              <a:rPr lang="en-GB" sz="24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t>GEN 15-09</a:t>
            </a:r>
            <a:br>
              <a:rPr lang="en-GB" sz="24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br>
            <a:r>
              <a:rPr lang="en-GB" sz="24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t>10.22.15 Electronic Announcement</a:t>
            </a:r>
          </a:p>
        </p:txBody>
      </p:sp>
      <p:pic>
        <p:nvPicPr>
          <p:cNvPr id="45064" name="Picture 8" descr="C:\Users\Anita.Olivencia\AppData\Local\Microsoft\Windows\Temporary Internet Files\Content.IE5\PRI572E0\back_to_school_text_1600_clr_9054[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686174"/>
            <a:ext cx="4114800" cy="231457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spd="slow"/>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bwMode="auto">
          <a:xfrm>
            <a:off x="228600"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Changes in the Law</a:t>
            </a:r>
          </a:p>
        </p:txBody>
      </p:sp>
      <p:sp>
        <p:nvSpPr>
          <p:cNvPr id="46083"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92E3FB2F-91ED-42BF-AD40-72C72E5C22EF}" type="slidenum">
              <a:rPr lang="en-US" altLang="en-US" smtClean="0">
                <a:solidFill>
                  <a:schemeClr val="bg1"/>
                </a:solidFill>
                <a:latin typeface="Arial" charset="0"/>
              </a:rPr>
              <a:pPr eaLnBrk="1" hangingPunct="1"/>
              <a:t>36</a:t>
            </a:fld>
            <a:endParaRPr lang="en-US" altLang="en-US" smtClean="0">
              <a:solidFill>
                <a:schemeClr val="bg1"/>
              </a:solidFill>
              <a:latin typeface="Arial" charset="0"/>
            </a:endParaRPr>
          </a:p>
        </p:txBody>
      </p:sp>
      <p:sp>
        <p:nvSpPr>
          <p:cNvPr id="46084" name="Content Placeholder 5"/>
          <p:cNvSpPr>
            <a:spLocks noGrp="1"/>
          </p:cNvSpPr>
          <p:nvPr>
            <p:ph idx="4294967295"/>
          </p:nvPr>
        </p:nvSpPr>
        <p:spPr bwMode="auto">
          <a:xfrm>
            <a:off x="0" y="1122363"/>
            <a:ext cx="9144000" cy="4800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2800" smtClean="0">
                <a:latin typeface="Arial" charset="0"/>
                <a:cs typeface="Arial" charset="0"/>
              </a:rPr>
              <a:t>Consolidated and Further Continuing Appropriations Act of 2015 (Pub. L. 113-235) enacted 12/16/14</a:t>
            </a:r>
          </a:p>
          <a:p>
            <a:pPr lvl="1">
              <a:buFont typeface="Arial" charset="0"/>
              <a:buChar char="•"/>
            </a:pPr>
            <a:r>
              <a:rPr lang="en-US" altLang="en-US" sz="2600" smtClean="0">
                <a:latin typeface="Arial" charset="0"/>
                <a:cs typeface="Arial" charset="0"/>
              </a:rPr>
              <a:t>Changed section 484(d) HEA to allow a student who does not have a high school diploma (or recognized equivalent), or who was not properly homeschooled, to be eligible for Title IV aid through ability to benefit (ATB) alternatives, but </a:t>
            </a:r>
            <a:r>
              <a:rPr lang="en-US" altLang="en-US" sz="2600" b="1" smtClean="0">
                <a:latin typeface="Arial" charset="0"/>
                <a:cs typeface="Arial" charset="0"/>
              </a:rPr>
              <a:t>ONLY if the student is enrolled in an </a:t>
            </a:r>
            <a:r>
              <a:rPr lang="en-US" altLang="en-US" sz="2600" b="1" i="1" smtClean="0">
                <a:latin typeface="Arial" charset="0"/>
                <a:cs typeface="Arial" charset="0"/>
              </a:rPr>
              <a:t>"eligible career pathway program”</a:t>
            </a:r>
          </a:p>
          <a:p>
            <a:pPr lvl="2"/>
            <a:r>
              <a:rPr lang="en-US" altLang="en-US" smtClean="0">
                <a:latin typeface="Arial" charset="0"/>
                <a:cs typeface="Arial" charset="0"/>
              </a:rPr>
              <a:t>Any type of institution may offer eligible career pathway programs</a:t>
            </a:r>
          </a:p>
          <a:p>
            <a:pPr lvl="2"/>
            <a:r>
              <a:rPr lang="en-US" altLang="en-US" i="1" smtClean="0">
                <a:latin typeface="Arial" charset="0"/>
                <a:cs typeface="Arial" charset="0"/>
              </a:rPr>
              <a:t>No requirement to offer eligible career pathway programs</a:t>
            </a:r>
          </a:p>
          <a:p>
            <a:pPr lvl="2"/>
            <a:endParaRPr lang="en-US" altLang="en-US" i="1" smtClean="0">
              <a:latin typeface="Arial" charset="0"/>
              <a:cs typeface="Arial" charset="0"/>
            </a:endParaRPr>
          </a:p>
        </p:txBody>
      </p:sp>
      <p:sp>
        <p:nvSpPr>
          <p:cNvPr id="46085" name="TextBox 1"/>
          <p:cNvSpPr txBox="1">
            <a:spLocks noChangeArrowheads="1"/>
          </p:cNvSpPr>
          <p:nvPr/>
        </p:nvSpPr>
        <p:spPr bwMode="auto">
          <a:xfrm>
            <a:off x="457200" y="6262688"/>
            <a:ext cx="39131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r>
              <a:rPr lang="en-US" altLang="en-US" sz="3200" b="1"/>
              <a:t>Guidance - GEN-15-09</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bwMode="auto">
          <a:xfrm>
            <a:off x="0" y="414338"/>
            <a:ext cx="914400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“Grandfathered Students” Exception</a:t>
            </a:r>
          </a:p>
        </p:txBody>
      </p:sp>
      <p:sp>
        <p:nvSpPr>
          <p:cNvPr id="47107"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78EA7E0D-8777-4A89-B467-5E17B1834D96}" type="slidenum">
              <a:rPr lang="en-US" altLang="en-US" smtClean="0">
                <a:solidFill>
                  <a:schemeClr val="bg1"/>
                </a:solidFill>
                <a:latin typeface="Arial" charset="0"/>
              </a:rPr>
              <a:pPr eaLnBrk="1" hangingPunct="1"/>
              <a:t>37</a:t>
            </a:fld>
            <a:endParaRPr lang="en-US" altLang="en-US" smtClean="0">
              <a:solidFill>
                <a:schemeClr val="bg1"/>
              </a:solidFill>
              <a:latin typeface="Arial" charset="0"/>
            </a:endParaRPr>
          </a:p>
        </p:txBody>
      </p:sp>
      <p:sp>
        <p:nvSpPr>
          <p:cNvPr id="47108" name="Content Placeholder 5"/>
          <p:cNvSpPr>
            <a:spLocks noGrp="1"/>
          </p:cNvSpPr>
          <p:nvPr>
            <p:ph idx="4294967295"/>
          </p:nvPr>
        </p:nvSpPr>
        <p:spPr bwMode="auto">
          <a:xfrm>
            <a:off x="0" y="1062038"/>
            <a:ext cx="9144000" cy="4800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2800" smtClean="0">
                <a:latin typeface="Arial" charset="0"/>
                <a:cs typeface="Arial" charset="0"/>
              </a:rPr>
              <a:t>The Consolidated Appropriations Act of 2012 amended section 484(d) of the HEA to allow a student without a high school diploma (or recognized equivalent), and who </a:t>
            </a:r>
            <a:r>
              <a:rPr lang="en-US" altLang="en-US" sz="2800" u="sng" smtClean="0">
                <a:latin typeface="Arial" charset="0"/>
                <a:cs typeface="Arial" charset="0"/>
              </a:rPr>
              <a:t>attended an eligible program at a Title IV institution prior to July 1, 2012,</a:t>
            </a:r>
            <a:r>
              <a:rPr lang="en-US" altLang="en-US" sz="2800" smtClean="0">
                <a:latin typeface="Arial" charset="0"/>
                <a:cs typeface="Arial" charset="0"/>
              </a:rPr>
              <a:t> to be eligible for Title IV aid under the previous ATB alternatives (</a:t>
            </a:r>
            <a:r>
              <a:rPr lang="en-US" altLang="en-US" sz="2800" smtClean="0">
                <a:latin typeface="Arial" charset="0"/>
                <a:cs typeface="Arial" charset="0"/>
                <a:hlinkClick r:id="rId3"/>
              </a:rPr>
              <a:t>GEN-12-09</a:t>
            </a:r>
            <a:r>
              <a:rPr lang="en-US" altLang="en-US" sz="2800" smtClean="0">
                <a:latin typeface="Arial" charset="0"/>
                <a:cs typeface="Arial" charset="0"/>
              </a:rPr>
              <a:t>)</a:t>
            </a:r>
          </a:p>
          <a:p>
            <a:pPr lvl="1">
              <a:buFont typeface="Arial" charset="0"/>
              <a:buChar char="•"/>
            </a:pPr>
            <a:r>
              <a:rPr lang="en-US" altLang="en-US" sz="2700" smtClean="0">
                <a:latin typeface="Arial" charset="0"/>
                <a:cs typeface="Arial" charset="0"/>
              </a:rPr>
              <a:t>Eligible students were referred to as having been “grandfathered” </a:t>
            </a:r>
          </a:p>
          <a:p>
            <a:pPr lvl="1">
              <a:buFont typeface="Arial" charset="0"/>
              <a:buChar char="•"/>
            </a:pPr>
            <a:r>
              <a:rPr lang="en-US" altLang="en-US" sz="2700" i="1" smtClean="0">
                <a:latin typeface="Arial" charset="0"/>
                <a:cs typeface="Arial" charset="0"/>
              </a:rPr>
              <a:t>The new ATB provision in Pub. L. 113-235 (career pathway programs) does NOT affect the eligibility of students grandfathered under the 2012 provision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Eligible Students</a:t>
            </a:r>
          </a:p>
        </p:txBody>
      </p:sp>
      <p:sp>
        <p:nvSpPr>
          <p:cNvPr id="48131"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3BA17DC8-B570-48F8-81B5-B047B2CA9ABF}" type="slidenum">
              <a:rPr lang="en-US" altLang="en-US" smtClean="0">
                <a:solidFill>
                  <a:schemeClr val="bg1"/>
                </a:solidFill>
                <a:latin typeface="Arial" charset="0"/>
              </a:rPr>
              <a:pPr eaLnBrk="1" hangingPunct="1"/>
              <a:t>38</a:t>
            </a:fld>
            <a:endParaRPr lang="en-US" altLang="en-US" smtClean="0">
              <a:solidFill>
                <a:schemeClr val="bg1"/>
              </a:solidFill>
              <a:latin typeface="Arial" charset="0"/>
            </a:endParaRPr>
          </a:p>
        </p:txBody>
      </p:sp>
      <p:sp>
        <p:nvSpPr>
          <p:cNvPr id="48132" name="Content Placeholder 5"/>
          <p:cNvSpPr>
            <a:spLocks noGrp="1"/>
          </p:cNvSpPr>
          <p:nvPr>
            <p:ph idx="4294967295"/>
          </p:nvPr>
        </p:nvSpPr>
        <p:spPr bwMode="auto">
          <a:xfrm>
            <a:off x="0" y="1090613"/>
            <a:ext cx="9144000" cy="4800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2700" smtClean="0">
                <a:latin typeface="Arial" charset="0"/>
                <a:cs typeface="Arial" charset="0"/>
              </a:rPr>
              <a:t>Students </a:t>
            </a:r>
            <a:r>
              <a:rPr lang="en-US" altLang="en-US" sz="2700" u="sng" smtClean="0">
                <a:latin typeface="Arial" charset="0"/>
                <a:cs typeface="Arial" charset="0"/>
              </a:rPr>
              <a:t>enrolled in an eligible career pathway program, on or after July 1, 2014</a:t>
            </a:r>
            <a:r>
              <a:rPr lang="en-US" altLang="en-US" sz="2700" smtClean="0">
                <a:latin typeface="Arial" charset="0"/>
                <a:cs typeface="Arial" charset="0"/>
              </a:rPr>
              <a:t>, (who are not HS graduates, properly homeschooled, or do not meet HS equivalent conditions) may be eligible to receive Title IV aid if meet one of the following ATB alternatives (484(d)(1)):</a:t>
            </a:r>
          </a:p>
          <a:p>
            <a:pPr lvl="1">
              <a:buFont typeface="Arial" charset="0"/>
              <a:buChar char="•"/>
            </a:pPr>
            <a:r>
              <a:rPr lang="en-US" altLang="en-US" sz="2400" smtClean="0">
                <a:latin typeface="Arial" charset="0"/>
                <a:cs typeface="Arial" charset="0"/>
              </a:rPr>
              <a:t>Passes an independently administered Department of Education approved ATB test</a:t>
            </a:r>
          </a:p>
          <a:p>
            <a:pPr lvl="1">
              <a:buFont typeface="Arial" charset="0"/>
              <a:buChar char="•"/>
            </a:pPr>
            <a:r>
              <a:rPr lang="en-US" altLang="en-US" sz="2400" smtClean="0">
                <a:latin typeface="Arial" charset="0"/>
                <a:cs typeface="Arial" charset="0"/>
              </a:rPr>
              <a:t>Completes at least 6 credit hours or 225 clock hours that are applicable toward a degree or certificate offered by the postsecondary institution</a:t>
            </a:r>
          </a:p>
          <a:p>
            <a:pPr lvl="1">
              <a:buFont typeface="Arial" charset="0"/>
              <a:buChar char="•"/>
            </a:pPr>
            <a:r>
              <a:rPr lang="en-US" altLang="en-US" sz="2400" smtClean="0">
                <a:latin typeface="Arial" charset="0"/>
                <a:cs typeface="Arial" charset="0"/>
              </a:rPr>
              <a:t>Completes a State process approved by the Secretary</a:t>
            </a:r>
          </a:p>
          <a:p>
            <a:pPr lvl="2"/>
            <a:r>
              <a:rPr lang="en-US" altLang="en-US" sz="2300" i="1" smtClean="0">
                <a:latin typeface="Arial" charset="0"/>
                <a:cs typeface="Arial" charset="0"/>
              </a:rPr>
              <a:t>No State process has ever been sent for ED approval</a:t>
            </a:r>
            <a:endParaRPr lang="en-US" altLang="en-US" sz="2300" smtClean="0">
              <a:latin typeface="Arial" charset="0"/>
              <a:cs typeface="Arial"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Eligible Career Pathway Program</a:t>
            </a:r>
          </a:p>
        </p:txBody>
      </p:sp>
      <p:sp>
        <p:nvSpPr>
          <p:cNvPr id="53251"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5C51002C-16D1-4D56-A8D8-5F227A07804E}" type="slidenum">
              <a:rPr lang="en-US" altLang="en-US" smtClean="0">
                <a:solidFill>
                  <a:schemeClr val="bg1"/>
                </a:solidFill>
                <a:latin typeface="Arial" charset="0"/>
              </a:rPr>
              <a:pPr eaLnBrk="1" hangingPunct="1"/>
              <a:t>39</a:t>
            </a:fld>
            <a:endParaRPr lang="en-US" altLang="en-US" smtClean="0">
              <a:solidFill>
                <a:schemeClr val="bg1"/>
              </a:solidFill>
              <a:latin typeface="Arial" charset="0"/>
            </a:endParaRPr>
          </a:p>
        </p:txBody>
      </p:sp>
      <p:sp>
        <p:nvSpPr>
          <p:cNvPr id="53252" name="Content Placeholder 5"/>
          <p:cNvSpPr>
            <a:spLocks noGrp="1"/>
          </p:cNvSpPr>
          <p:nvPr>
            <p:ph idx="4294967295"/>
          </p:nvPr>
        </p:nvSpPr>
        <p:spPr bwMode="auto">
          <a:xfrm>
            <a:off x="0" y="1295400"/>
            <a:ext cx="7315200" cy="4800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charset="0"/>
                <a:cs typeface="Arial" charset="0"/>
              </a:rPr>
              <a:t>Eligible career pathway programs contains 2 components: </a:t>
            </a:r>
          </a:p>
          <a:p>
            <a:pPr lvl="1">
              <a:buFont typeface="Arial" charset="0"/>
              <a:buChar char="•"/>
            </a:pPr>
            <a:r>
              <a:rPr lang="en-US" altLang="en-US" sz="3000" i="1" smtClean="0">
                <a:latin typeface="Arial" charset="0"/>
                <a:cs typeface="Arial" charset="0"/>
              </a:rPr>
              <a:t>an adult education component, and </a:t>
            </a:r>
          </a:p>
          <a:p>
            <a:pPr lvl="1">
              <a:buFont typeface="Arial" charset="0"/>
              <a:buChar char="•"/>
            </a:pPr>
            <a:r>
              <a:rPr lang="en-US" altLang="en-US" sz="3000" i="1" smtClean="0">
                <a:latin typeface="Arial" charset="0"/>
                <a:cs typeface="Arial" charset="0"/>
              </a:rPr>
              <a:t>a Title IV eligible postsecondary program component</a:t>
            </a:r>
          </a:p>
          <a:p>
            <a:endParaRPr lang="en-US" altLang="en-US" sz="4000" b="1" i="1" smtClean="0">
              <a:latin typeface="Arial" charset="0"/>
              <a:cs typeface="Arial" charset="0"/>
            </a:endParaRPr>
          </a:p>
        </p:txBody>
      </p:sp>
      <p:pic>
        <p:nvPicPr>
          <p:cNvPr id="4098" name="Picture 2" descr="C:\Users\Anita.Olivencia\Desktop\care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3886200"/>
            <a:ext cx="2054225" cy="203874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TextBox 3" descr="Questions?" title="Questions"/>
          <p:cNvSpPr txBox="1">
            <a:spLocks noChangeArrowheads="1"/>
          </p:cNvSpPr>
          <p:nvPr/>
        </p:nvSpPr>
        <p:spPr bwMode="auto">
          <a:xfrm>
            <a:off x="1438275" y="3048000"/>
            <a:ext cx="6553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eaLnBrk="1" fontAlgn="auto" hangingPunct="1">
              <a:spcBef>
                <a:spcPts val="0"/>
              </a:spcBef>
              <a:spcAft>
                <a:spcPts val="0"/>
              </a:spcAft>
              <a:defRPr/>
            </a:pPr>
            <a:r>
              <a:rPr lang="en-US" sz="5400" dirty="0" smtClean="0">
                <a:solidFill>
                  <a:schemeClr val="tx1">
                    <a:lumMod val="50000"/>
                    <a:lumOff val="50000"/>
                  </a:schemeClr>
                </a:solidFill>
                <a:latin typeface="+mj-lt"/>
              </a:rPr>
              <a:t>Questions?</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066800"/>
            <a:ext cx="8382000" cy="579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69496" y="228600"/>
            <a:ext cx="8382000" cy="646331"/>
          </a:xfrm>
          <a:prstGeom prst="rect">
            <a:avLst/>
          </a:prstGeom>
        </p:spPr>
        <p:txBody>
          <a:bodyPr wrap="square">
            <a:spAutoFit/>
          </a:bodyPr>
          <a:lstStyle/>
          <a:p>
            <a:pPr algn="ctr"/>
            <a:r>
              <a:rPr lang="en-US" sz="3600" b="1" dirty="0" smtClean="0">
                <a:solidFill>
                  <a:srgbClr val="595959"/>
                </a:solidFill>
              </a:rPr>
              <a:t>FAFSA CHANGES FOR 2017-18</a:t>
            </a:r>
            <a:endParaRPr lang="en-US" sz="3600" b="1" dirty="0"/>
          </a:p>
        </p:txBody>
      </p:sp>
    </p:spTree>
    <p:extLst>
      <p:ext uri="{BB962C8B-B14F-4D97-AF65-F5344CB8AC3E}">
        <p14:creationId xmlns:p14="http://schemas.microsoft.com/office/powerpoint/2010/main" val="653077303"/>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Eligible Career Pathway Program</a:t>
            </a:r>
          </a:p>
        </p:txBody>
      </p:sp>
      <p:sp>
        <p:nvSpPr>
          <p:cNvPr id="54275"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CFE01D1E-3E82-4394-B9C6-B79691B57698}" type="slidenum">
              <a:rPr lang="en-US" altLang="en-US" smtClean="0">
                <a:solidFill>
                  <a:schemeClr val="bg1"/>
                </a:solidFill>
                <a:latin typeface="Arial" charset="0"/>
              </a:rPr>
              <a:pPr eaLnBrk="1" hangingPunct="1"/>
              <a:t>40</a:t>
            </a:fld>
            <a:endParaRPr lang="en-US" altLang="en-US" smtClean="0">
              <a:solidFill>
                <a:schemeClr val="bg1"/>
              </a:solidFill>
              <a:latin typeface="Arial" charset="0"/>
            </a:endParaRPr>
          </a:p>
        </p:txBody>
      </p:sp>
      <p:sp>
        <p:nvSpPr>
          <p:cNvPr id="22531" name="Content Placeholder 5"/>
          <p:cNvSpPr>
            <a:spLocks noGrp="1"/>
          </p:cNvSpPr>
          <p:nvPr>
            <p:ph idx="4294967295"/>
          </p:nvPr>
        </p:nvSpPr>
        <p:spPr bwMode="auto">
          <a:xfrm>
            <a:off x="0" y="1219200"/>
            <a:ext cx="9144000" cy="48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sz="3000" u="sng" dirty="0" smtClean="0">
                <a:latin typeface="Arial" panose="020B0604020202020204" pitchFamily="34" charset="0"/>
                <a:cs typeface="Arial" panose="020B0604020202020204" pitchFamily="34" charset="0"/>
              </a:rPr>
              <a:t>Adult Education Component</a:t>
            </a:r>
            <a:r>
              <a:rPr lang="en-US" altLang="en-US" sz="3000" dirty="0" smtClean="0">
                <a:latin typeface="Arial" panose="020B0604020202020204" pitchFamily="34" charset="0"/>
                <a:cs typeface="Arial" panose="020B0604020202020204" pitchFamily="34" charset="0"/>
              </a:rPr>
              <a:t>: academic instruction and education services </a:t>
            </a:r>
            <a:r>
              <a:rPr lang="en-US" altLang="en-US" sz="3000" i="1" dirty="0" smtClean="0">
                <a:latin typeface="Arial" panose="020B0604020202020204" pitchFamily="34" charset="0"/>
                <a:cs typeface="Arial" panose="020B0604020202020204" pitchFamily="34" charset="0"/>
              </a:rPr>
              <a:t>below the postsecondary level </a:t>
            </a:r>
            <a:r>
              <a:rPr lang="en-US" altLang="en-US" sz="3000" dirty="0" smtClean="0">
                <a:latin typeface="Arial" panose="020B0604020202020204" pitchFamily="34" charset="0"/>
                <a:cs typeface="Arial" panose="020B0604020202020204" pitchFamily="34" charset="0"/>
              </a:rPr>
              <a:t>that increase individual’s ability to:</a:t>
            </a:r>
          </a:p>
          <a:p>
            <a:pPr lvl="1">
              <a:buFont typeface="Arial" charset="0"/>
              <a:buChar char="•"/>
              <a:defRPr/>
            </a:pPr>
            <a:r>
              <a:rPr lang="en-US" altLang="en-US" sz="2600" dirty="0" smtClean="0">
                <a:latin typeface="Arial" panose="020B0604020202020204" pitchFamily="34" charset="0"/>
                <a:cs typeface="Arial" panose="020B0604020202020204" pitchFamily="34" charset="0"/>
              </a:rPr>
              <a:t>Read, write, and speak in English and perform mathematics or other activities necessary for the attainment of a secondary school diploma or its recognized equivalent;</a:t>
            </a:r>
          </a:p>
          <a:p>
            <a:pPr lvl="1">
              <a:buFont typeface="Arial" charset="0"/>
              <a:buChar char="•"/>
              <a:defRPr/>
            </a:pPr>
            <a:r>
              <a:rPr lang="en-US" altLang="en-US" sz="2600" dirty="0" smtClean="0">
                <a:latin typeface="Arial" panose="020B0604020202020204" pitchFamily="34" charset="0"/>
                <a:cs typeface="Arial" panose="020B0604020202020204" pitchFamily="34" charset="0"/>
              </a:rPr>
              <a:t>Transition to postsecondary education and training; </a:t>
            </a:r>
          </a:p>
          <a:p>
            <a:pPr lvl="1">
              <a:buFont typeface="Arial" charset="0"/>
              <a:buChar char="•"/>
              <a:defRPr/>
            </a:pPr>
            <a:r>
              <a:rPr lang="en-US" altLang="en-US" sz="2600" dirty="0" smtClean="0">
                <a:latin typeface="Arial" panose="020B0604020202020204" pitchFamily="34" charset="0"/>
                <a:cs typeface="Arial" panose="020B0604020202020204" pitchFamily="34" charset="0"/>
              </a:rPr>
              <a:t>Obtain employment</a:t>
            </a:r>
          </a:p>
          <a:p>
            <a:pPr marL="230188" lvl="1" indent="0">
              <a:buFont typeface="Arial"/>
              <a:buNone/>
              <a:defRPr/>
            </a:pPr>
            <a:endParaRPr lang="en-US" altLang="en-US" sz="1100" dirty="0" smtClean="0">
              <a:latin typeface="Arial" panose="020B0604020202020204" pitchFamily="34" charset="0"/>
              <a:cs typeface="Arial" panose="020B0604020202020204" pitchFamily="34" charset="0"/>
            </a:endParaRPr>
          </a:p>
          <a:p>
            <a:pPr marL="230188" lvl="1" indent="0" algn="ctr">
              <a:buFont typeface="Arial"/>
              <a:buNone/>
              <a:defRPr/>
            </a:pPr>
            <a:r>
              <a:rPr lang="en-US" sz="2400" dirty="0" smtClean="0">
                <a:latin typeface="Arial" panose="020B0604020202020204" pitchFamily="34" charset="0"/>
                <a:cs typeface="Arial" panose="020B0604020202020204" pitchFamily="34" charset="0"/>
              </a:rPr>
              <a:t>Same definition as Adult </a:t>
            </a:r>
            <a:r>
              <a:rPr lang="en-US" sz="2400" dirty="0">
                <a:latin typeface="Arial" panose="020B0604020202020204" pitchFamily="34" charset="0"/>
                <a:cs typeface="Arial" panose="020B0604020202020204" pitchFamily="34" charset="0"/>
              </a:rPr>
              <a:t>Education and Family Literacy Act, </a:t>
            </a:r>
            <a:r>
              <a:rPr lang="en-US" sz="2400" dirty="0" smtClean="0">
                <a:latin typeface="Arial" panose="020B0604020202020204" pitchFamily="34" charset="0"/>
                <a:cs typeface="Arial" panose="020B0604020202020204" pitchFamily="34" charset="0"/>
              </a:rPr>
              <a:t> Title </a:t>
            </a:r>
            <a:r>
              <a:rPr lang="en-US" sz="2400" dirty="0">
                <a:latin typeface="Arial" panose="020B0604020202020204" pitchFamily="34" charset="0"/>
                <a:cs typeface="Arial" panose="020B0604020202020204" pitchFamily="34" charset="0"/>
              </a:rPr>
              <a:t>II of the Workforce Innovation and Opportunity Act </a:t>
            </a:r>
            <a:endParaRPr lang="en-US" altLang="en-US" sz="2400" dirty="0" smtClean="0">
              <a:latin typeface="Arial" panose="020B0604020202020204" pitchFamily="34" charset="0"/>
              <a:cs typeface="Arial" panose="020B0604020202020204" pitchFamily="34" charset="0"/>
            </a:endParaRPr>
          </a:p>
          <a:p>
            <a:pPr>
              <a:defRPr/>
            </a:pPr>
            <a:endParaRPr lang="en-US" altLang="en-US" sz="3600" b="1" i="1"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Eligible Career Pathway Program</a:t>
            </a:r>
          </a:p>
        </p:txBody>
      </p:sp>
      <p:sp>
        <p:nvSpPr>
          <p:cNvPr id="55299"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E94B5BE8-3450-4264-ACB3-2757BB61DB24}" type="slidenum">
              <a:rPr lang="en-US" altLang="en-US" smtClean="0">
                <a:solidFill>
                  <a:schemeClr val="bg1"/>
                </a:solidFill>
                <a:latin typeface="Arial" charset="0"/>
              </a:rPr>
              <a:pPr eaLnBrk="1" hangingPunct="1"/>
              <a:t>41</a:t>
            </a:fld>
            <a:endParaRPr lang="en-US" altLang="en-US" smtClean="0">
              <a:solidFill>
                <a:schemeClr val="bg1"/>
              </a:solidFill>
              <a:latin typeface="Arial" charset="0"/>
            </a:endParaRPr>
          </a:p>
        </p:txBody>
      </p:sp>
      <p:sp>
        <p:nvSpPr>
          <p:cNvPr id="55300" name="Content Placeholder 5"/>
          <p:cNvSpPr>
            <a:spLocks noGrp="1"/>
          </p:cNvSpPr>
          <p:nvPr>
            <p:ph idx="4294967295"/>
          </p:nvPr>
        </p:nvSpPr>
        <p:spPr bwMode="auto">
          <a:xfrm>
            <a:off x="523875" y="1295400"/>
            <a:ext cx="7848600" cy="4800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u="sng" smtClean="0">
                <a:latin typeface="Arial" charset="0"/>
                <a:cs typeface="Arial" charset="0"/>
              </a:rPr>
              <a:t>Title IV eligible postsecondary program component</a:t>
            </a:r>
            <a:r>
              <a:rPr lang="en-US" altLang="en-US" smtClean="0">
                <a:latin typeface="Arial" charset="0"/>
                <a:cs typeface="Arial" charset="0"/>
              </a:rPr>
              <a:t>: must meet definition of an eligible program under 34 CFR 668.8 in order for students enrolled in the eligible career pathway program to be eligible for Title IV aid</a:t>
            </a:r>
          </a:p>
          <a:p>
            <a:pPr lvl="1">
              <a:buFont typeface="Arial" charset="0"/>
              <a:buChar char="•"/>
            </a:pPr>
            <a:r>
              <a:rPr lang="en-US" altLang="en-US" smtClean="0">
                <a:latin typeface="Arial" charset="0"/>
                <a:cs typeface="Arial" charset="0"/>
              </a:rPr>
              <a:t>Includes all coursework of the TIV eligible academic program</a:t>
            </a:r>
          </a:p>
          <a:p>
            <a:pPr lvl="1">
              <a:buFont typeface="Arial" charset="0"/>
              <a:buChar char="•"/>
            </a:pPr>
            <a:endParaRPr lang="en-US" altLang="en-US" sz="800" i="1" smtClean="0">
              <a:latin typeface="Arial" charset="0"/>
              <a:cs typeface="Arial" charset="0"/>
            </a:endParaRPr>
          </a:p>
          <a:p>
            <a:endParaRPr lang="en-US" altLang="en-US" sz="3600" b="1" i="1" smtClean="0">
              <a:latin typeface="Arial" charset="0"/>
              <a:cs typeface="Arial"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Eligible Career Pathway Program</a:t>
            </a:r>
          </a:p>
        </p:txBody>
      </p:sp>
      <p:sp>
        <p:nvSpPr>
          <p:cNvPr id="57347"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178B8DE0-99C6-4FDD-A362-8DEE8E2C9D05}" type="slidenum">
              <a:rPr lang="en-US" altLang="en-US" smtClean="0">
                <a:solidFill>
                  <a:schemeClr val="bg1"/>
                </a:solidFill>
                <a:latin typeface="Arial" charset="0"/>
              </a:rPr>
              <a:pPr eaLnBrk="1" hangingPunct="1"/>
              <a:t>42</a:t>
            </a:fld>
            <a:endParaRPr lang="en-US" altLang="en-US" smtClean="0">
              <a:solidFill>
                <a:schemeClr val="bg1"/>
              </a:solidFill>
              <a:latin typeface="Arial" charset="0"/>
            </a:endParaRPr>
          </a:p>
        </p:txBody>
      </p:sp>
      <p:sp>
        <p:nvSpPr>
          <p:cNvPr id="57348" name="Content Placeholder 5"/>
          <p:cNvSpPr>
            <a:spLocks noGrp="1"/>
          </p:cNvSpPr>
          <p:nvPr>
            <p:ph idx="4294967295"/>
          </p:nvPr>
        </p:nvSpPr>
        <p:spPr bwMode="auto">
          <a:xfrm>
            <a:off x="0" y="1306513"/>
            <a:ext cx="9144000" cy="4800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pPr>
            <a:r>
              <a:rPr lang="en-US" altLang="en-US" smtClean="0">
                <a:latin typeface="Arial" charset="0"/>
                <a:cs typeface="Arial" charset="0"/>
              </a:rPr>
              <a:t>Restrictions</a:t>
            </a:r>
          </a:p>
          <a:p>
            <a:pPr lvl="1">
              <a:buFont typeface="Arial" charset="0"/>
              <a:buChar char="•"/>
            </a:pPr>
            <a:r>
              <a:rPr lang="en-US" altLang="en-US" sz="3000" smtClean="0">
                <a:latin typeface="Arial" charset="0"/>
                <a:cs typeface="Arial" charset="0"/>
              </a:rPr>
              <a:t>May not include cost of the adult education component of an eligible career pathway program in student’s Cost of Attendance (COA)</a:t>
            </a:r>
          </a:p>
          <a:p>
            <a:pPr lvl="1">
              <a:buFont typeface="Arial" charset="0"/>
              <a:buChar char="•"/>
            </a:pPr>
            <a:r>
              <a:rPr lang="en-US" altLang="en-US" sz="3000" smtClean="0">
                <a:latin typeface="Arial" charset="0"/>
                <a:cs typeface="Arial" charset="0"/>
              </a:rPr>
              <a:t>May not pay for the cost of the adult education component using Title IV aid</a:t>
            </a:r>
          </a:p>
          <a:p>
            <a:pPr lvl="2"/>
            <a:r>
              <a:rPr lang="en-US" altLang="en-US" sz="2800" smtClean="0">
                <a:latin typeface="Arial" charset="0"/>
                <a:cs typeface="Arial" charset="0"/>
              </a:rPr>
              <a:t>only costs that can be included in COA are those associated with the Title IV eligible postsecondary program component</a:t>
            </a:r>
          </a:p>
        </p:txBody>
      </p:sp>
      <p:pic>
        <p:nvPicPr>
          <p:cNvPr id="57349" name="Picture 6" descr="C:\Users\David.Bartnicki\AppData\Local\Microsoft\Windows\Temporary Internet Files\Content.IE5\X2SDCVFB\danger[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5213350"/>
            <a:ext cx="177165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Eligible Career Pathway Program</a:t>
            </a:r>
          </a:p>
        </p:txBody>
      </p:sp>
      <p:sp>
        <p:nvSpPr>
          <p:cNvPr id="58371"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9EFDCD6E-3E38-4CAE-90F0-9AB2107DBF55}" type="slidenum">
              <a:rPr lang="en-US" altLang="en-US" smtClean="0">
                <a:solidFill>
                  <a:schemeClr val="bg1"/>
                </a:solidFill>
                <a:latin typeface="Arial" charset="0"/>
              </a:rPr>
              <a:pPr eaLnBrk="1" hangingPunct="1"/>
              <a:t>43</a:t>
            </a:fld>
            <a:endParaRPr lang="en-US" altLang="en-US" smtClean="0">
              <a:solidFill>
                <a:schemeClr val="bg1"/>
              </a:solidFill>
              <a:latin typeface="Arial" charset="0"/>
            </a:endParaRPr>
          </a:p>
        </p:txBody>
      </p:sp>
      <p:sp>
        <p:nvSpPr>
          <p:cNvPr id="58372" name="Content Placeholder 5"/>
          <p:cNvSpPr>
            <a:spLocks noGrp="1"/>
          </p:cNvSpPr>
          <p:nvPr>
            <p:ph idx="4294967295"/>
          </p:nvPr>
        </p:nvSpPr>
        <p:spPr bwMode="auto">
          <a:xfrm>
            <a:off x="0" y="1219200"/>
            <a:ext cx="9144000" cy="4800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pPr>
            <a:r>
              <a:rPr lang="en-US" altLang="en-US" smtClean="0">
                <a:latin typeface="Arial" charset="0"/>
                <a:cs typeface="Arial" charset="0"/>
              </a:rPr>
              <a:t>Restrictions</a:t>
            </a:r>
          </a:p>
          <a:p>
            <a:pPr lvl="1">
              <a:buFont typeface="Arial" charset="0"/>
              <a:buChar char="•"/>
            </a:pPr>
            <a:r>
              <a:rPr lang="en-US" altLang="en-US" sz="3000" smtClean="0">
                <a:latin typeface="Arial" charset="0"/>
                <a:cs typeface="Arial" charset="0"/>
              </a:rPr>
              <a:t>Credit or clock hours associated with adult education coursework cannot be incorporated into a student’s Title IV enrollment status, regardless of whether the institution considers the adult education coursework to be remedial</a:t>
            </a:r>
          </a:p>
          <a:p>
            <a:pPr lvl="2"/>
            <a:r>
              <a:rPr lang="en-US" altLang="en-US" sz="2800" smtClean="0">
                <a:latin typeface="Arial" charset="0"/>
                <a:cs typeface="Arial" charset="0"/>
              </a:rPr>
              <a:t>Remedial coursework associated with the Title IV eligible postsecondary program component is eligible for TIV aid within normal remedial limits</a:t>
            </a:r>
          </a:p>
          <a:p>
            <a:pPr lvl="3"/>
            <a:r>
              <a:rPr lang="en-US" altLang="en-US" sz="2400" smtClean="0">
                <a:latin typeface="Arial" charset="0"/>
                <a:cs typeface="Arial" charset="0"/>
              </a:rPr>
              <a:t>30 semester hours; 45 quarter hours; 900 clock hours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Regular Pell Grants</a:t>
            </a:r>
          </a:p>
        </p:txBody>
      </p:sp>
      <p:sp>
        <p:nvSpPr>
          <p:cNvPr id="62468"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D388A737-F6EC-4381-A660-73A123FE311D}" type="slidenum">
              <a:rPr lang="en-US" altLang="en-US" smtClean="0">
                <a:solidFill>
                  <a:schemeClr val="bg1"/>
                </a:solidFill>
                <a:latin typeface="Arial" charset="0"/>
              </a:rPr>
              <a:pPr eaLnBrk="1" hangingPunct="1"/>
              <a:t>44</a:t>
            </a:fld>
            <a:endParaRPr lang="en-US" altLang="en-US" smtClean="0">
              <a:solidFill>
                <a:schemeClr val="bg1"/>
              </a:solidFill>
              <a:latin typeface="Arial" charset="0"/>
            </a:endParaRPr>
          </a:p>
        </p:txBody>
      </p:sp>
      <p:sp>
        <p:nvSpPr>
          <p:cNvPr id="32771" name="Content Placeholder 5"/>
          <p:cNvSpPr>
            <a:spLocks noGrp="1"/>
          </p:cNvSpPr>
          <p:nvPr>
            <p:ph idx="4294967295"/>
          </p:nvPr>
        </p:nvSpPr>
        <p:spPr bwMode="auto">
          <a:xfrm>
            <a:off x="0" y="1589649"/>
            <a:ext cx="9013825" cy="48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sz="2800" dirty="0" smtClean="0">
                <a:latin typeface="Arial" charset="0"/>
                <a:cs typeface="Arial" charset="0"/>
              </a:rPr>
              <a:t>Eligible student whose </a:t>
            </a:r>
            <a:r>
              <a:rPr lang="en-US" altLang="en-US" sz="2800" u="sng" dirty="0" smtClean="0">
                <a:latin typeface="Arial" charset="0"/>
                <a:cs typeface="Arial" charset="0"/>
              </a:rPr>
              <a:t>first </a:t>
            </a:r>
            <a:r>
              <a:rPr lang="en-US" altLang="en-US" sz="2800" dirty="0" smtClean="0">
                <a:latin typeface="Arial" charset="0"/>
                <a:cs typeface="Arial" charset="0"/>
              </a:rPr>
              <a:t>enrollment in ANY Title IV eligible postsecondary program was </a:t>
            </a:r>
            <a:r>
              <a:rPr lang="en-US" altLang="en-US" sz="2800" u="sng" dirty="0" smtClean="0">
                <a:latin typeface="Arial" charset="0"/>
                <a:cs typeface="Arial" charset="0"/>
              </a:rPr>
              <a:t>before July 1, 2015</a:t>
            </a:r>
            <a:r>
              <a:rPr lang="en-US" altLang="en-US" sz="2800" dirty="0" smtClean="0">
                <a:latin typeface="Arial" charset="0"/>
                <a:cs typeface="Arial" charset="0"/>
              </a:rPr>
              <a:t>, and who is enrolled in an eligible career pathway program in or subsequent to the 2015–2016 award year, is eligible for a Regular Pell Grant award</a:t>
            </a:r>
          </a:p>
          <a:p>
            <a:pPr marL="0" indent="0">
              <a:buFont typeface="Arial" charset="0"/>
              <a:buNone/>
              <a:defRPr/>
            </a:pPr>
            <a:endParaRPr lang="en-US" altLang="en-US" sz="1000" dirty="0" smtClean="0">
              <a:latin typeface="Arial" charset="0"/>
              <a:cs typeface="Arial" charset="0"/>
            </a:endParaRPr>
          </a:p>
          <a:p>
            <a:pPr lvl="1">
              <a:buFont typeface="Arial" charset="0"/>
              <a:buChar char="•"/>
              <a:defRPr/>
            </a:pPr>
            <a:r>
              <a:rPr lang="en-US" altLang="en-US" dirty="0" smtClean="0">
                <a:latin typeface="Arial" charset="0"/>
                <a:cs typeface="Arial" charset="0"/>
              </a:rPr>
              <a:t>Regular Pell Grant Payment and Disbursement Schedules for 15/16 published in GEN-15-02 </a:t>
            </a:r>
          </a:p>
          <a:p>
            <a:pPr lvl="1">
              <a:buFont typeface="Arial" charset="0"/>
              <a:buChar char="•"/>
              <a:defRPr/>
            </a:pPr>
            <a:endParaRPr lang="en-US" altLang="en-U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Limited Pell Grants</a:t>
            </a:r>
          </a:p>
        </p:txBody>
      </p:sp>
      <p:sp>
        <p:nvSpPr>
          <p:cNvPr id="63491"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E0C399DF-1D2F-4B5B-AC90-D741EC76A27B}" type="slidenum">
              <a:rPr lang="en-US" altLang="en-US" smtClean="0">
                <a:solidFill>
                  <a:schemeClr val="bg1"/>
                </a:solidFill>
                <a:latin typeface="Arial" charset="0"/>
              </a:rPr>
              <a:pPr eaLnBrk="1" hangingPunct="1"/>
              <a:t>45</a:t>
            </a:fld>
            <a:endParaRPr lang="en-US" altLang="en-US" smtClean="0">
              <a:solidFill>
                <a:schemeClr val="bg1"/>
              </a:solidFill>
              <a:latin typeface="Arial" charset="0"/>
            </a:endParaRPr>
          </a:p>
        </p:txBody>
      </p:sp>
      <p:sp>
        <p:nvSpPr>
          <p:cNvPr id="63492" name="Content Placeholder 5"/>
          <p:cNvSpPr>
            <a:spLocks noGrp="1"/>
          </p:cNvSpPr>
          <p:nvPr>
            <p:ph idx="4294967295"/>
          </p:nvPr>
        </p:nvSpPr>
        <p:spPr bwMode="auto">
          <a:xfrm>
            <a:off x="304800" y="1219200"/>
            <a:ext cx="8610600" cy="4800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3000" smtClean="0">
                <a:latin typeface="Arial" charset="0"/>
                <a:cs typeface="Arial" charset="0"/>
              </a:rPr>
              <a:t>Any student whose </a:t>
            </a:r>
            <a:r>
              <a:rPr lang="en-US" altLang="en-US" sz="3000" u="sng" smtClean="0">
                <a:latin typeface="Arial" charset="0"/>
                <a:cs typeface="Arial" charset="0"/>
              </a:rPr>
              <a:t>first</a:t>
            </a:r>
            <a:r>
              <a:rPr lang="en-US" altLang="en-US" sz="3000" smtClean="0">
                <a:latin typeface="Arial" charset="0"/>
                <a:cs typeface="Arial" charset="0"/>
              </a:rPr>
              <a:t> enrollment in ANY Title IV eligible postsecondary program was </a:t>
            </a:r>
            <a:r>
              <a:rPr lang="en-US" altLang="en-US" sz="3000" u="sng" smtClean="0">
                <a:latin typeface="Arial" charset="0"/>
                <a:cs typeface="Arial" charset="0"/>
              </a:rPr>
              <a:t>on or after July 1, 2015</a:t>
            </a:r>
            <a:r>
              <a:rPr lang="en-US" altLang="en-US" sz="3000" smtClean="0">
                <a:latin typeface="Arial" charset="0"/>
                <a:cs typeface="Arial" charset="0"/>
              </a:rPr>
              <a:t>, and is eligible under one of the ATB alternatives for enrollment in an eligible career pathway program, will ONLY be eligible for a Limited Pell Grant award</a:t>
            </a:r>
          </a:p>
          <a:p>
            <a:endParaRPr lang="en-US" altLang="en-US" sz="1000" smtClean="0">
              <a:latin typeface="Arial" charset="0"/>
              <a:cs typeface="Arial" charset="0"/>
            </a:endParaRPr>
          </a:p>
          <a:p>
            <a:pPr lvl="1">
              <a:buFont typeface="Arial" charset="0"/>
              <a:buChar char="•"/>
            </a:pPr>
            <a:r>
              <a:rPr lang="en-US" altLang="en-US" sz="3000" smtClean="0">
                <a:latin typeface="Arial" charset="0"/>
                <a:cs typeface="Arial" charset="0"/>
              </a:rPr>
              <a:t>Maximum </a:t>
            </a:r>
            <a:r>
              <a:rPr lang="en-US" altLang="en-US" sz="3000" i="1" smtClean="0">
                <a:latin typeface="Arial" charset="0"/>
                <a:cs typeface="Arial" charset="0"/>
              </a:rPr>
              <a:t>limited</a:t>
            </a:r>
            <a:r>
              <a:rPr lang="en-US" altLang="en-US" sz="3000" smtClean="0">
                <a:latin typeface="Arial" charset="0"/>
                <a:cs typeface="Arial" charset="0"/>
              </a:rPr>
              <a:t> Pell Grant amount for 15/16 is </a:t>
            </a:r>
            <a:r>
              <a:rPr lang="en-US" altLang="en-US" sz="3000" b="1" smtClean="0">
                <a:latin typeface="Arial" charset="0"/>
                <a:cs typeface="Arial" charset="0"/>
              </a:rPr>
              <a:t>$4,860</a:t>
            </a:r>
          </a:p>
          <a:p>
            <a:pPr lvl="2"/>
            <a:r>
              <a:rPr lang="en-US" altLang="en-US" sz="2800" smtClean="0">
                <a:latin typeface="Arial" charset="0"/>
                <a:cs typeface="Arial" charset="0"/>
              </a:rPr>
              <a:t>Maximum </a:t>
            </a:r>
            <a:r>
              <a:rPr lang="en-US" altLang="en-US" sz="2800" i="1" smtClean="0">
                <a:latin typeface="Arial" charset="0"/>
                <a:cs typeface="Arial" charset="0"/>
              </a:rPr>
              <a:t>regular</a:t>
            </a:r>
            <a:r>
              <a:rPr lang="en-US" altLang="en-US" sz="2800" smtClean="0">
                <a:latin typeface="Arial" charset="0"/>
                <a:cs typeface="Arial" charset="0"/>
              </a:rPr>
              <a:t> Pell Grant amount for 15/16 is </a:t>
            </a:r>
            <a:r>
              <a:rPr lang="en-US" altLang="en-US" sz="2800" b="1" smtClean="0">
                <a:latin typeface="Arial" charset="0"/>
                <a:cs typeface="Arial" charset="0"/>
              </a:rPr>
              <a:t>$5,775 </a:t>
            </a:r>
            <a:r>
              <a:rPr lang="en-US" altLang="en-US" sz="2800" smtClean="0">
                <a:latin typeface="Arial" charset="0"/>
                <a:cs typeface="Arial" charset="0"/>
              </a:rPr>
              <a:t>(non-ATB)</a:t>
            </a:r>
          </a:p>
          <a:p>
            <a:pPr lvl="2"/>
            <a:endParaRPr lang="en-US" altLang="en-US" sz="3200" smtClean="0">
              <a:latin typeface="Arial" charset="0"/>
              <a:cs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bwMode="auto">
          <a:xfrm>
            <a:off x="304800" y="3381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Limited Pell Grants</a:t>
            </a:r>
          </a:p>
        </p:txBody>
      </p:sp>
      <p:sp>
        <p:nvSpPr>
          <p:cNvPr id="64515"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B6F12D29-C963-4239-AA23-261848B76541}" type="slidenum">
              <a:rPr lang="en-US" altLang="en-US" smtClean="0">
                <a:solidFill>
                  <a:schemeClr val="bg1"/>
                </a:solidFill>
                <a:latin typeface="Arial" charset="0"/>
              </a:rPr>
              <a:pPr eaLnBrk="1" hangingPunct="1"/>
              <a:t>46</a:t>
            </a:fld>
            <a:endParaRPr lang="en-US" altLang="en-US" smtClean="0">
              <a:solidFill>
                <a:schemeClr val="bg1"/>
              </a:solidFill>
              <a:latin typeface="Arial" charset="0"/>
            </a:endParaRPr>
          </a:p>
        </p:txBody>
      </p:sp>
      <p:sp>
        <p:nvSpPr>
          <p:cNvPr id="31747" name="Content Placeholder 5"/>
          <p:cNvSpPr>
            <a:spLocks noGrp="1"/>
          </p:cNvSpPr>
          <p:nvPr>
            <p:ph idx="4294967295"/>
          </p:nvPr>
        </p:nvSpPr>
        <p:spPr bwMode="auto">
          <a:xfrm>
            <a:off x="0" y="1174750"/>
            <a:ext cx="9144000" cy="48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a:buFont typeface="Arial" charset="0"/>
              <a:buChar char="•"/>
              <a:defRPr/>
            </a:pPr>
            <a:r>
              <a:rPr lang="en-US" altLang="en-US" sz="3000" dirty="0" smtClean="0">
                <a:latin typeface="Arial" charset="0"/>
                <a:cs typeface="Arial" charset="0"/>
              </a:rPr>
              <a:t>Calculation of the percentage of the annual Scheduled Award used (Pell Lifetime Eligibility Used – LEU) will be based on the student’s full Scheduled Award under the Regular Pell Grant Payment Schedule</a:t>
            </a:r>
          </a:p>
          <a:p>
            <a:pPr lvl="1">
              <a:buFont typeface="Arial" charset="0"/>
              <a:buChar char="•"/>
              <a:defRPr/>
            </a:pPr>
            <a:endParaRPr lang="en-US" altLang="en-US" sz="800" dirty="0" smtClean="0">
              <a:latin typeface="Arial" charset="0"/>
              <a:cs typeface="Arial" charset="0"/>
            </a:endParaRPr>
          </a:p>
          <a:p>
            <a:pPr lvl="2">
              <a:defRPr/>
            </a:pPr>
            <a:r>
              <a:rPr lang="en-US" altLang="en-US" sz="2800" dirty="0" smtClean="0">
                <a:latin typeface="Arial" charset="0"/>
                <a:cs typeface="Arial" charset="0"/>
              </a:rPr>
              <a:t>A student only eligible for Limited Pell Grant with 0 EFC for 15/16 used 84.1558 percent ($4,860 / $5,775) of 15/16 Scheduled Award</a:t>
            </a:r>
          </a:p>
          <a:p>
            <a:pPr lvl="2">
              <a:defRPr/>
            </a:pPr>
            <a:endParaRPr lang="en-US" altLang="en-US" sz="1200" dirty="0" smtClean="0">
              <a:latin typeface="Arial" charset="0"/>
              <a:cs typeface="Arial" charset="0"/>
            </a:endParaRPr>
          </a:p>
          <a:p>
            <a:pPr marL="230188" lvl="1" indent="0">
              <a:buFont typeface="Arial"/>
              <a:buNone/>
              <a:defRPr/>
            </a:pPr>
            <a:endParaRPr lang="en-US" altLang="en-US" sz="1000" dirty="0" smtClean="0">
              <a:latin typeface="Arial" charset="0"/>
              <a:cs typeface="Arial" charset="0"/>
            </a:endParaRPr>
          </a:p>
          <a:p>
            <a:pPr marL="230188" lvl="1" indent="0" algn="ctr">
              <a:buFont typeface="Arial"/>
              <a:buNone/>
              <a:defRPr/>
            </a:pPr>
            <a:r>
              <a:rPr lang="en-US" altLang="en-US" sz="2400" dirty="0" smtClean="0">
                <a:latin typeface="Arial" charset="0"/>
                <a:cs typeface="Arial" charset="0"/>
              </a:rPr>
              <a:t>Career Pathway Alternative Pell Grant Disbursement Schedules is attached to GEN-15-09</a:t>
            </a:r>
          </a:p>
          <a:p>
            <a:pPr lvl="2">
              <a:defRPr/>
            </a:pPr>
            <a:endParaRPr lang="en-US" altLang="en-US" sz="2000"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Number Placeholder 4"/>
          <p:cNvSpPr>
            <a:spLocks noGrp="1"/>
          </p:cNvSpPr>
          <p:nvPr>
            <p:ph type="sldNum" sz="quarter" idx="10"/>
          </p:nvPr>
        </p:nvSpPr>
        <p:spPr bwMode="auto">
          <a:xfrm>
            <a:off x="0" y="64008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1B1469A6-E4EF-4B43-8636-5C8BEF4FDEF6}" type="slidenum">
              <a:rPr lang="en-US" altLang="en-US" smtClean="0">
                <a:solidFill>
                  <a:schemeClr val="bg1"/>
                </a:solidFill>
                <a:latin typeface="Arial" charset="0"/>
              </a:rPr>
              <a:pPr eaLnBrk="1" hangingPunct="1"/>
              <a:t>47</a:t>
            </a:fld>
            <a:endParaRPr lang="en-US" altLang="en-US" smtClean="0">
              <a:solidFill>
                <a:schemeClr val="bg1"/>
              </a:solidFill>
              <a:latin typeface="Arial" charset="0"/>
            </a:endParaRPr>
          </a:p>
        </p:txBody>
      </p:sp>
      <p:pic>
        <p:nvPicPr>
          <p:cNvPr id="6758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75" y="0"/>
            <a:ext cx="9185275"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Additional Programs and ATB</a:t>
            </a:r>
          </a:p>
        </p:txBody>
      </p:sp>
      <p:sp>
        <p:nvSpPr>
          <p:cNvPr id="68611"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DC4A3E67-D50A-481B-AE16-C60C81E8D642}" type="slidenum">
              <a:rPr lang="en-US" altLang="en-US" smtClean="0">
                <a:solidFill>
                  <a:schemeClr val="bg1"/>
                </a:solidFill>
                <a:latin typeface="Arial" charset="0"/>
              </a:rPr>
              <a:pPr eaLnBrk="1" hangingPunct="1"/>
              <a:t>48</a:t>
            </a:fld>
            <a:endParaRPr lang="en-US" altLang="en-US" smtClean="0">
              <a:solidFill>
                <a:schemeClr val="bg1"/>
              </a:solidFill>
              <a:latin typeface="Arial" charset="0"/>
            </a:endParaRPr>
          </a:p>
        </p:txBody>
      </p:sp>
      <p:sp>
        <p:nvSpPr>
          <p:cNvPr id="68612" name="Content Placeholder 5"/>
          <p:cNvSpPr>
            <a:spLocks noGrp="1"/>
          </p:cNvSpPr>
          <p:nvPr>
            <p:ph idx="4294967295"/>
          </p:nvPr>
        </p:nvSpPr>
        <p:spPr bwMode="auto">
          <a:xfrm>
            <a:off x="228600" y="1295400"/>
            <a:ext cx="8001000" cy="4800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charset="0"/>
                <a:cs typeface="Arial" charset="0"/>
              </a:rPr>
              <a:t>If a student completes a career pathway program and then enrolls in a regular TIV eligible academic program, the student will not be eligible for additional TIV funds UNLESS they have a high school diploma or equivalent</a:t>
            </a:r>
          </a:p>
          <a:p>
            <a:r>
              <a:rPr lang="en-US" altLang="en-US" dirty="0" smtClean="0">
                <a:latin typeface="Arial" charset="0"/>
                <a:cs typeface="Arial" charset="0"/>
              </a:rPr>
              <a:t>Also, once a student obtains a HS diploma or equivalent they are no longer subject to the restrictions placed on ATB students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50069" y="304800"/>
            <a:ext cx="7696200" cy="5029200"/>
          </a:xfrm>
          <a:prstGeom prst="rect">
            <a:avLst/>
          </a:prstGeom>
          <a:solidFill>
            <a:schemeClr val="bg1">
              <a:alpha val="84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69635" name="Slide Number Placeholder 1"/>
          <p:cNvSpPr>
            <a:spLocks noGrp="1"/>
          </p:cNvSpPr>
          <p:nvPr>
            <p:ph type="sldNum" sz="quarter" idx="10"/>
          </p:nvPr>
        </p:nvSpPr>
        <p:spPr bwMode="auto">
          <a:xfrm>
            <a:off x="71438" y="6492875"/>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A2180B2C-088E-4D04-9797-B8628343F4E2}" type="slidenum">
              <a:rPr lang="en-US" altLang="en-US" smtClean="0">
                <a:solidFill>
                  <a:schemeClr val="bg1"/>
                </a:solidFill>
                <a:latin typeface="Arial" charset="0"/>
              </a:rPr>
              <a:pPr eaLnBrk="1" hangingPunct="1"/>
              <a:t>49</a:t>
            </a:fld>
            <a:endParaRPr lang="en-US" altLang="en-US" smtClean="0">
              <a:solidFill>
                <a:schemeClr val="bg1"/>
              </a:solidFill>
              <a:latin typeface="Arial" charset="0"/>
            </a:endParaRPr>
          </a:p>
        </p:txBody>
      </p:sp>
      <p:pic>
        <p:nvPicPr>
          <p:cNvPr id="1027" name="Picture 3" descr="C:\Users\Anita.Olivencia\Desktop\Regulatory Activity Pi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2133600"/>
            <a:ext cx="4386262" cy="383946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txBox="1">
            <a:spLocks noChangeArrowheads="1"/>
          </p:cNvSpPr>
          <p:nvPr/>
        </p:nvSpPr>
        <p:spPr bwMode="auto">
          <a:xfrm>
            <a:off x="0" y="208103"/>
            <a:ext cx="9144000" cy="535749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34" charset="-128"/>
                <a:cs typeface="+mj-cs"/>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eaLnBrk="1" hangingPunct="1">
              <a:buClr>
                <a:srgbClr val="00CC99"/>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6000" b="1" dirty="0" smtClean="0">
                <a:ln w="11430"/>
                <a:solidFill>
                  <a:schemeClr val="accent3">
                    <a:lumMod val="75000"/>
                  </a:schemeClr>
                </a:solidFill>
                <a:effectLst>
                  <a:outerShdw blurRad="50800" dist="39000" dir="5460000" algn="tl">
                    <a:srgbClr val="000000">
                      <a:alpha val="38000"/>
                    </a:srgbClr>
                  </a:outerShdw>
                </a:effectLst>
                <a:latin typeface="Arial" panose="020B0604020202020204" pitchFamily="34" charset="0"/>
                <a:ea typeface="MS PGothic" pitchFamily="34" charset="-128"/>
                <a:cs typeface="Arial" panose="020B0604020202020204" pitchFamily="34" charset="0"/>
              </a:rPr>
              <a:t>       </a:t>
            </a:r>
          </a:p>
          <a:p>
            <a:pPr eaLnBrk="1" hangingPunct="1">
              <a:buClr>
                <a:srgbClr val="00CC99"/>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60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t>Regulatory Activity</a:t>
            </a:r>
            <a:br>
              <a:rPr lang="en-GB" sz="60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br>
            <a:r>
              <a:rPr lang="en-GB" sz="48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t/>
            </a:r>
            <a:br>
              <a:rPr lang="en-GB" sz="48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br>
            <a:r>
              <a:rPr lang="en-GB" sz="48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t/>
            </a:r>
            <a:br>
              <a:rPr lang="en-GB" sz="48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br>
            <a:r>
              <a:rPr lang="en-GB" sz="60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t/>
            </a:r>
            <a:br>
              <a:rPr lang="en-GB" sz="60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rPr>
            </a:br>
            <a:endParaRPr lang="en-GB" sz="6600" b="1" dirty="0" smtClean="0">
              <a:ln w="11430"/>
              <a:solidFill>
                <a:schemeClr val="accent5">
                  <a:lumMod val="75000"/>
                </a:schemeClr>
              </a:solidFill>
              <a:latin typeface="Arial" panose="020B0604020202020204" pitchFamily="34" charset="0"/>
              <a:ea typeface="MS PGothic" pitchFamily="34" charset="-128"/>
              <a:cs typeface="Arial" panose="020B0604020202020204" pitchFamily="34" charset="0"/>
            </a:endParaRPr>
          </a:p>
        </p:txBody>
      </p:sp>
    </p:spTree>
    <p:custDataLst>
      <p:tags r:id="rId1"/>
    </p:custDataLst>
  </p:cSld>
  <p:clrMapOvr>
    <a:masterClrMapping/>
  </p:clrMapOvr>
  <p:transition spd="slow"/>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title" idx="4294967295"/>
          </p:nvPr>
        </p:nvSpPr>
        <p:spPr bwMode="auto">
          <a:xfrm>
            <a:off x="205154" y="1676400"/>
            <a:ext cx="8915400" cy="286450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buClr>
                <a:srgbClr val="00CC99"/>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6000" b="1" dirty="0" smtClean="0">
                <a:ln w="11430"/>
                <a:solidFill>
                  <a:schemeClr val="accent5">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Entrance/Exit Counseling Reminders</a:t>
            </a:r>
            <a:br>
              <a:rPr lang="en-GB" sz="6000" b="1" dirty="0" smtClean="0">
                <a:ln w="11430"/>
                <a:solidFill>
                  <a:schemeClr val="accent5">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GB" sz="6000" b="1" dirty="0" smtClean="0">
              <a:ln w="11430"/>
              <a:solidFill>
                <a:schemeClr val="accent5">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3315" name="Slide Number Placeholder 1"/>
          <p:cNvSpPr>
            <a:spLocks noGrp="1"/>
          </p:cNvSpPr>
          <p:nvPr>
            <p:ph type="sldNum" sz="quarter" idx="10"/>
          </p:nvPr>
        </p:nvSpPr>
        <p:spPr bwMode="auto">
          <a:xfrm>
            <a:off x="228600" y="6480175"/>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9DDB6521-2588-47BD-BEC1-7E0A722D9ED1}" type="slidenum">
              <a:rPr lang="en-US" altLang="en-US" smtClean="0">
                <a:latin typeface="Arial" charset="0"/>
              </a:rPr>
              <a:pPr eaLnBrk="1" hangingPunct="1"/>
              <a:t>5</a:t>
            </a:fld>
            <a:endParaRPr lang="en-US" altLang="en-US" smtClean="0">
              <a:latin typeface="Arial" charset="0"/>
            </a:endParaRP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bwMode="auto">
          <a:xfrm>
            <a:off x="304800" y="304800"/>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Negotiated Rulemaking</a:t>
            </a:r>
          </a:p>
        </p:txBody>
      </p:sp>
      <p:sp>
        <p:nvSpPr>
          <p:cNvPr id="70659"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A37377C6-696A-4BE0-B38B-61EC6D7D648C}" type="slidenum">
              <a:rPr lang="en-US" altLang="en-US" smtClean="0">
                <a:solidFill>
                  <a:schemeClr val="bg1"/>
                </a:solidFill>
                <a:latin typeface="Arial" charset="0"/>
              </a:rPr>
              <a:pPr eaLnBrk="1" hangingPunct="1"/>
              <a:t>50</a:t>
            </a:fld>
            <a:endParaRPr lang="en-US" altLang="en-US" smtClean="0">
              <a:solidFill>
                <a:schemeClr val="bg1"/>
              </a:solidFill>
              <a:latin typeface="Arial" charset="0"/>
            </a:endParaRPr>
          </a:p>
        </p:txBody>
      </p:sp>
      <p:sp>
        <p:nvSpPr>
          <p:cNvPr id="84996" name="Content Placeholder 2"/>
          <p:cNvSpPr>
            <a:spLocks noGrp="1"/>
          </p:cNvSpPr>
          <p:nvPr>
            <p:ph idx="4294967295"/>
          </p:nvPr>
        </p:nvSpPr>
        <p:spPr bwMode="auto">
          <a:xfrm>
            <a:off x="-33338" y="1079500"/>
            <a:ext cx="9144001" cy="29718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charset="0"/>
              <a:buNone/>
              <a:defRPr/>
            </a:pPr>
            <a:r>
              <a:rPr lang="en-US" altLang="en-US" sz="2800" dirty="0" smtClean="0">
                <a:latin typeface="Arial" charset="0"/>
                <a:cs typeface="Arial" charset="0"/>
              </a:rPr>
              <a:t>Federal Register Notice – 8/20/15</a:t>
            </a:r>
          </a:p>
          <a:p>
            <a:pPr>
              <a:defRPr/>
            </a:pPr>
            <a:r>
              <a:rPr lang="en-US" sz="2800" dirty="0" smtClean="0">
                <a:latin typeface="Arial" panose="020B0604020202020204" pitchFamily="34" charset="0"/>
                <a:cs typeface="Arial" panose="020B0604020202020204" pitchFamily="34" charset="0"/>
              </a:rPr>
              <a:t>Proposed regulation discussion:</a:t>
            </a:r>
          </a:p>
          <a:p>
            <a:pPr lvl="1">
              <a:defRPr/>
            </a:pPr>
            <a:r>
              <a:rPr lang="en-US" sz="2400" dirty="0">
                <a:latin typeface="Arial" panose="020B0604020202020204" pitchFamily="34" charset="0"/>
                <a:cs typeface="Arial" panose="020B0604020202020204" pitchFamily="34" charset="0"/>
              </a:rPr>
              <a:t>P</a:t>
            </a:r>
            <a:r>
              <a:rPr lang="en-US" sz="2400" dirty="0" smtClean="0">
                <a:latin typeface="Arial" panose="020B0604020202020204" pitchFamily="34" charset="0"/>
                <a:cs typeface="Arial" panose="020B0604020202020204" pitchFamily="34" charset="0"/>
              </a:rPr>
              <a:t>rocedures for </a:t>
            </a:r>
            <a:r>
              <a:rPr lang="en-US" sz="2400" dirty="0">
                <a:latin typeface="Arial" panose="020B0604020202020204" pitchFamily="34" charset="0"/>
                <a:cs typeface="Arial" panose="020B0604020202020204" pitchFamily="34" charset="0"/>
              </a:rPr>
              <a:t>a borrower to establish </a:t>
            </a:r>
            <a:r>
              <a:rPr lang="en-US" sz="2400" dirty="0" smtClean="0">
                <a:latin typeface="Arial" panose="020B0604020202020204" pitchFamily="34" charset="0"/>
                <a:cs typeface="Arial" panose="020B0604020202020204" pitchFamily="34" charset="0"/>
              </a:rPr>
              <a:t>defense to repayment</a:t>
            </a:r>
          </a:p>
          <a:p>
            <a:pPr lvl="1">
              <a:defRPr/>
            </a:pPr>
            <a:r>
              <a:rPr lang="en-US" sz="2400" dirty="0" smtClean="0">
                <a:latin typeface="Arial" panose="020B0604020202020204" pitchFamily="34" charset="0"/>
                <a:cs typeface="Arial" panose="020B0604020202020204" pitchFamily="34" charset="0"/>
              </a:rPr>
              <a:t>Criteria the Department </a:t>
            </a:r>
            <a:r>
              <a:rPr lang="en-US" sz="2400" dirty="0">
                <a:latin typeface="Arial" panose="020B0604020202020204" pitchFamily="34" charset="0"/>
                <a:cs typeface="Arial" panose="020B0604020202020204" pitchFamily="34" charset="0"/>
              </a:rPr>
              <a:t>will use to identify </a:t>
            </a:r>
            <a:r>
              <a:rPr lang="en-US" sz="2400" dirty="0" smtClean="0">
                <a:latin typeface="Arial" panose="020B0604020202020204" pitchFamily="34" charset="0"/>
                <a:cs typeface="Arial" panose="020B0604020202020204" pitchFamily="34" charset="0"/>
              </a:rPr>
              <a:t>acts/omissions </a:t>
            </a:r>
            <a:r>
              <a:rPr lang="en-US" sz="2400" dirty="0">
                <a:latin typeface="Arial" panose="020B0604020202020204" pitchFamily="34" charset="0"/>
                <a:cs typeface="Arial" panose="020B0604020202020204" pitchFamily="34" charset="0"/>
              </a:rPr>
              <a:t>of an institution </a:t>
            </a:r>
            <a:r>
              <a:rPr lang="en-US" sz="2400" dirty="0" smtClean="0">
                <a:latin typeface="Arial" panose="020B0604020202020204" pitchFamily="34" charset="0"/>
                <a:cs typeface="Arial" panose="020B0604020202020204" pitchFamily="34" charset="0"/>
              </a:rPr>
              <a:t>that constitute </a:t>
            </a:r>
            <a:r>
              <a:rPr lang="en-US" sz="2400" dirty="0">
                <a:latin typeface="Arial" panose="020B0604020202020204" pitchFamily="34" charset="0"/>
                <a:cs typeface="Arial" panose="020B0604020202020204" pitchFamily="34" charset="0"/>
              </a:rPr>
              <a:t>defenses to </a:t>
            </a:r>
            <a:r>
              <a:rPr lang="en-US" sz="2400" dirty="0" smtClean="0">
                <a:latin typeface="Arial" panose="020B0604020202020204" pitchFamily="34" charset="0"/>
                <a:cs typeface="Arial" panose="020B0604020202020204" pitchFamily="34" charset="0"/>
              </a:rPr>
              <a:t>repayment</a:t>
            </a:r>
          </a:p>
          <a:p>
            <a:pPr lvl="1">
              <a:defRPr/>
            </a:pPr>
            <a:r>
              <a:rPr lang="en-US" sz="2400" dirty="0" smtClean="0">
                <a:latin typeface="Arial" panose="020B0604020202020204" pitchFamily="34" charset="0"/>
                <a:cs typeface="Arial" panose="020B0604020202020204" pitchFamily="34" charset="0"/>
              </a:rPr>
              <a:t>Standards </a:t>
            </a:r>
            <a:r>
              <a:rPr lang="en-US" sz="2400" dirty="0">
                <a:latin typeface="Arial" panose="020B0604020202020204" pitchFamily="34" charset="0"/>
                <a:cs typeface="Arial" panose="020B0604020202020204" pitchFamily="34" charset="0"/>
              </a:rPr>
              <a:t>and procedures </a:t>
            </a:r>
            <a:r>
              <a:rPr lang="en-US" sz="2400" dirty="0" smtClean="0">
                <a:latin typeface="Arial" panose="020B0604020202020204" pitchFamily="34" charset="0"/>
                <a:cs typeface="Arial" panose="020B0604020202020204" pitchFamily="34" charset="0"/>
              </a:rPr>
              <a:t>that ED will </a:t>
            </a:r>
            <a:r>
              <a:rPr lang="en-US" sz="2400" dirty="0">
                <a:latin typeface="Arial" panose="020B0604020202020204" pitchFamily="34" charset="0"/>
                <a:cs typeface="Arial" panose="020B0604020202020204" pitchFamily="34" charset="0"/>
              </a:rPr>
              <a:t>use to </a:t>
            </a:r>
            <a:r>
              <a:rPr lang="en-US" sz="2400" dirty="0" smtClean="0">
                <a:latin typeface="Arial" panose="020B0604020202020204" pitchFamily="34" charset="0"/>
                <a:cs typeface="Arial" panose="020B0604020202020204" pitchFamily="34" charset="0"/>
              </a:rPr>
              <a:t>determine school liability for </a:t>
            </a:r>
            <a:r>
              <a:rPr lang="en-US" sz="2400" dirty="0">
                <a:latin typeface="Arial" panose="020B0604020202020204" pitchFamily="34" charset="0"/>
                <a:cs typeface="Arial" panose="020B0604020202020204" pitchFamily="34" charset="0"/>
              </a:rPr>
              <a:t>amounts based on </a:t>
            </a:r>
            <a:r>
              <a:rPr lang="en-US" sz="2400" dirty="0" smtClean="0">
                <a:latin typeface="Arial" panose="020B0604020202020204" pitchFamily="34" charset="0"/>
                <a:cs typeface="Arial" panose="020B0604020202020204" pitchFamily="34" charset="0"/>
              </a:rPr>
              <a:t>borrower defenses</a:t>
            </a:r>
          </a:p>
          <a:p>
            <a:pPr lvl="1">
              <a:defRPr/>
            </a:pPr>
            <a:r>
              <a:rPr lang="en-US" sz="2400" dirty="0">
                <a:latin typeface="Arial" panose="020B0604020202020204" pitchFamily="34" charset="0"/>
                <a:cs typeface="Arial" panose="020B0604020202020204" pitchFamily="34" charset="0"/>
              </a:rPr>
              <a:t>E</a:t>
            </a:r>
            <a:r>
              <a:rPr lang="en-US" sz="2400" dirty="0" smtClean="0">
                <a:latin typeface="Arial" panose="020B0604020202020204" pitchFamily="34" charset="0"/>
                <a:cs typeface="Arial" panose="020B0604020202020204" pitchFamily="34" charset="0"/>
              </a:rPr>
              <a:t>ffect </a:t>
            </a:r>
            <a:r>
              <a:rPr lang="en-US" sz="2400" dirty="0">
                <a:latin typeface="Arial" panose="020B0604020202020204" pitchFamily="34" charset="0"/>
                <a:cs typeface="Arial" panose="020B0604020202020204" pitchFamily="34" charset="0"/>
              </a:rPr>
              <a:t>of </a:t>
            </a:r>
            <a:r>
              <a:rPr lang="en-US" sz="2400" dirty="0" smtClean="0">
                <a:latin typeface="Arial" panose="020B0604020202020204" pitchFamily="34" charset="0"/>
                <a:cs typeface="Arial" panose="020B0604020202020204" pitchFamily="34" charset="0"/>
              </a:rPr>
              <a:t>borrower defenses </a:t>
            </a:r>
            <a:r>
              <a:rPr lang="en-US" sz="2400" dirty="0">
                <a:latin typeface="Arial" panose="020B0604020202020204" pitchFamily="34" charset="0"/>
                <a:cs typeface="Arial" panose="020B0604020202020204" pitchFamily="34" charset="0"/>
              </a:rPr>
              <a:t>on </a:t>
            </a:r>
            <a:r>
              <a:rPr lang="en-US" sz="2400" dirty="0" smtClean="0">
                <a:latin typeface="Arial" panose="020B0604020202020204" pitchFamily="34" charset="0"/>
                <a:cs typeface="Arial" panose="020B0604020202020204" pitchFamily="34" charset="0"/>
              </a:rPr>
              <a:t>school capability assessments</a:t>
            </a:r>
          </a:p>
          <a:p>
            <a:pPr>
              <a:defRPr/>
            </a:pPr>
            <a:r>
              <a:rPr lang="en-US" altLang="en-US" sz="2800" dirty="0" smtClean="0">
                <a:latin typeface="Arial" panose="020B0604020202020204" pitchFamily="34" charset="0"/>
                <a:cs typeface="Arial" panose="020B0604020202020204" pitchFamily="34" charset="0"/>
              </a:rPr>
              <a:t>Two public Hearings</a:t>
            </a:r>
          </a:p>
          <a:p>
            <a:pPr lvl="1">
              <a:defRPr/>
            </a:pPr>
            <a:r>
              <a:rPr lang="en-US" altLang="en-US" sz="2400" dirty="0" smtClean="0">
                <a:latin typeface="Arial" panose="020B0604020202020204" pitchFamily="34" charset="0"/>
                <a:cs typeface="Arial" panose="020B0604020202020204" pitchFamily="34" charset="0"/>
              </a:rPr>
              <a:t>9/10/15 – Washington D.C.</a:t>
            </a:r>
          </a:p>
          <a:p>
            <a:pPr lvl="1">
              <a:defRPr/>
            </a:pPr>
            <a:r>
              <a:rPr lang="en-US" altLang="en-US" sz="2400" dirty="0" smtClean="0">
                <a:latin typeface="Arial" panose="020B0604020202020204" pitchFamily="34" charset="0"/>
                <a:cs typeface="Arial" panose="020B0604020202020204" pitchFamily="34" charset="0"/>
              </a:rPr>
              <a:t>9/16/15 – San Francisco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bwMode="auto">
          <a:xfrm>
            <a:off x="0" y="304800"/>
            <a:ext cx="914400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 Program Integrity “Proposed” Rules</a:t>
            </a:r>
          </a:p>
        </p:txBody>
      </p:sp>
      <p:sp>
        <p:nvSpPr>
          <p:cNvPr id="73731"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9D2B44DE-4CB0-4773-B6F2-6FDD0FB37F36}" type="slidenum">
              <a:rPr lang="en-US" altLang="en-US" smtClean="0">
                <a:solidFill>
                  <a:schemeClr val="bg1"/>
                </a:solidFill>
                <a:latin typeface="Arial" charset="0"/>
              </a:rPr>
              <a:pPr eaLnBrk="1" hangingPunct="1"/>
              <a:t>51</a:t>
            </a:fld>
            <a:endParaRPr lang="en-US" altLang="en-US" smtClean="0">
              <a:solidFill>
                <a:schemeClr val="bg1"/>
              </a:solidFill>
              <a:latin typeface="Arial" charset="0"/>
            </a:endParaRPr>
          </a:p>
        </p:txBody>
      </p:sp>
      <p:sp>
        <p:nvSpPr>
          <p:cNvPr id="46085" name="Content Placeholder 2"/>
          <p:cNvSpPr>
            <a:spLocks noGrp="1"/>
          </p:cNvSpPr>
          <p:nvPr>
            <p:ph idx="4294967295"/>
          </p:nvPr>
        </p:nvSpPr>
        <p:spPr bwMode="auto">
          <a:xfrm>
            <a:off x="381000" y="1371600"/>
            <a:ext cx="8763000" cy="29718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dirty="0" smtClean="0">
                <a:latin typeface="Arial" charset="0"/>
                <a:cs typeface="Arial" charset="0"/>
              </a:rPr>
              <a:t>Notice of Proposed Rule-Making (NPRM) published on May 18, 2015</a:t>
            </a:r>
          </a:p>
          <a:p>
            <a:pPr>
              <a:defRPr/>
            </a:pPr>
            <a:endParaRPr lang="en-US" altLang="en-US" sz="500" dirty="0" smtClean="0">
              <a:latin typeface="Arial" charset="0"/>
              <a:cs typeface="Arial" charset="0"/>
            </a:endParaRPr>
          </a:p>
          <a:p>
            <a:pPr>
              <a:defRPr/>
            </a:pPr>
            <a:r>
              <a:rPr lang="en-US" altLang="en-US" dirty="0" smtClean="0">
                <a:latin typeface="Arial" charset="0"/>
                <a:cs typeface="Arial" charset="0"/>
              </a:rPr>
              <a:t>Comments must have been received by    July 2, 2015</a:t>
            </a:r>
          </a:p>
          <a:p>
            <a:pPr>
              <a:defRPr/>
            </a:pPr>
            <a:endParaRPr lang="en-US" altLang="en-US" sz="500" dirty="0" smtClean="0">
              <a:latin typeface="Arial" charset="0"/>
              <a:cs typeface="Arial" charset="0"/>
            </a:endParaRPr>
          </a:p>
          <a:p>
            <a:pPr>
              <a:defRPr/>
            </a:pPr>
            <a:r>
              <a:rPr lang="en-US" altLang="en-US" dirty="0" smtClean="0">
                <a:latin typeface="Arial" charset="0"/>
                <a:cs typeface="Arial" charset="0"/>
              </a:rPr>
              <a:t>Main Topics:</a:t>
            </a:r>
          </a:p>
          <a:p>
            <a:pPr lvl="1">
              <a:defRPr/>
            </a:pPr>
            <a:r>
              <a:rPr lang="en-US" altLang="en-US" dirty="0" smtClean="0">
                <a:latin typeface="Arial" charset="0"/>
                <a:cs typeface="Arial" charset="0"/>
              </a:rPr>
              <a:t>Cash Management</a:t>
            </a:r>
          </a:p>
          <a:p>
            <a:pPr lvl="1">
              <a:defRPr/>
            </a:pPr>
            <a:r>
              <a:rPr lang="en-US" altLang="en-US" dirty="0" smtClean="0">
                <a:latin typeface="Arial" charset="0"/>
                <a:cs typeface="Arial" charset="0"/>
              </a:rPr>
              <a:t>Repeat Coursework</a:t>
            </a:r>
          </a:p>
          <a:p>
            <a:pPr lvl="1">
              <a:defRPr/>
            </a:pPr>
            <a:r>
              <a:rPr lang="en-US" altLang="en-US" dirty="0" smtClean="0">
                <a:latin typeface="Arial" charset="0"/>
                <a:cs typeface="Arial" charset="0"/>
              </a:rPr>
              <a:t>Clock-to-Credit Conversion                           (“clock hour program definition”)</a:t>
            </a:r>
          </a:p>
          <a:p>
            <a:pPr marL="457200" lvl="1" indent="0">
              <a:buFont typeface="Arial" charset="0"/>
              <a:buNone/>
              <a:defRPr/>
            </a:pPr>
            <a:endParaRPr lang="en-US" altLang="en-US" sz="3600"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bwMode="auto">
          <a:xfrm>
            <a:off x="0" y="304800"/>
            <a:ext cx="914400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 Program Integrity “Proposed” Rules</a:t>
            </a:r>
          </a:p>
        </p:txBody>
      </p:sp>
      <p:sp>
        <p:nvSpPr>
          <p:cNvPr id="74755"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F622D0EC-A6E6-4A3E-98DB-DE794DF1A47F}" type="slidenum">
              <a:rPr lang="en-US" altLang="en-US" smtClean="0">
                <a:solidFill>
                  <a:schemeClr val="bg1"/>
                </a:solidFill>
                <a:latin typeface="Arial" charset="0"/>
              </a:rPr>
              <a:pPr eaLnBrk="1" hangingPunct="1"/>
              <a:t>52</a:t>
            </a:fld>
            <a:endParaRPr lang="en-US" altLang="en-US" smtClean="0">
              <a:solidFill>
                <a:schemeClr val="bg1"/>
              </a:solidFill>
              <a:latin typeface="Arial" charset="0"/>
            </a:endParaRPr>
          </a:p>
        </p:txBody>
      </p:sp>
      <p:sp>
        <p:nvSpPr>
          <p:cNvPr id="74756" name="Content Placeholder 2"/>
          <p:cNvSpPr>
            <a:spLocks noGrp="1"/>
          </p:cNvSpPr>
          <p:nvPr>
            <p:ph idx="4294967295"/>
          </p:nvPr>
        </p:nvSpPr>
        <p:spPr bwMode="auto">
          <a:xfrm>
            <a:off x="0" y="1219200"/>
            <a:ext cx="9144000" cy="2971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3000" smtClean="0">
                <a:latin typeface="Arial" charset="0"/>
                <a:cs typeface="Arial" charset="0"/>
              </a:rPr>
              <a:t>Cash Management</a:t>
            </a:r>
          </a:p>
          <a:p>
            <a:pPr lvl="1">
              <a:buFont typeface="Arial" charset="0"/>
              <a:buChar char="•"/>
            </a:pPr>
            <a:r>
              <a:rPr lang="en-US" altLang="en-US" sz="2600" smtClean="0">
                <a:latin typeface="Arial" charset="0"/>
                <a:cs typeface="Arial" charset="0"/>
              </a:rPr>
              <a:t>Establish two different types of arrangements between institutions and financial account providers (Tier 1 and 2) and publically disclose these contracts and costs</a:t>
            </a:r>
          </a:p>
          <a:p>
            <a:pPr lvl="1">
              <a:buFont typeface="Arial" charset="0"/>
              <a:buChar char="•"/>
            </a:pPr>
            <a:r>
              <a:rPr lang="en-US" altLang="en-US" sz="2600" smtClean="0">
                <a:latin typeface="Arial" charset="0"/>
                <a:cs typeface="Arial" charset="0"/>
              </a:rPr>
              <a:t>Cannot require student/parent to open a certain type of account in order to receive TIV credit balance funds</a:t>
            </a:r>
          </a:p>
          <a:p>
            <a:pPr lvl="2"/>
            <a:r>
              <a:rPr lang="en-US" altLang="en-US" smtClean="0">
                <a:latin typeface="Arial" charset="0"/>
                <a:cs typeface="Arial" charset="0"/>
              </a:rPr>
              <a:t>Provide a list of account options in a neutral manner with the student’s preexisting bank account listed first</a:t>
            </a:r>
          </a:p>
          <a:p>
            <a:pPr lvl="1">
              <a:buFont typeface="Arial" charset="0"/>
              <a:buChar char="•"/>
            </a:pPr>
            <a:r>
              <a:rPr lang="en-US" altLang="en-US" sz="2600" smtClean="0">
                <a:latin typeface="Arial" charset="0"/>
                <a:cs typeface="Arial" charset="0"/>
              </a:rPr>
              <a:t>Obtain student/parent consent prior to sharing PII data or sending access devices from account providers </a:t>
            </a:r>
          </a:p>
          <a:p>
            <a:pPr lvl="1">
              <a:buFont typeface="Arial" charset="0"/>
              <a:buChar char="•"/>
            </a:pPr>
            <a:r>
              <a:rPr lang="en-US" altLang="en-US" sz="2600" smtClean="0">
                <a:latin typeface="Arial" charset="0"/>
                <a:cs typeface="Arial" charset="0"/>
              </a:rPr>
              <a:t>Mitigate fees incurred by student aid recipients</a:t>
            </a:r>
          </a:p>
          <a:p>
            <a:pPr lvl="1">
              <a:buFont typeface="Arial" charset="0"/>
              <a:buChar char="•"/>
            </a:pPr>
            <a:endParaRPr lang="en-US" altLang="en-US" sz="3600" smtClean="0">
              <a:latin typeface="Arial" charset="0"/>
              <a:cs typeface="Arial"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bwMode="auto">
          <a:xfrm>
            <a:off x="-3175" y="342900"/>
            <a:ext cx="914400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 Program Integrity “Proposed” Rules</a:t>
            </a:r>
          </a:p>
        </p:txBody>
      </p:sp>
      <p:sp>
        <p:nvSpPr>
          <p:cNvPr id="75779"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8D4651F5-F851-46BE-9ED4-C8B14D60ECA0}" type="slidenum">
              <a:rPr lang="en-US" altLang="en-US" smtClean="0">
                <a:solidFill>
                  <a:schemeClr val="bg1"/>
                </a:solidFill>
                <a:latin typeface="Arial" charset="0"/>
              </a:rPr>
              <a:pPr eaLnBrk="1" hangingPunct="1"/>
              <a:t>53</a:t>
            </a:fld>
            <a:endParaRPr lang="en-US" altLang="en-US" smtClean="0">
              <a:solidFill>
                <a:schemeClr val="bg1"/>
              </a:solidFill>
              <a:latin typeface="Arial" charset="0"/>
            </a:endParaRPr>
          </a:p>
        </p:txBody>
      </p:sp>
      <p:sp>
        <p:nvSpPr>
          <p:cNvPr id="75780" name="Content Placeholder 2"/>
          <p:cNvSpPr>
            <a:spLocks noGrp="1"/>
          </p:cNvSpPr>
          <p:nvPr>
            <p:ph idx="4294967295"/>
          </p:nvPr>
        </p:nvSpPr>
        <p:spPr bwMode="auto">
          <a:xfrm>
            <a:off x="-3175" y="1066800"/>
            <a:ext cx="9144000" cy="2971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3000" smtClean="0">
                <a:latin typeface="Arial" charset="0"/>
                <a:cs typeface="Arial" charset="0"/>
              </a:rPr>
              <a:t>Repeat Coursework</a:t>
            </a:r>
          </a:p>
          <a:p>
            <a:pPr lvl="1">
              <a:buFont typeface="Arial" charset="0"/>
              <a:buChar char="•"/>
            </a:pPr>
            <a:r>
              <a:rPr lang="en-US" altLang="en-US" smtClean="0">
                <a:latin typeface="Arial" charset="0"/>
                <a:cs typeface="Arial" charset="0"/>
              </a:rPr>
              <a:t>Allow institution offering term-based programs to count, for enrollment, courses  a student is retaking that they previously passed, up to one repetition per course, </a:t>
            </a:r>
            <a:r>
              <a:rPr lang="en-US" altLang="en-US" b="1" smtClean="0">
                <a:latin typeface="Arial" charset="0"/>
                <a:cs typeface="Arial" charset="0"/>
              </a:rPr>
              <a:t>including when student is retaking a previously passed course due to the student failing other coursework</a:t>
            </a:r>
          </a:p>
          <a:p>
            <a:r>
              <a:rPr lang="en-US" altLang="en-US" sz="3000" smtClean="0">
                <a:latin typeface="Arial" charset="0"/>
                <a:cs typeface="Arial" charset="0"/>
              </a:rPr>
              <a:t>Clock-to-Credit Hour Conversion </a:t>
            </a:r>
          </a:p>
          <a:p>
            <a:pPr lvl="1">
              <a:buFont typeface="Arial" charset="0"/>
              <a:buChar char="•"/>
            </a:pPr>
            <a:r>
              <a:rPr lang="en-US" altLang="en-US" smtClean="0">
                <a:latin typeface="Arial" charset="0"/>
                <a:cs typeface="Arial" charset="0"/>
              </a:rPr>
              <a:t>Streamline conversion by removing provisions where a State/Federal approval or licensure action cause a program to be measured in clock hours</a:t>
            </a:r>
            <a:endParaRPr lang="en-US" altLang="en-US" sz="8800" smtClean="0">
              <a:latin typeface="Arial" charset="0"/>
              <a:cs typeface="Arial"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n-US" altLang="en-US" b="1" smtClean="0">
                <a:solidFill>
                  <a:schemeClr val="tx1"/>
                </a:solidFill>
                <a:latin typeface="Arial" charset="0"/>
                <a:cs typeface="Arial" charset="0"/>
              </a:rPr>
              <a:t>Questions?</a:t>
            </a:r>
          </a:p>
        </p:txBody>
      </p:sp>
      <p:pic>
        <p:nvPicPr>
          <p:cNvPr id="101379" name="Picture 3" descr="C:\Users\David.Bartnicki\AppData\Local\Microsoft\Windows\Temporary Internet Files\Content.IE5\BEDMRH81\MP90039883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752600"/>
            <a:ext cx="64008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80" name="TextBox 2"/>
          <p:cNvSpPr txBox="1">
            <a:spLocks noChangeArrowheads="1"/>
          </p:cNvSpPr>
          <p:nvPr/>
        </p:nvSpPr>
        <p:spPr bwMode="auto">
          <a:xfrm>
            <a:off x="0" y="1371600"/>
            <a:ext cx="9009063"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r" eaLnBrk="1" hangingPunct="1"/>
            <a:r>
              <a:rPr lang="en-US" altLang="en-US" sz="2800" dirty="0">
                <a:latin typeface="Arial" charset="0"/>
              </a:rPr>
              <a:t>Contact me with follow-up questions about this session</a:t>
            </a:r>
            <a:r>
              <a:rPr lang="en-US" altLang="en-US" sz="3000" dirty="0">
                <a:latin typeface="Arial" charset="0"/>
              </a:rPr>
              <a:t>:</a:t>
            </a:r>
          </a:p>
          <a:p>
            <a:pPr algn="r" eaLnBrk="1" hangingPunct="1"/>
            <a:endParaRPr lang="en-US" altLang="en-US" sz="2800" dirty="0">
              <a:latin typeface="Arial" charset="0"/>
            </a:endParaRPr>
          </a:p>
          <a:p>
            <a:pPr algn="r" eaLnBrk="1" hangingPunct="1"/>
            <a:r>
              <a:rPr lang="en-US" altLang="en-US" sz="2800" dirty="0" smtClean="0">
                <a:latin typeface="Arial" charset="0"/>
              </a:rPr>
              <a:t>Anita.Olivencia@ed.gov</a:t>
            </a:r>
          </a:p>
          <a:p>
            <a:pPr algn="r" eaLnBrk="1" hangingPunct="1"/>
            <a:r>
              <a:rPr lang="en-US" altLang="en-US" sz="2800" dirty="0" smtClean="0">
                <a:latin typeface="Arial" charset="0"/>
              </a:rPr>
              <a:t>(617) 289-0130</a:t>
            </a:r>
            <a:endParaRPr lang="en-US" altLang="en-US" sz="2800" dirty="0">
              <a:latin typeface="Arial" charset="0"/>
            </a:endParaRPr>
          </a:p>
        </p:txBody>
      </p:sp>
      <p:sp>
        <p:nvSpPr>
          <p:cNvPr id="101381" name="Slide Number Placeholder 4"/>
          <p:cNvSpPr>
            <a:spLocks noGrp="1"/>
          </p:cNvSpPr>
          <p:nvPr>
            <p:ph type="sldNum" sz="quarter" idx="10"/>
          </p:nvPr>
        </p:nvSpPr>
        <p:spPr bwMode="auto">
          <a:xfrm>
            <a:off x="152400" y="64008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58F846F6-8089-4F3A-8AC3-3C4A839CC00F}" type="slidenum">
              <a:rPr lang="en-US" altLang="en-US" sz="1200" smtClean="0">
                <a:solidFill>
                  <a:schemeClr val="bg1"/>
                </a:solidFill>
              </a:rPr>
              <a:pPr eaLnBrk="1" hangingPunct="1"/>
              <a:t>54</a:t>
            </a:fld>
            <a:endParaRPr lang="en-US" altLang="en-US" sz="1200" smtClean="0">
              <a:solidFill>
                <a:schemeClr val="bg1"/>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bwMode="auto">
          <a:xfrm>
            <a:off x="46037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smtClean="0">
                <a:solidFill>
                  <a:schemeClr val="tx1"/>
                </a:solidFill>
                <a:latin typeface="Arial" charset="0"/>
                <a:cs typeface="Arial" charset="0"/>
              </a:rPr>
              <a:t>Training Feedback</a:t>
            </a:r>
          </a:p>
        </p:txBody>
      </p:sp>
      <p:sp>
        <p:nvSpPr>
          <p:cNvPr id="102403"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38EE6AB6-ECC9-4325-8C3D-9A32AEE9365A}" type="slidenum">
              <a:rPr lang="en-US" altLang="en-US" sz="1200" smtClean="0">
                <a:solidFill>
                  <a:schemeClr val="bg1"/>
                </a:solidFill>
              </a:rPr>
              <a:pPr eaLnBrk="1" hangingPunct="1"/>
              <a:t>55</a:t>
            </a:fld>
            <a:endParaRPr lang="en-US" altLang="en-US" sz="1200" smtClean="0">
              <a:solidFill>
                <a:schemeClr val="bg1"/>
              </a:solidFill>
            </a:endParaRPr>
          </a:p>
        </p:txBody>
      </p:sp>
      <p:sp>
        <p:nvSpPr>
          <p:cNvPr id="3" name="Content Placeholder 2"/>
          <p:cNvSpPr>
            <a:spLocks noGrp="1"/>
          </p:cNvSpPr>
          <p:nvPr>
            <p:ph idx="4294967295"/>
          </p:nvPr>
        </p:nvSpPr>
        <p:spPr>
          <a:xfrm>
            <a:off x="0" y="1219200"/>
            <a:ext cx="9144000" cy="4830763"/>
          </a:xfrm>
          <a:prstGeom prst="rect">
            <a:avLst/>
          </a:prstGeom>
        </p:spPr>
        <p:txBody>
          <a:bodyPr/>
          <a:lstStyle/>
          <a:p>
            <a:pPr marL="0" indent="0">
              <a:buFont typeface="Arial" charset="0"/>
              <a:buNone/>
              <a:defRPr/>
            </a:pPr>
            <a:r>
              <a:rPr lang="en-US" sz="2800" dirty="0" smtClean="0">
                <a:latin typeface="Arial" panose="020B0604020202020204" pitchFamily="34" charset="0"/>
                <a:ea typeface="MS PGothic" pitchFamily="34" charset="-128"/>
                <a:cs typeface="Arial" panose="020B0604020202020204" pitchFamily="34" charset="0"/>
              </a:rPr>
              <a:t>To ensure quality training we ask all participants to please fill out an online session evaluation  </a:t>
            </a:r>
          </a:p>
          <a:p>
            <a:pPr>
              <a:defRPr/>
            </a:pPr>
            <a:endParaRPr lang="en-US" sz="800" dirty="0" smtClean="0">
              <a:latin typeface="Arial" panose="020B0604020202020204" pitchFamily="34" charset="0"/>
              <a:ea typeface="MS PGothic" pitchFamily="34" charset="-128"/>
              <a:cs typeface="Arial" panose="020B0604020202020204" pitchFamily="34" charset="0"/>
            </a:endParaRPr>
          </a:p>
          <a:p>
            <a:pPr>
              <a:defRPr/>
            </a:pPr>
            <a:r>
              <a:rPr lang="en-US" dirty="0" smtClean="0">
                <a:latin typeface="Arial" panose="020B0604020202020204" pitchFamily="34" charset="0"/>
                <a:ea typeface="MS PGothic" pitchFamily="34" charset="-128"/>
                <a:cs typeface="Arial" panose="020B0604020202020204" pitchFamily="34" charset="0"/>
              </a:rPr>
              <a:t>Go to </a:t>
            </a:r>
            <a:r>
              <a:rPr lang="en-US" dirty="0">
                <a:hlinkClick r:id="rId3"/>
              </a:rPr>
              <a:t>http://s.zoomerang.com/s/AnitaOlivencia</a:t>
            </a:r>
            <a:endParaRPr lang="en-US" dirty="0" smtClean="0">
              <a:solidFill>
                <a:srgbClr val="FF0000"/>
              </a:solidFill>
              <a:latin typeface="Arial" panose="020B0604020202020204" pitchFamily="34" charset="0"/>
              <a:ea typeface="MS PGothic" pitchFamily="34" charset="-128"/>
              <a:cs typeface="Arial" panose="020B0604020202020204" pitchFamily="34" charset="0"/>
            </a:endParaRPr>
          </a:p>
          <a:p>
            <a:pPr lvl="1">
              <a:defRPr/>
            </a:pPr>
            <a:r>
              <a:rPr lang="en-US" sz="2600" dirty="0" smtClean="0">
                <a:latin typeface="Arial" panose="020B0604020202020204" pitchFamily="34" charset="0"/>
                <a:ea typeface="MS PGothic" pitchFamily="34" charset="-128"/>
                <a:cs typeface="Arial" panose="020B0604020202020204" pitchFamily="34" charset="0"/>
              </a:rPr>
              <a:t>Evaluation form is specific to Anita Olivencia</a:t>
            </a:r>
            <a:endParaRPr lang="en-US" sz="2600" dirty="0" smtClean="0">
              <a:solidFill>
                <a:srgbClr val="FF0000"/>
              </a:solidFill>
              <a:latin typeface="Arial" panose="020B0604020202020204" pitchFamily="34" charset="0"/>
              <a:ea typeface="MS PGothic" pitchFamily="34" charset="-128"/>
              <a:cs typeface="Arial" panose="020B0604020202020204" pitchFamily="34" charset="0"/>
            </a:endParaRPr>
          </a:p>
          <a:p>
            <a:pPr>
              <a:defRPr/>
            </a:pPr>
            <a:endParaRPr lang="en-US" sz="1000" dirty="0" smtClean="0">
              <a:latin typeface="Arial" panose="020B0604020202020204" pitchFamily="34" charset="0"/>
              <a:ea typeface="MS PGothic" pitchFamily="34" charset="-128"/>
              <a:cs typeface="Arial" panose="020B0604020202020204" pitchFamily="34" charset="0"/>
            </a:endParaRPr>
          </a:p>
          <a:p>
            <a:pPr>
              <a:defRPr/>
            </a:pPr>
            <a:r>
              <a:rPr lang="en-US" sz="2800" dirty="0" smtClean="0">
                <a:latin typeface="Arial" panose="020B0604020202020204" pitchFamily="34" charset="0"/>
                <a:ea typeface="MS PGothic" pitchFamily="34" charset="-128"/>
                <a:cs typeface="Arial" panose="020B0604020202020204" pitchFamily="34" charset="0"/>
              </a:rPr>
              <a:t>This </a:t>
            </a:r>
            <a:r>
              <a:rPr lang="en-US" sz="2800" dirty="0">
                <a:latin typeface="Arial" panose="020B0604020202020204" pitchFamily="34" charset="0"/>
                <a:ea typeface="MS PGothic" pitchFamily="34" charset="-128"/>
                <a:cs typeface="Arial" panose="020B0604020202020204" pitchFamily="34" charset="0"/>
              </a:rPr>
              <a:t>feedback </a:t>
            </a:r>
            <a:r>
              <a:rPr lang="en-US" sz="2800" dirty="0" smtClean="0">
                <a:latin typeface="Arial" panose="020B0604020202020204" pitchFamily="34" charset="0"/>
                <a:ea typeface="MS PGothic" pitchFamily="34" charset="-128"/>
                <a:cs typeface="Arial" panose="020B0604020202020204" pitchFamily="34" charset="0"/>
              </a:rPr>
              <a:t>tool </a:t>
            </a:r>
            <a:r>
              <a:rPr lang="en-US" sz="2800" dirty="0">
                <a:latin typeface="Arial" panose="020B0604020202020204" pitchFamily="34" charset="0"/>
                <a:ea typeface="MS PGothic" pitchFamily="34" charset="-128"/>
                <a:cs typeface="Arial" panose="020B0604020202020204" pitchFamily="34" charset="0"/>
              </a:rPr>
              <a:t>will provide a means to educate and inform areas for improvement and support an effective </a:t>
            </a:r>
            <a:r>
              <a:rPr lang="en-US" sz="2800" dirty="0" smtClean="0">
                <a:latin typeface="Arial" panose="020B0604020202020204" pitchFamily="34" charset="0"/>
                <a:ea typeface="MS PGothic" pitchFamily="34" charset="-128"/>
                <a:cs typeface="Arial" panose="020B0604020202020204" pitchFamily="34" charset="0"/>
              </a:rPr>
              <a:t>process </a:t>
            </a:r>
            <a:r>
              <a:rPr lang="en-US" sz="2800" dirty="0">
                <a:latin typeface="Arial" panose="020B0604020202020204" pitchFamily="34" charset="0"/>
                <a:ea typeface="MS PGothic" pitchFamily="34" charset="-128"/>
                <a:cs typeface="Arial" panose="020B0604020202020204" pitchFamily="34" charset="0"/>
              </a:rPr>
              <a:t>for “listening” to our </a:t>
            </a:r>
            <a:r>
              <a:rPr lang="en-US" sz="2800" dirty="0" smtClean="0">
                <a:latin typeface="Arial" panose="020B0604020202020204" pitchFamily="34" charset="0"/>
                <a:ea typeface="MS PGothic" pitchFamily="34" charset="-128"/>
                <a:cs typeface="Arial" panose="020B0604020202020204" pitchFamily="34" charset="0"/>
              </a:rPr>
              <a:t>customers</a:t>
            </a:r>
            <a:endParaRPr lang="en-US" sz="2800" dirty="0">
              <a:latin typeface="Arial" panose="020B0604020202020204" pitchFamily="34" charset="0"/>
              <a:ea typeface="MS PGothic" pitchFamily="34" charset="-128"/>
              <a:cs typeface="Arial" panose="020B0604020202020204" pitchFamily="34" charset="0"/>
            </a:endParaRPr>
          </a:p>
          <a:p>
            <a:pPr>
              <a:defRPr/>
            </a:pPr>
            <a:endParaRPr lang="en-US" sz="800" dirty="0" smtClean="0">
              <a:latin typeface="Arial" panose="020B0604020202020204" pitchFamily="34" charset="0"/>
              <a:ea typeface="MS PGothic" pitchFamily="34" charset="-128"/>
              <a:cs typeface="Arial" panose="020B0604020202020204" pitchFamily="34" charset="0"/>
            </a:endParaRPr>
          </a:p>
          <a:p>
            <a:pPr>
              <a:defRPr/>
            </a:pPr>
            <a:r>
              <a:rPr lang="en-US" sz="2800" dirty="0" smtClean="0">
                <a:latin typeface="Arial" panose="020B0604020202020204" pitchFamily="34" charset="0"/>
                <a:ea typeface="MS PGothic" pitchFamily="34" charset="-128"/>
                <a:cs typeface="Arial" panose="020B0604020202020204" pitchFamily="34" charset="0"/>
              </a:rPr>
              <a:t>Additional feedback about training can be directed to joann.borel@ed.gov</a:t>
            </a:r>
            <a:endParaRPr lang="en-US" dirty="0">
              <a:latin typeface="Arial" panose="020B0604020202020204" pitchFamily="34" charset="0"/>
              <a:ea typeface="MS PGothic" pitchFamily="34" charset="-128"/>
              <a:cs typeface="Arial" panose="020B0604020202020204" pitchFamily="34" charset="0"/>
            </a:endParaRPr>
          </a:p>
          <a:p>
            <a:pPr>
              <a:defRPr/>
            </a:pPr>
            <a:endParaRPr lang="en-US" dirty="0">
              <a:latin typeface="Arial" panose="020B0604020202020204" pitchFamily="34" charset="0"/>
              <a:ea typeface="MS PGothic" pitchFamily="34" charset="-128"/>
              <a:cs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D3C41BF0-3AB4-44C3-9196-D18DC5414D07}" type="slidenum">
              <a:rPr lang="en-US" altLang="en-US" smtClean="0">
                <a:solidFill>
                  <a:srgbClr val="F2F2F2"/>
                </a:solidFill>
                <a:latin typeface="Arial" charset="0"/>
              </a:rPr>
              <a:pPr eaLnBrk="1" hangingPunct="1"/>
              <a:t>6</a:t>
            </a:fld>
            <a:endParaRPr lang="en-US" altLang="en-US" smtClean="0">
              <a:solidFill>
                <a:srgbClr val="F2F2F2"/>
              </a:solidFill>
              <a:latin typeface="Arial" charset="0"/>
            </a:endParaRPr>
          </a:p>
        </p:txBody>
      </p:sp>
      <p:graphicFrame>
        <p:nvGraphicFramePr>
          <p:cNvPr id="3" name="Table 2"/>
          <p:cNvGraphicFramePr>
            <a:graphicFrameLocks noGrp="1"/>
          </p:cNvGraphicFramePr>
          <p:nvPr/>
        </p:nvGraphicFramePr>
        <p:xfrm>
          <a:off x="0" y="0"/>
          <a:ext cx="9144000" cy="7080251"/>
        </p:xfrm>
        <a:graphic>
          <a:graphicData uri="http://schemas.openxmlformats.org/drawingml/2006/table">
            <a:tbl>
              <a:tblPr firstRow="1" firstCol="1" bandRow="1">
                <a:tableStyleId>{5C22544A-7EE6-4342-B048-85BDC9FD1C3A}</a:tableStyleId>
              </a:tblPr>
              <a:tblGrid>
                <a:gridCol w="2244436"/>
                <a:gridCol w="3657600"/>
                <a:gridCol w="3241964"/>
              </a:tblGrid>
              <a:tr h="274347">
                <a:tc>
                  <a:txBody>
                    <a:bodyPr/>
                    <a:lstStyle/>
                    <a:p>
                      <a:pPr marL="0" marR="0" algn="ctr">
                        <a:spcBef>
                          <a:spcPts val="0"/>
                        </a:spcBef>
                        <a:spcAft>
                          <a:spcPts val="0"/>
                        </a:spcAft>
                      </a:pPr>
                      <a:r>
                        <a:rPr lang="en-US" sz="1800" dirty="0">
                          <a:effectLst/>
                        </a:rPr>
                        <a:t>Counseling type</a:t>
                      </a:r>
                      <a:endParaRPr lang="en-US" sz="1800" dirty="0">
                        <a:effectLst/>
                        <a:latin typeface="Times New Roman"/>
                        <a:ea typeface="Times New Roman"/>
                      </a:endParaRPr>
                    </a:p>
                  </a:txBody>
                  <a:tcPr marL="67889" marR="67889" marT="0" marB="0"/>
                </a:tc>
                <a:tc>
                  <a:txBody>
                    <a:bodyPr/>
                    <a:lstStyle/>
                    <a:p>
                      <a:pPr marL="0" marR="0" algn="ctr">
                        <a:spcBef>
                          <a:spcPts val="0"/>
                        </a:spcBef>
                        <a:spcAft>
                          <a:spcPts val="0"/>
                        </a:spcAft>
                      </a:pPr>
                      <a:r>
                        <a:rPr lang="en-US" sz="1800">
                          <a:effectLst/>
                        </a:rPr>
                        <a:t>Required for:</a:t>
                      </a:r>
                      <a:endParaRPr lang="en-US" sz="1800">
                        <a:effectLst/>
                        <a:latin typeface="Times New Roman"/>
                        <a:ea typeface="Times New Roman"/>
                      </a:endParaRPr>
                    </a:p>
                  </a:txBody>
                  <a:tcPr marL="67889" marR="67889" marT="0" marB="0"/>
                </a:tc>
                <a:tc>
                  <a:txBody>
                    <a:bodyPr/>
                    <a:lstStyle/>
                    <a:p>
                      <a:pPr marL="0" marR="0" algn="ctr">
                        <a:spcBef>
                          <a:spcPts val="0"/>
                        </a:spcBef>
                        <a:spcAft>
                          <a:spcPts val="0"/>
                        </a:spcAft>
                      </a:pPr>
                      <a:r>
                        <a:rPr lang="en-US" sz="1800">
                          <a:effectLst/>
                        </a:rPr>
                        <a:t>When:</a:t>
                      </a:r>
                      <a:endParaRPr lang="en-US" sz="1800">
                        <a:effectLst/>
                        <a:latin typeface="Times New Roman"/>
                        <a:ea typeface="Times New Roman"/>
                      </a:endParaRPr>
                    </a:p>
                  </a:txBody>
                  <a:tcPr marL="67889" marR="67889" marT="0" marB="0"/>
                </a:tc>
              </a:tr>
              <a:tr h="1318973">
                <a:tc>
                  <a:txBody>
                    <a:bodyPr/>
                    <a:lstStyle/>
                    <a:p>
                      <a:pPr marL="0" marR="0">
                        <a:spcBef>
                          <a:spcPts val="0"/>
                        </a:spcBef>
                        <a:spcAft>
                          <a:spcPts val="0"/>
                        </a:spcAft>
                      </a:pPr>
                      <a:r>
                        <a:rPr lang="en-US" sz="1800">
                          <a:effectLst/>
                        </a:rPr>
                        <a:t>Entrance</a:t>
                      </a:r>
                      <a:endParaRPr lang="en-US" sz="1800">
                        <a:effectLst/>
                        <a:latin typeface="Times New Roman"/>
                        <a:ea typeface="Times New Roman"/>
                      </a:endParaRPr>
                    </a:p>
                  </a:txBody>
                  <a:tcPr marL="67889" marR="67889" marT="0" marB="0" anchor="ctr"/>
                </a:tc>
                <a:tc>
                  <a:txBody>
                    <a:bodyPr/>
                    <a:lstStyle/>
                    <a:p>
                      <a:pPr marL="342900" marR="0" lvl="0" indent="-342900">
                        <a:spcBef>
                          <a:spcPts val="0"/>
                        </a:spcBef>
                        <a:spcAft>
                          <a:spcPts val="0"/>
                        </a:spcAft>
                        <a:buFont typeface="Symbol"/>
                        <a:buChar char=""/>
                      </a:pPr>
                      <a:r>
                        <a:rPr lang="en-US" sz="1800">
                          <a:effectLst/>
                        </a:rPr>
                        <a:t>First time subsidized or unsubsidized loan borrowers </a:t>
                      </a:r>
                    </a:p>
                    <a:p>
                      <a:pPr marL="342900" marR="0" lvl="0" indent="-342900">
                        <a:spcBef>
                          <a:spcPts val="0"/>
                        </a:spcBef>
                        <a:spcAft>
                          <a:spcPts val="0"/>
                        </a:spcAft>
                        <a:buFont typeface="Symbol"/>
                        <a:buChar char=""/>
                      </a:pPr>
                      <a:r>
                        <a:rPr lang="en-US" sz="1800">
                          <a:effectLst/>
                        </a:rPr>
                        <a:t>First time graduate/professional student PLUS borrowers </a:t>
                      </a:r>
                      <a:endParaRPr lang="en-US" sz="1800">
                        <a:effectLst/>
                        <a:latin typeface="Times New Roman"/>
                        <a:ea typeface="Times New Roman"/>
                      </a:endParaRPr>
                    </a:p>
                  </a:txBody>
                  <a:tcPr marL="67889" marR="67889" marT="0" marB="0"/>
                </a:tc>
                <a:tc>
                  <a:txBody>
                    <a:bodyPr/>
                    <a:lstStyle/>
                    <a:p>
                      <a:pPr marL="0" marR="0">
                        <a:spcBef>
                          <a:spcPts val="0"/>
                        </a:spcBef>
                        <a:spcAft>
                          <a:spcPts val="0"/>
                        </a:spcAft>
                      </a:pPr>
                      <a:r>
                        <a:rPr lang="en-US" sz="1800" dirty="0" smtClean="0">
                          <a:effectLst/>
                        </a:rPr>
                        <a:t>Prior </a:t>
                      </a:r>
                      <a:r>
                        <a:rPr lang="en-US" sz="1800" dirty="0">
                          <a:effectLst/>
                        </a:rPr>
                        <a:t>to receiving funds the first time a student borrows as an undergraduate or graduate/professional student</a:t>
                      </a:r>
                      <a:endParaRPr lang="en-US" sz="1800" dirty="0">
                        <a:effectLst/>
                        <a:latin typeface="Times New Roman"/>
                        <a:ea typeface="Times New Roman"/>
                      </a:endParaRPr>
                    </a:p>
                  </a:txBody>
                  <a:tcPr marL="67889" marR="67889" marT="0" marB="0"/>
                </a:tc>
              </a:tr>
              <a:tr h="548693">
                <a:tc>
                  <a:txBody>
                    <a:bodyPr/>
                    <a:lstStyle/>
                    <a:p>
                      <a:pPr marL="0" marR="0">
                        <a:spcBef>
                          <a:spcPts val="0"/>
                        </a:spcBef>
                        <a:spcAft>
                          <a:spcPts val="0"/>
                        </a:spcAft>
                      </a:pPr>
                      <a:r>
                        <a:rPr lang="en-US" sz="1800">
                          <a:effectLst/>
                        </a:rPr>
                        <a:t>Financial Awareness Counseling (FAC)</a:t>
                      </a:r>
                      <a:endParaRPr lang="en-US" sz="1800">
                        <a:effectLst/>
                        <a:latin typeface="Times New Roman"/>
                        <a:ea typeface="Times New Roman"/>
                      </a:endParaRPr>
                    </a:p>
                  </a:txBody>
                  <a:tcPr marL="67889" marR="67889" marT="0" marB="0"/>
                </a:tc>
                <a:tc>
                  <a:txBody>
                    <a:bodyPr/>
                    <a:lstStyle/>
                    <a:p>
                      <a:pPr marL="0" marR="0" algn="ctr">
                        <a:spcBef>
                          <a:spcPts val="0"/>
                        </a:spcBef>
                        <a:spcAft>
                          <a:spcPts val="0"/>
                        </a:spcAft>
                      </a:pPr>
                      <a:endParaRPr lang="en-US" sz="500" dirty="0" smtClean="0">
                        <a:effectLst/>
                      </a:endParaRPr>
                    </a:p>
                    <a:p>
                      <a:pPr marL="0" marR="0" algn="ctr">
                        <a:spcBef>
                          <a:spcPts val="0"/>
                        </a:spcBef>
                        <a:spcAft>
                          <a:spcPts val="0"/>
                        </a:spcAft>
                      </a:pPr>
                      <a:r>
                        <a:rPr lang="en-US" sz="1800" dirty="0" smtClean="0">
                          <a:effectLst/>
                        </a:rPr>
                        <a:t>Not </a:t>
                      </a:r>
                      <a:r>
                        <a:rPr lang="en-US" sz="1800" dirty="0">
                          <a:effectLst/>
                        </a:rPr>
                        <a:t>required</a:t>
                      </a:r>
                      <a:endParaRPr lang="en-US" sz="1800" dirty="0">
                        <a:effectLst/>
                        <a:latin typeface="Times New Roman"/>
                        <a:ea typeface="Times New Roman"/>
                      </a:endParaRPr>
                    </a:p>
                  </a:txBody>
                  <a:tcPr marL="67889" marR="67889" marT="0" marB="0"/>
                </a:tc>
                <a:tc>
                  <a:txBody>
                    <a:bodyPr/>
                    <a:lstStyle/>
                    <a:p>
                      <a:pPr marL="0" marR="0">
                        <a:spcBef>
                          <a:spcPts val="0"/>
                        </a:spcBef>
                        <a:spcAft>
                          <a:spcPts val="0"/>
                        </a:spcAft>
                      </a:pPr>
                      <a:r>
                        <a:rPr lang="en-US" sz="1800">
                          <a:effectLst/>
                        </a:rPr>
                        <a:t> </a:t>
                      </a:r>
                      <a:endParaRPr lang="en-US" sz="1800">
                        <a:effectLst/>
                        <a:latin typeface="Times New Roman"/>
                        <a:ea typeface="Times New Roman"/>
                      </a:endParaRPr>
                    </a:p>
                  </a:txBody>
                  <a:tcPr marL="67889" marR="67889" marT="0" marB="0"/>
                </a:tc>
              </a:tr>
              <a:tr h="2194772">
                <a:tc>
                  <a:txBody>
                    <a:bodyPr/>
                    <a:lstStyle/>
                    <a:p>
                      <a:pPr marL="0" marR="0">
                        <a:spcBef>
                          <a:spcPts val="0"/>
                        </a:spcBef>
                        <a:spcAft>
                          <a:spcPts val="0"/>
                        </a:spcAft>
                      </a:pPr>
                      <a:r>
                        <a:rPr lang="en-US" sz="1800">
                          <a:effectLst/>
                        </a:rPr>
                        <a:t>PLUS</a:t>
                      </a:r>
                      <a:endParaRPr lang="en-US" sz="1800">
                        <a:effectLst/>
                        <a:latin typeface="Times New Roman"/>
                        <a:ea typeface="Times New Roman"/>
                      </a:endParaRPr>
                    </a:p>
                  </a:txBody>
                  <a:tcPr marL="67889" marR="67889" marT="0" marB="0" anchor="ctr"/>
                </a:tc>
                <a:tc>
                  <a:txBody>
                    <a:bodyPr/>
                    <a:lstStyle/>
                    <a:p>
                      <a:pPr marL="0" marR="0">
                        <a:spcBef>
                          <a:spcPts val="0"/>
                        </a:spcBef>
                        <a:spcAft>
                          <a:spcPts val="0"/>
                        </a:spcAft>
                      </a:pPr>
                      <a:r>
                        <a:rPr lang="en-US" sz="1800" dirty="0">
                          <a:effectLst/>
                        </a:rPr>
                        <a:t>PLUS Borrowers (graduate/ professional students and parents) who have an adverse credit history but who</a:t>
                      </a:r>
                    </a:p>
                    <a:p>
                      <a:pPr marL="342900" marR="0" lvl="0" indent="-342900">
                        <a:spcBef>
                          <a:spcPts val="0"/>
                        </a:spcBef>
                        <a:spcAft>
                          <a:spcPts val="0"/>
                        </a:spcAft>
                        <a:buFont typeface="Symbol"/>
                        <a:buChar char=""/>
                      </a:pPr>
                      <a:r>
                        <a:rPr lang="en-US" sz="1800" dirty="0">
                          <a:effectLst/>
                        </a:rPr>
                        <a:t>Obtain an endorser</a:t>
                      </a:r>
                    </a:p>
                    <a:p>
                      <a:pPr marL="342900" marR="0" lvl="0" indent="-342900">
                        <a:spcBef>
                          <a:spcPts val="0"/>
                        </a:spcBef>
                        <a:spcAft>
                          <a:spcPts val="0"/>
                        </a:spcAft>
                        <a:buFont typeface="Symbol"/>
                        <a:buChar char=""/>
                      </a:pPr>
                      <a:r>
                        <a:rPr lang="en-US" sz="1800" dirty="0">
                          <a:effectLst/>
                        </a:rPr>
                        <a:t>Satisfactorily document extenuating circumstances to the Department of Education</a:t>
                      </a:r>
                      <a:endParaRPr lang="en-US" sz="1800" dirty="0">
                        <a:effectLst/>
                        <a:latin typeface="Times New Roman"/>
                        <a:ea typeface="Times New Roman"/>
                      </a:endParaRPr>
                    </a:p>
                  </a:txBody>
                  <a:tcPr marL="67889" marR="67889" marT="0" marB="0"/>
                </a:tc>
                <a:tc>
                  <a:txBody>
                    <a:bodyPr/>
                    <a:lstStyle/>
                    <a:p>
                      <a:pPr marL="0" marR="0">
                        <a:spcBef>
                          <a:spcPts val="0"/>
                        </a:spcBef>
                        <a:spcAft>
                          <a:spcPts val="0"/>
                        </a:spcAft>
                      </a:pPr>
                      <a:r>
                        <a:rPr lang="en-US" sz="1800">
                          <a:effectLst/>
                        </a:rPr>
                        <a:t>Each year the borrower requests a PLUS loan and has an adverse credit history.</a:t>
                      </a:r>
                    </a:p>
                    <a:p>
                      <a:pPr marL="0" marR="0">
                        <a:spcBef>
                          <a:spcPts val="0"/>
                        </a:spcBef>
                        <a:spcAft>
                          <a:spcPts val="0"/>
                        </a:spcAft>
                      </a:pPr>
                      <a:r>
                        <a:rPr lang="en-US" sz="1800">
                          <a:effectLst/>
                        </a:rPr>
                        <a:t> </a:t>
                      </a:r>
                    </a:p>
                    <a:p>
                      <a:pPr marL="0" marR="0">
                        <a:spcBef>
                          <a:spcPts val="0"/>
                        </a:spcBef>
                        <a:spcAft>
                          <a:spcPts val="0"/>
                        </a:spcAft>
                      </a:pPr>
                      <a:r>
                        <a:rPr lang="en-US" sz="1800">
                          <a:effectLst/>
                        </a:rPr>
                        <a:t> </a:t>
                      </a:r>
                      <a:endParaRPr lang="en-US" sz="1800">
                        <a:effectLst/>
                        <a:latin typeface="Times New Roman"/>
                        <a:ea typeface="Times New Roman"/>
                      </a:endParaRPr>
                    </a:p>
                  </a:txBody>
                  <a:tcPr marL="67889" marR="67889" marT="0" marB="0"/>
                </a:tc>
              </a:tr>
              <a:tr h="823040">
                <a:tc>
                  <a:txBody>
                    <a:bodyPr/>
                    <a:lstStyle/>
                    <a:p>
                      <a:pPr marL="0" marR="0">
                        <a:spcBef>
                          <a:spcPts val="0"/>
                        </a:spcBef>
                        <a:spcAft>
                          <a:spcPts val="0"/>
                        </a:spcAft>
                      </a:pPr>
                      <a:r>
                        <a:rPr lang="en-US" sz="1800">
                          <a:effectLst/>
                        </a:rPr>
                        <a:t>Exit</a:t>
                      </a:r>
                      <a:endParaRPr lang="en-US" sz="1800">
                        <a:effectLst/>
                        <a:latin typeface="Times New Roman"/>
                        <a:ea typeface="Times New Roman"/>
                      </a:endParaRPr>
                    </a:p>
                  </a:txBody>
                  <a:tcPr marL="67889" marR="67889" marT="0" marB="0"/>
                </a:tc>
                <a:tc>
                  <a:txBody>
                    <a:bodyPr/>
                    <a:lstStyle/>
                    <a:p>
                      <a:pPr marL="457200" marR="0">
                        <a:spcBef>
                          <a:spcPts val="0"/>
                        </a:spcBef>
                        <a:spcAft>
                          <a:spcPts val="0"/>
                        </a:spcAft>
                      </a:pPr>
                      <a:endParaRPr lang="en-US" sz="1200" dirty="0" smtClean="0">
                        <a:effectLst/>
                      </a:endParaRPr>
                    </a:p>
                    <a:p>
                      <a:pPr marL="457200" marR="0">
                        <a:spcBef>
                          <a:spcPts val="0"/>
                        </a:spcBef>
                        <a:spcAft>
                          <a:spcPts val="0"/>
                        </a:spcAft>
                      </a:pPr>
                      <a:r>
                        <a:rPr lang="en-US" sz="1800" dirty="0" smtClean="0">
                          <a:effectLst/>
                        </a:rPr>
                        <a:t>Student </a:t>
                      </a:r>
                      <a:r>
                        <a:rPr lang="en-US" sz="1800" dirty="0">
                          <a:effectLst/>
                        </a:rPr>
                        <a:t>borrowers</a:t>
                      </a:r>
                    </a:p>
                    <a:p>
                      <a:pPr marL="457200" marR="0">
                        <a:spcBef>
                          <a:spcPts val="0"/>
                        </a:spcBef>
                        <a:spcAft>
                          <a:spcPts val="0"/>
                        </a:spcAft>
                      </a:pPr>
                      <a:r>
                        <a:rPr lang="en-US" sz="1800" dirty="0">
                          <a:effectLst/>
                        </a:rPr>
                        <a:t> </a:t>
                      </a:r>
                      <a:endParaRPr lang="en-US" sz="1800" dirty="0">
                        <a:effectLst/>
                        <a:latin typeface="Times New Roman"/>
                        <a:ea typeface="Times New Roman"/>
                      </a:endParaRPr>
                    </a:p>
                  </a:txBody>
                  <a:tcPr marL="67889" marR="67889" marT="0" marB="0"/>
                </a:tc>
                <a:tc>
                  <a:txBody>
                    <a:bodyPr/>
                    <a:lstStyle/>
                    <a:p>
                      <a:pPr marL="0" marR="0">
                        <a:spcBef>
                          <a:spcPts val="0"/>
                        </a:spcBef>
                        <a:spcAft>
                          <a:spcPts val="0"/>
                        </a:spcAft>
                      </a:pPr>
                      <a:r>
                        <a:rPr lang="en-US" sz="1800">
                          <a:effectLst/>
                        </a:rPr>
                        <a:t>When student borrowers graduate, leave school, or drop below half-time enrollment</a:t>
                      </a:r>
                      <a:endParaRPr lang="en-US" sz="1800">
                        <a:effectLst/>
                        <a:latin typeface="Times New Roman"/>
                        <a:ea typeface="Times New Roman"/>
                      </a:endParaRPr>
                    </a:p>
                  </a:txBody>
                  <a:tcPr marL="67889" marR="67889" marT="0" marB="0"/>
                </a:tc>
              </a:tr>
              <a:tr h="823040">
                <a:tc>
                  <a:txBody>
                    <a:bodyPr/>
                    <a:lstStyle/>
                    <a:p>
                      <a:pPr marL="0" marR="0">
                        <a:spcBef>
                          <a:spcPts val="0"/>
                        </a:spcBef>
                        <a:spcAft>
                          <a:spcPts val="0"/>
                        </a:spcAft>
                      </a:pPr>
                      <a:r>
                        <a:rPr lang="en-US" sz="1800">
                          <a:effectLst/>
                        </a:rPr>
                        <a:t>TEACH Initial and Subsequent Counseling</a:t>
                      </a:r>
                      <a:endParaRPr lang="en-US" sz="1800">
                        <a:effectLst/>
                        <a:latin typeface="Times New Roman"/>
                        <a:ea typeface="Times New Roman"/>
                      </a:endParaRPr>
                    </a:p>
                  </a:txBody>
                  <a:tcPr marL="67889" marR="67889" marT="0" marB="0"/>
                </a:tc>
                <a:tc>
                  <a:txBody>
                    <a:bodyPr/>
                    <a:lstStyle/>
                    <a:p>
                      <a:pPr marL="0" marR="0">
                        <a:spcBef>
                          <a:spcPts val="0"/>
                        </a:spcBef>
                        <a:spcAft>
                          <a:spcPts val="0"/>
                        </a:spcAft>
                      </a:pPr>
                      <a:endParaRPr lang="en-US" sz="1400" dirty="0" smtClean="0">
                        <a:effectLst/>
                      </a:endParaRPr>
                    </a:p>
                    <a:p>
                      <a:pPr marL="0" marR="0">
                        <a:spcBef>
                          <a:spcPts val="0"/>
                        </a:spcBef>
                        <a:spcAft>
                          <a:spcPts val="0"/>
                        </a:spcAft>
                      </a:pPr>
                      <a:r>
                        <a:rPr lang="en-US" sz="1800" dirty="0" smtClean="0">
                          <a:effectLst/>
                        </a:rPr>
                        <a:t>TEACH </a:t>
                      </a:r>
                      <a:r>
                        <a:rPr lang="en-US" sz="1800" dirty="0">
                          <a:effectLst/>
                        </a:rPr>
                        <a:t>Grant recipients</a:t>
                      </a:r>
                      <a:endParaRPr lang="en-US" sz="1800" dirty="0">
                        <a:effectLst/>
                        <a:latin typeface="Times New Roman"/>
                        <a:ea typeface="Times New Roman"/>
                      </a:endParaRPr>
                    </a:p>
                  </a:txBody>
                  <a:tcPr marL="67889" marR="67889" marT="0" marB="0"/>
                </a:tc>
                <a:tc>
                  <a:txBody>
                    <a:bodyPr/>
                    <a:lstStyle/>
                    <a:p>
                      <a:pPr marL="0" marR="0">
                        <a:spcBef>
                          <a:spcPts val="0"/>
                        </a:spcBef>
                        <a:spcAft>
                          <a:spcPts val="0"/>
                        </a:spcAft>
                      </a:pPr>
                      <a:endParaRPr lang="en-US" sz="800" dirty="0" smtClean="0">
                        <a:effectLst/>
                      </a:endParaRPr>
                    </a:p>
                    <a:p>
                      <a:pPr marL="0" marR="0">
                        <a:spcBef>
                          <a:spcPts val="0"/>
                        </a:spcBef>
                        <a:spcAft>
                          <a:spcPts val="0"/>
                        </a:spcAft>
                      </a:pPr>
                      <a:r>
                        <a:rPr lang="en-US" sz="1800" dirty="0" smtClean="0">
                          <a:effectLst/>
                        </a:rPr>
                        <a:t>Each </a:t>
                      </a:r>
                      <a:r>
                        <a:rPr lang="en-US" sz="1800" dirty="0">
                          <a:effectLst/>
                        </a:rPr>
                        <a:t>year a student receives a TEACH Grant</a:t>
                      </a:r>
                      <a:endParaRPr lang="en-US" sz="1800" dirty="0">
                        <a:effectLst/>
                        <a:latin typeface="Times New Roman"/>
                        <a:ea typeface="Times New Roman"/>
                      </a:endParaRPr>
                    </a:p>
                  </a:txBody>
                  <a:tcPr marL="67889" marR="67889" marT="0" marB="0"/>
                </a:tc>
              </a:tr>
              <a:tr h="1097386">
                <a:tc>
                  <a:txBody>
                    <a:bodyPr/>
                    <a:lstStyle/>
                    <a:p>
                      <a:pPr marL="0" marR="0">
                        <a:spcBef>
                          <a:spcPts val="0"/>
                        </a:spcBef>
                        <a:spcAft>
                          <a:spcPts val="0"/>
                        </a:spcAft>
                      </a:pPr>
                      <a:r>
                        <a:rPr lang="en-US" sz="1800">
                          <a:effectLst/>
                        </a:rPr>
                        <a:t>TEACH Exit Counseling</a:t>
                      </a:r>
                      <a:endParaRPr lang="en-US" sz="1800">
                        <a:effectLst/>
                        <a:latin typeface="Times New Roman"/>
                        <a:ea typeface="Times New Roman"/>
                      </a:endParaRPr>
                    </a:p>
                  </a:txBody>
                  <a:tcPr marL="67889" marR="67889" marT="0" marB="0"/>
                </a:tc>
                <a:tc>
                  <a:txBody>
                    <a:bodyPr/>
                    <a:lstStyle/>
                    <a:p>
                      <a:pPr marL="0" marR="0">
                        <a:spcBef>
                          <a:spcPts val="0"/>
                        </a:spcBef>
                        <a:spcAft>
                          <a:spcPts val="0"/>
                        </a:spcAft>
                      </a:pPr>
                      <a:endParaRPr lang="en-US" sz="1400" dirty="0" smtClean="0">
                        <a:effectLst/>
                      </a:endParaRPr>
                    </a:p>
                    <a:p>
                      <a:pPr marL="0" marR="0">
                        <a:spcBef>
                          <a:spcPts val="0"/>
                        </a:spcBef>
                        <a:spcAft>
                          <a:spcPts val="0"/>
                        </a:spcAft>
                      </a:pPr>
                      <a:r>
                        <a:rPr lang="en-US" sz="1800" dirty="0" smtClean="0">
                          <a:effectLst/>
                        </a:rPr>
                        <a:t>TEACH </a:t>
                      </a:r>
                      <a:r>
                        <a:rPr lang="en-US" sz="1800" dirty="0">
                          <a:effectLst/>
                        </a:rPr>
                        <a:t>Grant recipients</a:t>
                      </a:r>
                      <a:endParaRPr lang="en-US" sz="1800" dirty="0">
                        <a:effectLst/>
                        <a:latin typeface="Times New Roman"/>
                        <a:ea typeface="Times New Roman"/>
                      </a:endParaRPr>
                    </a:p>
                  </a:txBody>
                  <a:tcPr marL="67889" marR="67889" marT="0" marB="0"/>
                </a:tc>
                <a:tc>
                  <a:txBody>
                    <a:bodyPr/>
                    <a:lstStyle/>
                    <a:p>
                      <a:pPr marL="0" marR="0">
                        <a:spcBef>
                          <a:spcPts val="0"/>
                        </a:spcBef>
                        <a:spcAft>
                          <a:spcPts val="0"/>
                        </a:spcAft>
                      </a:pPr>
                      <a:r>
                        <a:rPr lang="en-US" sz="1800" dirty="0">
                          <a:effectLst/>
                        </a:rPr>
                        <a:t>When TEACH Grant recipient leaves school, drops below half-time enrollment, or leaves the TEACH eligible program </a:t>
                      </a:r>
                      <a:endParaRPr lang="en-US" sz="1800" dirty="0">
                        <a:effectLst/>
                        <a:latin typeface="Times New Roman"/>
                        <a:ea typeface="Times New Roman"/>
                      </a:endParaRPr>
                    </a:p>
                  </a:txBody>
                  <a:tcPr marL="67889" marR="67889" marT="0" marB="0"/>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title" idx="4294967295"/>
          </p:nvPr>
        </p:nvSpPr>
        <p:spPr bwMode="auto">
          <a:xfrm rot="21104377">
            <a:off x="324960" y="2491586"/>
            <a:ext cx="8305800" cy="194117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buClr>
                <a:srgbClr val="00CC99"/>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6000" b="1" dirty="0" smtClean="0">
                <a:ln w="11430"/>
                <a:solidFill>
                  <a:schemeClr val="accent5">
                    <a:lumMod val="75000"/>
                  </a:schemeClr>
                </a:solidFill>
                <a:latin typeface="Arial" panose="020B0604020202020204" pitchFamily="34" charset="0"/>
                <a:cs typeface="Arial" panose="020B0604020202020204" pitchFamily="34" charset="0"/>
              </a:rPr>
              <a:t>Sequestration</a:t>
            </a:r>
            <a:br>
              <a:rPr lang="en-GB" sz="6000" b="1" dirty="0" smtClean="0">
                <a:ln w="11430"/>
                <a:solidFill>
                  <a:schemeClr val="accent5">
                    <a:lumMod val="75000"/>
                  </a:schemeClr>
                </a:solidFill>
                <a:latin typeface="Arial" panose="020B0604020202020204" pitchFamily="34" charset="0"/>
                <a:cs typeface="Arial" panose="020B0604020202020204" pitchFamily="34" charset="0"/>
              </a:rPr>
            </a:br>
            <a:endParaRPr lang="en-GB" sz="6000" b="1" dirty="0" smtClean="0">
              <a:ln w="11430"/>
              <a:solidFill>
                <a:schemeClr val="accent5">
                  <a:lumMod val="75000"/>
                </a:schemeClr>
              </a:solidFill>
              <a:latin typeface="Arial" panose="020B0604020202020204" pitchFamily="34" charset="0"/>
              <a:cs typeface="Arial" panose="020B0604020202020204" pitchFamily="34" charset="0"/>
            </a:endParaRPr>
          </a:p>
        </p:txBody>
      </p:sp>
      <p:sp>
        <p:nvSpPr>
          <p:cNvPr id="15363" name="Slide Number Placeholder 1"/>
          <p:cNvSpPr>
            <a:spLocks noGrp="1"/>
          </p:cNvSpPr>
          <p:nvPr>
            <p:ph type="sldNum" sz="quarter" idx="10"/>
          </p:nvPr>
        </p:nvSpPr>
        <p:spPr bwMode="auto">
          <a:xfrm>
            <a:off x="228600" y="6480175"/>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5B9527A1-56E8-4767-958A-3E1BC6DE1AF0}" type="slidenum">
              <a:rPr lang="en-US" altLang="en-US" smtClean="0">
                <a:latin typeface="Arial" charset="0"/>
              </a:rPr>
              <a:pPr eaLnBrk="1" hangingPunct="1"/>
              <a:t>7</a:t>
            </a:fld>
            <a:endParaRPr lang="en-US" altLang="en-US" smtClean="0">
              <a:latin typeface="Arial" charset="0"/>
            </a:endParaRPr>
          </a:p>
        </p:txBody>
      </p:sp>
      <p:sp>
        <p:nvSpPr>
          <p:cNvPr id="2" name="Rectangle 1"/>
          <p:cNvSpPr/>
          <p:nvPr/>
        </p:nvSpPr>
        <p:spPr>
          <a:xfrm>
            <a:off x="457200" y="5369751"/>
            <a:ext cx="1742785" cy="461665"/>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2400" b="1" dirty="0" smtClean="0">
                <a:ln w="11430"/>
                <a:solidFill>
                  <a:schemeClr val="accent5">
                    <a:lumMod val="75000"/>
                  </a:schemeClr>
                </a:solidFill>
                <a:latin typeface="Arial" panose="020B0604020202020204" pitchFamily="34" charset="0"/>
                <a:cs typeface="Arial" pitchFamily="34" charset="0"/>
              </a:rPr>
              <a:t>GEN-15-07</a:t>
            </a:r>
            <a:endParaRPr lang="en-US" sz="2400" b="1" dirty="0">
              <a:ln w="11430"/>
              <a:solidFill>
                <a:schemeClr val="accent5">
                  <a:lumMod val="75000"/>
                </a:schemeClr>
              </a:solidFill>
              <a:latin typeface="Arial" panose="020B0604020202020204"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1"/>
          <p:cNvSpPr>
            <a:spLocks noGrp="1"/>
          </p:cNvSpPr>
          <p:nvPr>
            <p:ph type="sldNum" sz="quarter" idx="10"/>
          </p:nvPr>
        </p:nvSpPr>
        <p:spPr bwMode="auto">
          <a:xfrm>
            <a:off x="144463" y="6492875"/>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8E18B46C-9B82-44BB-9A20-60056F30A816}" type="slidenum">
              <a:rPr lang="en-US" altLang="en-US" smtClean="0">
                <a:solidFill>
                  <a:srgbClr val="F2F2F2"/>
                </a:solidFill>
                <a:latin typeface="Arial" charset="0"/>
              </a:rPr>
              <a:pPr eaLnBrk="1" hangingPunct="1"/>
              <a:t>8</a:t>
            </a:fld>
            <a:endParaRPr lang="en-US" altLang="en-US" smtClean="0">
              <a:solidFill>
                <a:srgbClr val="F2F2F2"/>
              </a:solidFill>
              <a:latin typeface="Arial" charset="0"/>
            </a:endParaRPr>
          </a:p>
        </p:txBody>
      </p:sp>
      <p:sp>
        <p:nvSpPr>
          <p:cNvPr id="16387" name="TextBox 3"/>
          <p:cNvSpPr txBox="1">
            <a:spLocks noChangeArrowheads="1"/>
          </p:cNvSpPr>
          <p:nvPr/>
        </p:nvSpPr>
        <p:spPr bwMode="auto">
          <a:xfrm>
            <a:off x="381000" y="381000"/>
            <a:ext cx="37957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r>
              <a:rPr lang="en-US" altLang="en-US" sz="3600" b="1">
                <a:solidFill>
                  <a:srgbClr val="404F21"/>
                </a:solidFill>
                <a:latin typeface="Arial" charset="0"/>
              </a:rPr>
              <a:t>Sequestration</a:t>
            </a:r>
          </a:p>
        </p:txBody>
      </p:sp>
      <p:pic>
        <p:nvPicPr>
          <p:cNvPr id="1638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1"/>
          <p:cNvSpPr>
            <a:spLocks noGrp="1"/>
          </p:cNvSpPr>
          <p:nvPr>
            <p:ph type="sldNum" sz="quarter" idx="10"/>
          </p:nvPr>
        </p:nvSpPr>
        <p:spPr bwMode="auto">
          <a:xfrm>
            <a:off x="76200" y="6492875"/>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131C7852-E68C-4E74-B369-5790CA0F32B1}" type="slidenum">
              <a:rPr lang="en-US" altLang="en-US" smtClean="0">
                <a:solidFill>
                  <a:srgbClr val="F2F2F2"/>
                </a:solidFill>
                <a:latin typeface="Arial" charset="0"/>
              </a:rPr>
              <a:pPr eaLnBrk="1" hangingPunct="1"/>
              <a:t>9</a:t>
            </a:fld>
            <a:endParaRPr lang="en-US" altLang="en-US" smtClean="0">
              <a:solidFill>
                <a:srgbClr val="F2F2F2"/>
              </a:solidFill>
              <a:latin typeface="Arial" charset="0"/>
            </a:endParaRPr>
          </a:p>
        </p:txBody>
      </p:sp>
      <p:sp>
        <p:nvSpPr>
          <p:cNvPr id="17411" name="TextBox 3"/>
          <p:cNvSpPr txBox="1">
            <a:spLocks noChangeArrowheads="1"/>
          </p:cNvSpPr>
          <p:nvPr/>
        </p:nvSpPr>
        <p:spPr bwMode="auto">
          <a:xfrm>
            <a:off x="-685800" y="287338"/>
            <a:ext cx="5638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r>
              <a:rPr lang="en-US" altLang="en-US" sz="3600" b="1">
                <a:solidFill>
                  <a:srgbClr val="404F21"/>
                </a:solidFill>
                <a:latin typeface="Arial" charset="0"/>
              </a:rPr>
              <a:t>Sequestration </a:t>
            </a:r>
          </a:p>
        </p:txBody>
      </p:sp>
      <p:pic>
        <p:nvPicPr>
          <p:cNvPr id="174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2.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3.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4.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37D63EE5034904FBE124CE4C93FC8B0" ma:contentTypeVersion="0" ma:contentTypeDescription="Create a new document." ma:contentTypeScope="" ma:versionID="3f4cfbe723a6cbfb77b4f5b96168ebe0">
  <xsd:schema xmlns:xsd="http://www.w3.org/2001/XMLSchema" xmlns:xs="http://www.w3.org/2001/XMLSchema" xmlns:p="http://schemas.microsoft.com/office/2006/metadata/properties" xmlns:ns2="8f29d4d0-5528-4115-a002-02e36f812ef4" targetNamespace="http://schemas.microsoft.com/office/2006/metadata/properties" ma:root="true" ma:fieldsID="e77b9b358753b7aa374985d1d03930aa" ns2:_="">
    <xsd:import namespace="8f29d4d0-5528-4115-a002-02e36f812ef4"/>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29d4d0-5528-4115-a002-02e36f812e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7FA2237-5B85-489A-9B25-C4B8DF2B5895}">
  <ds:schemaRefs>
    <ds:schemaRef ds:uri="http://schemas.microsoft.com/sharepoint/v3/contenttype/forms"/>
  </ds:schemaRefs>
</ds:datastoreItem>
</file>

<file path=customXml/itemProps2.xml><?xml version="1.0" encoding="utf-8"?>
<ds:datastoreItem xmlns:ds="http://schemas.openxmlformats.org/officeDocument/2006/customXml" ds:itemID="{04B797C5-6472-47A1-A4BC-E000D76D9B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29d4d0-5528-4115-a002-02e36f812e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9BA5B24-600F-41EC-B646-0A85BFECDA4E}">
  <ds:schemaRefs>
    <ds:schemaRef ds:uri="http://schemas.microsoft.com/sharepoint/events"/>
  </ds:schemaRefs>
</ds:datastoreItem>
</file>

<file path=customXml/itemProps4.xml><?xml version="1.0" encoding="utf-8"?>
<ds:datastoreItem xmlns:ds="http://schemas.openxmlformats.org/officeDocument/2006/customXml" ds:itemID="{A18665A9-F399-4332-BECF-2975C5B5D145}">
  <ds:schemaRefs>
    <ds:schemaRef ds:uri="http://www.w3.org/XML/1998/namespace"/>
    <ds:schemaRef ds:uri="http://purl.org/dc/elements/1.1/"/>
    <ds:schemaRef ds:uri="http://schemas.microsoft.com/office/2006/metadata/properties"/>
    <ds:schemaRef ds:uri="http://schemas.microsoft.com/office/infopath/2007/PartnerControls"/>
    <ds:schemaRef ds:uri="8f29d4d0-5528-4115-a002-02e36f812ef4"/>
    <ds:schemaRef ds:uri="http://purl.org/dc/terms/"/>
    <ds:schemaRef ds:uri="http://schemas.microsoft.com/office/2006/documentManagement/type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11195</TotalTime>
  <Words>3482</Words>
  <Application>Microsoft Office PowerPoint</Application>
  <PresentationFormat>On-screen Show (4:3)</PresentationFormat>
  <Paragraphs>410</Paragraphs>
  <Slides>55</Slides>
  <Notes>40</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Federal Update </vt:lpstr>
      <vt:lpstr>PowerPoint Presentation</vt:lpstr>
      <vt:lpstr>2017-2018 Processing Announcement! </vt:lpstr>
      <vt:lpstr>PowerPoint Presentation</vt:lpstr>
      <vt:lpstr>Entrance/Exit Counseling Reminders </vt:lpstr>
      <vt:lpstr>PowerPoint Presentation</vt:lpstr>
      <vt:lpstr>Sequestration </vt:lpstr>
      <vt:lpstr>PowerPoint Presentation</vt:lpstr>
      <vt:lpstr>PowerPoint Presentation</vt:lpstr>
      <vt:lpstr>PowerPoint Presentation</vt:lpstr>
      <vt:lpstr>Verification    </vt:lpstr>
      <vt:lpstr>2015-16 Verification</vt:lpstr>
      <vt:lpstr>PowerPoint Presentation</vt:lpstr>
      <vt:lpstr>V4/V5 Tracking Results – 2015-16</vt:lpstr>
      <vt:lpstr>2016-17 Verification – Overview </vt:lpstr>
      <vt:lpstr> 2016-17 Verification</vt:lpstr>
      <vt:lpstr> 2016-17 Verification</vt:lpstr>
      <vt:lpstr> 2016-17 Verification</vt:lpstr>
      <vt:lpstr> 2016-17 Verification</vt:lpstr>
      <vt:lpstr> 2016-17 Verification</vt:lpstr>
      <vt:lpstr> 2016-17 Verification</vt:lpstr>
      <vt:lpstr> 2016-17 Verification</vt:lpstr>
      <vt:lpstr>Verification Policy Updates</vt:lpstr>
      <vt:lpstr> Verification Policy Updates</vt:lpstr>
      <vt:lpstr> Verification Policy Updates</vt:lpstr>
      <vt:lpstr> Verification Policy Updates</vt:lpstr>
      <vt:lpstr>October 2, 2015 Electronic Announcement</vt:lpstr>
      <vt:lpstr>2015-2016 – Transcripts Unavailable</vt:lpstr>
      <vt:lpstr>Perkins Loan Program  DCL GEN-15-03</vt:lpstr>
      <vt:lpstr>Perkins Loan Program</vt:lpstr>
      <vt:lpstr>Perkins Loan Program</vt:lpstr>
      <vt:lpstr>Perkins Loan Program</vt:lpstr>
      <vt:lpstr>PowerPoint Presentation</vt:lpstr>
      <vt:lpstr>Dear Colleague Letters</vt:lpstr>
      <vt:lpstr>       Career Pathway                Programs &amp;        Title IV Eligibility    GEN 15-09 10.22.15 Electronic Announcement</vt:lpstr>
      <vt:lpstr>Changes in the Law</vt:lpstr>
      <vt:lpstr>“Grandfathered Students” Exception</vt:lpstr>
      <vt:lpstr>Eligible Students</vt:lpstr>
      <vt:lpstr>Eligible Career Pathway Program</vt:lpstr>
      <vt:lpstr>Eligible Career Pathway Program</vt:lpstr>
      <vt:lpstr>Eligible Career Pathway Program</vt:lpstr>
      <vt:lpstr>Eligible Career Pathway Program</vt:lpstr>
      <vt:lpstr>Eligible Career Pathway Program</vt:lpstr>
      <vt:lpstr>Regular Pell Grants</vt:lpstr>
      <vt:lpstr>Limited Pell Grants</vt:lpstr>
      <vt:lpstr>Limited Pell Grants</vt:lpstr>
      <vt:lpstr>PowerPoint Presentation</vt:lpstr>
      <vt:lpstr>Additional Programs and ATB</vt:lpstr>
      <vt:lpstr>PowerPoint Presentation</vt:lpstr>
      <vt:lpstr>Negotiated Rulemaking</vt:lpstr>
      <vt:lpstr> Program Integrity “Proposed” Rules</vt:lpstr>
      <vt:lpstr> Program Integrity “Proposed” Rules</vt:lpstr>
      <vt:lpstr> Program Integrity “Proposed” Rules</vt:lpstr>
      <vt:lpstr>Questions?</vt:lpstr>
      <vt:lpstr>Training Feedback</vt:lpstr>
    </vt:vector>
  </TitlesOfParts>
  <Company>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 ce</dc:creator>
  <cp:lastModifiedBy>Jessica Hickernell</cp:lastModifiedBy>
  <cp:revision>1143</cp:revision>
  <cp:lastPrinted>2015-03-31T13:34:28Z</cp:lastPrinted>
  <dcterms:created xsi:type="dcterms:W3CDTF">2012-06-11T19:08:42Z</dcterms:created>
  <dcterms:modified xsi:type="dcterms:W3CDTF">2015-12-07T15:06:24Z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0x010100337D63EE5034904FBE124CE4C93FC8B0</vt:lpwstr>
  </property>
  <property fmtid="{D5CDD505-2E9C-101B-9397-08002B2CF9AE}" pid="3" name="_dlc_DocIdItemGuid">
    <vt:lpwstr>8f810f7d-8a11-484d-ad7f-0aeb8d6ca03d</vt:lpwstr>
  </property>
  <property fmtid="{D5CDD505-2E9C-101B-9397-08002B2CF9AE}" pid="4" name="_dlc_DocId">
    <vt:lpwstr>ZQHRFS737ZVJ-391-3</vt:lpwstr>
  </property>
  <property fmtid="{D5CDD505-2E9C-101B-9397-08002B2CF9AE}" pid="5" name="_dlc_DocIdUrl">
    <vt:lpwstr>https://fsa.share.ed.gov/as/comm/_layouts/DocIdRedir.aspx?ID=ZQHRFS737ZVJ-391-3, ZQHRFS737ZVJ-391-3</vt:lpwstr>
  </property>
</Properties>
</file>