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9" r:id="rId10"/>
    <p:sldId id="266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62" r:id="rId19"/>
    <p:sldId id="276" r:id="rId20"/>
    <p:sldId id="263" r:id="rId21"/>
    <p:sldId id="277" r:id="rId22"/>
    <p:sldId id="278" r:id="rId2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14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37840" cy="46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9" rIns="93177" bIns="46589" anchor="t" anchorCtr="0" compatLnSpc="1">
            <a:noAutofit/>
          </a:bodyPr>
          <a:lstStyle/>
          <a:p>
            <a:pPr defTabSz="93177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970933" y="0"/>
            <a:ext cx="3037840" cy="46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9" rIns="93177" bIns="46589" anchor="t" anchorCtr="0" compatLnSpc="1">
            <a:noAutofit/>
          </a:bodyPr>
          <a:lstStyle/>
          <a:p>
            <a:pPr algn="r" defTabSz="93177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87099D5-B938-4EEE-B4BB-66DA05A22D34}" type="datetime1">
              <a:rPr lang="en-US" sz="1200">
                <a:solidFill>
                  <a:srgbClr val="000000"/>
                </a:solidFill>
                <a:latin typeface="Calibri"/>
              </a:rPr>
              <a:pPr algn="r" defTabSz="931774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10/22/2014</a:t>
            </a:fld>
            <a:endParaRPr lang="en-US" sz="12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829962"/>
            <a:ext cx="3037840" cy="46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9" rIns="93177" bIns="46589" anchor="b" anchorCtr="0" compatLnSpc="1">
            <a:noAutofit/>
          </a:bodyPr>
          <a:lstStyle/>
          <a:p>
            <a:pPr defTabSz="93177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970933" y="8829962"/>
            <a:ext cx="3037840" cy="46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9" rIns="93177" bIns="46589" anchor="b" anchorCtr="0" compatLnSpc="1">
            <a:noAutofit/>
          </a:bodyPr>
          <a:lstStyle/>
          <a:p>
            <a:pPr algn="r" defTabSz="93177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E9FD9C9-08F8-413C-9A7C-C084798CAC22}" type="slidenum">
              <a:rPr lang="en-US" sz="1200">
                <a:solidFill>
                  <a:srgbClr val="000000"/>
                </a:solidFill>
                <a:latin typeface="Calibri"/>
              </a:rPr>
              <a:pPr algn="r" defTabSz="931774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2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3845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37840" cy="46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9" rIns="93177" bIns="46589" anchor="t" anchorCtr="0" compatLnSpc="1">
            <a:noAutofit/>
          </a:bodyPr>
          <a:lstStyle>
            <a:lvl1pPr marL="0" marR="0" lvl="0" indent="0" algn="l" defTabSz="93177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970933" y="0"/>
            <a:ext cx="3037840" cy="46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9" rIns="93177" bIns="46589" anchor="t" anchorCtr="0" compatLnSpc="1">
            <a:noAutofit/>
          </a:bodyPr>
          <a:lstStyle>
            <a:lvl1pPr marL="0" marR="0" lvl="0" indent="0" algn="r" defTabSz="93177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1EC1E5E-56BE-416C-89AB-652A0D9F3ED0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701040" y="4473891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9" rIns="93177" bIns="46589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829962"/>
            <a:ext cx="3037840" cy="46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9" rIns="93177" bIns="46589" anchor="b" anchorCtr="0" compatLnSpc="1">
            <a:noAutofit/>
          </a:bodyPr>
          <a:lstStyle>
            <a:lvl1pPr marL="0" marR="0" lvl="0" indent="0" algn="l" defTabSz="93177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970933" y="8829962"/>
            <a:ext cx="3037840" cy="46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9" rIns="93177" bIns="46589" anchor="b" anchorCtr="0" compatLnSpc="1">
            <a:noAutofit/>
          </a:bodyPr>
          <a:lstStyle>
            <a:lvl1pPr marL="0" marR="0" lvl="0" indent="0" algn="r" defTabSz="93177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5BE175B-445A-43D7-A4F8-7FAB47FC93D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32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5BE175B-445A-43D7-A4F8-7FAB47FC93D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12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970933" y="8829962"/>
            <a:ext cx="3037840" cy="4664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3177" tIns="46589" rIns="93177" bIns="46589" anchor="b" anchorCtr="0" compatLnSpc="1">
            <a:noAutofit/>
          </a:bodyPr>
          <a:lstStyle/>
          <a:p>
            <a:pPr algn="r" defTabSz="93177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96DB04A-74B2-41BC-BA9C-1AD80228DCAC}" type="slidenum">
              <a:rPr lang="en-US" sz="1200">
                <a:solidFill>
                  <a:srgbClr val="000000"/>
                </a:solidFill>
                <a:latin typeface="Calibri"/>
              </a:rPr>
              <a:pPr algn="r" defTabSz="931774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</a:t>
            </a:fld>
            <a:endParaRPr lang="en-US" sz="12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7203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multiple aspects to this story and how our student peer program has taken shape.</a:t>
            </a:r>
          </a:p>
          <a:p>
            <a:endParaRPr lang="en-US" dirty="0" smtClean="0"/>
          </a:p>
          <a:p>
            <a:r>
              <a:rPr lang="en-US" dirty="0" smtClean="0"/>
              <a:t>a student peer </a:t>
            </a:r>
            <a:r>
              <a:rPr lang="en-US" dirty="0" err="1" smtClean="0"/>
              <a:t>peer</a:t>
            </a:r>
            <a:r>
              <a:rPr lang="en-US" dirty="0" smtClean="0"/>
              <a:t> of UMF’s implementation began two years ago, this is the third year.  It is a work-in-progress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5BE175B-445A-43D7-A4F8-7FAB47FC93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88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B08CD1-127E-4F58-B601-EA6F3E94EB1B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D01496-BCD9-487B-A4AD-987AD686772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5CBD01D-FE1B-4B0F-8729-7EA853A385F5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877CC3-88C8-460E-A38B-DFFE324DB8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60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DA71EB-AC2A-483D-B1F8-B5468C0820FA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547E84-47B6-43DA-9D97-4328344AF2A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8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05284C6-3FC0-4975-8B49-B1E1E985ED8B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CC20601-0142-4D61-A04A-B3C5CFA4BA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4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545CC9B-BD5C-4BA2-8562-C06478EF67DA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5EB1166-B56C-411E-87B1-F3F4E720AF7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21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1CB6802-C388-4AB9-99B5-4CAA19BBC871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31A9EF-FBA6-4C30-AB9B-F00ABABC98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5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ABB7EA-5B51-4DCD-90B3-47DF06D76228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6B2D00-39AA-4319-9664-FC215B853D3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2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31E7E21-BC9A-4DE1-A4FF-8B2AC7E59B17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0C0DA3-9B58-41BC-AFCA-9F1519483BF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1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C0C90B-0047-4077-8082-8028143DDF7C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2E45B9-6815-4292-9053-DE856AC87C8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75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1937F7-6CB2-4D20-83CE-869907F75AAA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CB2116-8B25-4E18-A33A-C36404CCACC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82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D00045-DC42-4312-9158-73DBFD1FAC51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39D2BB-9416-4D42-AF54-A0D02E2A8B9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8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6B9483E5-09E8-4435-AACB-BF1A249ED94A}" type="datetime1">
              <a:rPr lang="en-US"/>
              <a:pPr lvl="0"/>
              <a:t>10/22/2014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FA995FA-E168-481C-93B2-F2C1BFA1870F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https://www.youtube.com/embed/qkn7-l1ByGY" TargetMode="External"/><Relationship Id="rId1" Type="http://schemas.openxmlformats.org/officeDocument/2006/relationships/video" Target="NULL" TargetMode="Externa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milliken@maine.ed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2150074" y="2743200"/>
            <a:ext cx="6853885" cy="2405448"/>
          </a:xfrm>
        </p:spPr>
        <p:txBody>
          <a:bodyPr>
            <a:normAutofit fontScale="90000"/>
          </a:bodyPr>
          <a:lstStyle/>
          <a:p>
            <a:pPr lvl="0"/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b="1" dirty="0" smtClean="0"/>
              <a:t>UMF </a:t>
            </a:r>
            <a:r>
              <a:rPr lang="en-US" sz="5400" b="1" dirty="0"/>
              <a:t>Peer Financial Assistance Program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/>
              <a:t>Maine Association of Student Financial Aid Administrators (MASFAA)</a:t>
            </a:r>
            <a:br>
              <a:rPr lang="en-US" sz="2400" dirty="0"/>
            </a:br>
            <a:r>
              <a:rPr lang="en-US" sz="2400" dirty="0"/>
              <a:t>Northport, Maine</a:t>
            </a:r>
            <a:br>
              <a:rPr lang="en-US" sz="2400" dirty="0"/>
            </a:br>
            <a:r>
              <a:rPr lang="en-US" sz="2400" dirty="0"/>
              <a:t>Monday, October 20, 2014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/>
              <a:t/>
            </a:r>
            <a:br>
              <a:rPr lang="en-US" sz="5400" dirty="0"/>
            </a:br>
            <a:endParaRPr lang="en-US" sz="5400" dirty="0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433386" y="4392869"/>
            <a:ext cx="9144000" cy="1655758"/>
          </a:xfrm>
        </p:spPr>
        <p:txBody>
          <a:bodyPr anchorCtr="0"/>
          <a:lstStyle/>
          <a:p>
            <a:pPr lvl="0"/>
            <a:endParaRPr lang="en-US" dirty="0"/>
          </a:p>
          <a:p>
            <a:pPr lvl="0"/>
            <a:endParaRPr lang="en-US" dirty="0"/>
          </a:p>
          <a:p>
            <a:pPr lvl="0" algn="l"/>
            <a:r>
              <a:rPr lang="en-US" sz="1700" dirty="0"/>
              <a:t>Ron Milliken, Director of Financial Aid, University of Maine at Farmington </a:t>
            </a:r>
          </a:p>
          <a:p>
            <a:pPr lvl="0" algn="l"/>
            <a:r>
              <a:rPr lang="en-US" sz="1700" dirty="0"/>
              <a:t>Zachary Faulkner and Siiri Stinson, Student Peer Financial Assistants (PFAs)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662" y="5258834"/>
            <a:ext cx="2634524" cy="7897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209" y="443209"/>
            <a:ext cx="10515600" cy="1325559"/>
          </a:xfrm>
        </p:spPr>
        <p:txBody>
          <a:bodyPr/>
          <a:lstStyle/>
          <a:p>
            <a:r>
              <a:rPr lang="en-US" b="1" dirty="0" smtClean="0"/>
              <a:t>Purpose/s of Peer Education Program: advance financial literacy for students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educate students about impact of everyday financial choices and the effects on path toward academic success</a:t>
            </a:r>
          </a:p>
          <a:p>
            <a:r>
              <a:rPr lang="en-US" dirty="0" smtClean="0"/>
              <a:t>Increase student knowledge and skills with financial education</a:t>
            </a:r>
          </a:p>
          <a:p>
            <a:r>
              <a:rPr lang="en-US" dirty="0" smtClean="0"/>
              <a:t>Teach students to become economically self-sufficient </a:t>
            </a:r>
            <a:r>
              <a:rPr lang="en-US" dirty="0" smtClean="0"/>
              <a:t>and to become masters </a:t>
            </a:r>
            <a:r>
              <a:rPr lang="en-US" dirty="0" smtClean="0"/>
              <a:t>their own financial destiny</a:t>
            </a:r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0" y="110598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1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Purpose/s: What’s in a name? what are you trying to achieve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Peer advisers</a:t>
            </a:r>
          </a:p>
          <a:p>
            <a:r>
              <a:rPr lang="en-US" dirty="0" smtClean="0"/>
              <a:t>Peer advocates</a:t>
            </a:r>
          </a:p>
          <a:p>
            <a:r>
              <a:rPr lang="en-US" dirty="0" smtClean="0"/>
              <a:t>Peer educators</a:t>
            </a:r>
          </a:p>
          <a:p>
            <a:r>
              <a:rPr lang="en-US" dirty="0" smtClean="0"/>
              <a:t>Peer facilitators</a:t>
            </a:r>
          </a:p>
          <a:p>
            <a:r>
              <a:rPr lang="en-US" dirty="0" smtClean="0"/>
              <a:t>Peer helpers</a:t>
            </a:r>
          </a:p>
          <a:p>
            <a:r>
              <a:rPr lang="en-US" dirty="0" smtClean="0"/>
              <a:t>Peer mentors</a:t>
            </a:r>
          </a:p>
          <a:p>
            <a:r>
              <a:rPr lang="en-US" dirty="0" smtClean="0"/>
              <a:t>Peer financial assistants</a:t>
            </a:r>
          </a:p>
          <a:p>
            <a:r>
              <a:rPr lang="en-US" dirty="0" smtClean="0"/>
              <a:t>Peer tutors </a:t>
            </a:r>
          </a:p>
          <a:p>
            <a:r>
              <a:rPr lang="en-US" dirty="0" smtClean="0"/>
              <a:t>Peer ambassadors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-548640" y="4554583"/>
            <a:ext cx="1323703" cy="4441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14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Scope: Limited and complementary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small (UMF recruited 6 students) with a pilot project </a:t>
            </a:r>
          </a:p>
          <a:p>
            <a:r>
              <a:rPr lang="en-US" dirty="0" smtClean="0"/>
              <a:t>Build your own collateral customized to your students needs</a:t>
            </a:r>
          </a:p>
          <a:p>
            <a:r>
              <a:rPr lang="en-US" dirty="0" smtClean="0"/>
              <a:t>Deploy resources available from external powerhouses of talent: FAME, ASA- SALT, College Board, financial institutions, etc.</a:t>
            </a:r>
          </a:p>
          <a:p>
            <a:r>
              <a:rPr lang="en-US" dirty="0" smtClean="0"/>
              <a:t>Collaborate across campuses and the profession as much as you 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27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Funding: various points and considerations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Low-cost, high-impact</a:t>
            </a:r>
          </a:p>
          <a:p>
            <a:r>
              <a:rPr lang="en-US" dirty="0" smtClean="0"/>
              <a:t>Seek internal budget support and absorb costs where you can</a:t>
            </a:r>
          </a:p>
          <a:p>
            <a:r>
              <a:rPr lang="en-US" dirty="0" smtClean="0"/>
              <a:t>Capitalize upon in-house expertise with faculty and staff and institutional resources (library, information technology, curricular resources, marketing, public relations)</a:t>
            </a:r>
          </a:p>
          <a:p>
            <a:r>
              <a:rPr lang="en-US" dirty="0" smtClean="0"/>
              <a:t>UMF </a:t>
            </a:r>
            <a:r>
              <a:rPr lang="en-US" dirty="0" smtClean="0"/>
              <a:t>also needed </a:t>
            </a:r>
            <a:r>
              <a:rPr lang="en-US" dirty="0" smtClean="0"/>
              <a:t>outside funding to pilot and launch</a:t>
            </a:r>
          </a:p>
          <a:p>
            <a:r>
              <a:rPr lang="en-US" dirty="0" smtClean="0"/>
              <a:t>Build on collaborative opportunities</a:t>
            </a:r>
          </a:p>
          <a:p>
            <a:pPr lvl="1"/>
            <a:r>
              <a:rPr lang="en-US" dirty="0" smtClean="0"/>
              <a:t>FAME</a:t>
            </a:r>
          </a:p>
          <a:p>
            <a:pPr lvl="1"/>
            <a:r>
              <a:rPr lang="en-US" dirty="0" smtClean="0"/>
              <a:t>ASA - SALT</a:t>
            </a:r>
          </a:p>
          <a:p>
            <a:pPr lvl="1"/>
            <a:r>
              <a:rPr lang="en-US" dirty="0" smtClean="0"/>
              <a:t>Jumpstart</a:t>
            </a:r>
          </a:p>
          <a:p>
            <a:pPr lvl="1"/>
            <a:r>
              <a:rPr lang="en-US" dirty="0" smtClean="0"/>
              <a:t>MELMAC</a:t>
            </a:r>
          </a:p>
          <a:p>
            <a:r>
              <a:rPr lang="en-US" dirty="0" smtClean="0"/>
              <a:t>Seek external funding, partnerships, and collaborative support</a:t>
            </a:r>
          </a:p>
          <a:p>
            <a:pPr lvl="1"/>
            <a:r>
              <a:rPr lang="en-US" dirty="0" smtClean="0"/>
              <a:t>Greenhouse Grant via The College Board</a:t>
            </a:r>
          </a:p>
          <a:p>
            <a:pPr lvl="1"/>
            <a:r>
              <a:rPr lang="en-US" dirty="0" smtClean="0"/>
              <a:t>Maine College Access Challenge Grant (MCACG) via FAME </a:t>
            </a:r>
          </a:p>
          <a:p>
            <a:pPr lvl="1"/>
            <a:r>
              <a:rPr lang="en-US" dirty="0" smtClean="0"/>
              <a:t>Literacy Counts via Higher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02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Structure and staffing: administrative and student work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UMF anchored its program in financial aid </a:t>
            </a:r>
          </a:p>
          <a:p>
            <a:r>
              <a:rPr lang="en-US" dirty="0" smtClean="0"/>
              <a:t>Financial aid counselor position was hired for pilot with singular focus on this program</a:t>
            </a:r>
          </a:p>
          <a:p>
            <a:r>
              <a:rPr lang="en-US" dirty="0" smtClean="0"/>
              <a:t>Transition challenging with loss of position</a:t>
            </a:r>
          </a:p>
          <a:p>
            <a:r>
              <a:rPr lang="en-US" dirty="0" smtClean="0"/>
              <a:t>Peer financial assistants recruited, hired, trained, and supervised by Financial Aid Office. </a:t>
            </a:r>
          </a:p>
          <a:p>
            <a:r>
              <a:rPr lang="en-US" dirty="0" smtClean="0"/>
              <a:t>Try to retain emphasis on student leadership and skill development opportunities for peer financial assistants while serving students. </a:t>
            </a:r>
          </a:p>
          <a:p>
            <a:r>
              <a:rPr lang="en-US" dirty="0" smtClean="0"/>
              <a:t>Keep the program student-centered at the core</a:t>
            </a:r>
          </a:p>
          <a:p>
            <a:r>
              <a:rPr lang="en-US" dirty="0" smtClean="0"/>
              <a:t>Strive for balanced staffing composition and diversity, but weight with upperclass students as necessary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52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Training and Support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is critical – peer financial assistants need to function as </a:t>
            </a:r>
            <a:r>
              <a:rPr lang="en-US" dirty="0" smtClean="0"/>
              <a:t>para-professionals</a:t>
            </a:r>
            <a:endParaRPr lang="en-US" dirty="0" smtClean="0"/>
          </a:p>
          <a:p>
            <a:r>
              <a:rPr lang="en-US" dirty="0" smtClean="0"/>
              <a:t>Peer financial assistants can piggy-back some training with SALT programs as ambassadors</a:t>
            </a:r>
          </a:p>
          <a:p>
            <a:r>
              <a:rPr lang="en-US" dirty="0" smtClean="0"/>
              <a:t>Confidentiality and professionalism are crucial</a:t>
            </a:r>
          </a:p>
          <a:p>
            <a:r>
              <a:rPr lang="en-US" dirty="0" smtClean="0"/>
              <a:t>Regular meetings and feedback </a:t>
            </a:r>
            <a:r>
              <a:rPr lang="en-US" dirty="0" smtClean="0"/>
              <a:t>are </a:t>
            </a:r>
            <a:r>
              <a:rPr lang="en-US" dirty="0" smtClean="0"/>
              <a:t>essential</a:t>
            </a:r>
            <a:endParaRPr lang="en-US" dirty="0" smtClean="0"/>
          </a:p>
          <a:p>
            <a:r>
              <a:rPr lang="en-US" dirty="0" smtClean="0"/>
              <a:t>Enlist other staff members and use financial aid </a:t>
            </a:r>
            <a:r>
              <a:rPr lang="en-US" dirty="0" smtClean="0"/>
              <a:t>meetings </a:t>
            </a:r>
            <a:r>
              <a:rPr lang="en-US" dirty="0" smtClean="0"/>
              <a:t>and </a:t>
            </a:r>
            <a:r>
              <a:rPr lang="en-US" dirty="0" smtClean="0"/>
              <a:t>other staff meetings as staging grounds for programs to help provide oversight and feedback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21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Marketing: internal and external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UMF has used a variety of approaches</a:t>
            </a:r>
          </a:p>
          <a:p>
            <a:pPr lvl="1"/>
            <a:r>
              <a:rPr lang="en-US" dirty="0" smtClean="0"/>
              <a:t>Initiate contact with selected faculty</a:t>
            </a:r>
          </a:p>
          <a:p>
            <a:pPr lvl="1"/>
            <a:r>
              <a:rPr lang="en-US" dirty="0" smtClean="0"/>
              <a:t>Use high visibility, high traffic areas with continuous short videos, tabling, posters</a:t>
            </a:r>
          </a:p>
          <a:p>
            <a:pPr lvl="1"/>
            <a:r>
              <a:rPr lang="en-US" dirty="0" smtClean="0"/>
              <a:t>Do press releases in conjunction with public relations office</a:t>
            </a:r>
          </a:p>
          <a:p>
            <a:pPr lvl="1"/>
            <a:r>
              <a:rPr lang="en-US" dirty="0" smtClean="0"/>
              <a:t>Use public relations staff for editorial or television exposure as educational and promotional opportunity</a:t>
            </a:r>
          </a:p>
          <a:p>
            <a:pPr lvl="1"/>
            <a:r>
              <a:rPr lang="en-US" dirty="0" smtClean="0"/>
              <a:t>Use, </a:t>
            </a:r>
            <a:r>
              <a:rPr lang="en-US" dirty="0" smtClean="0"/>
              <a:t>but don’t </a:t>
            </a:r>
            <a:r>
              <a:rPr lang="en-US" dirty="0" smtClean="0"/>
              <a:t>overuse, </a:t>
            </a:r>
            <a:r>
              <a:rPr lang="en-US" dirty="0" smtClean="0"/>
              <a:t>email</a:t>
            </a:r>
          </a:p>
          <a:p>
            <a:pPr lvl="1"/>
            <a:r>
              <a:rPr lang="en-US" dirty="0" smtClean="0"/>
              <a:t>Inform other departments such as Admission Office, Student Life, Orientation planners, etc.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47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Evaluation and sustainability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Collect data whenever possible about how many are being served and how.  [ It all matters: FAFSA filing data, default rates, yield rates, paid accounts, graduation data]</a:t>
            </a:r>
          </a:p>
          <a:p>
            <a:r>
              <a:rPr lang="en-US" dirty="0" smtClean="0"/>
              <a:t>Survey students periodically to gauge interest, needs, effectiveness</a:t>
            </a:r>
          </a:p>
          <a:p>
            <a:r>
              <a:rPr lang="en-US" dirty="0" smtClean="0"/>
              <a:t>Compile it and review it at least annually</a:t>
            </a:r>
          </a:p>
          <a:p>
            <a:r>
              <a:rPr lang="en-US" dirty="0" smtClean="0"/>
              <a:t>Include information in annual reports, special advisories, campus meetings, etc.</a:t>
            </a:r>
          </a:p>
          <a:p>
            <a:r>
              <a:rPr lang="en-US" dirty="0" smtClean="0"/>
              <a:t>Sustainability is an on-going challenge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73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Part 2: Illustrations and Examples of Projects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3" y="1773376"/>
            <a:ext cx="10515600" cy="43513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SALT promotional tabling</a:t>
            </a:r>
          </a:p>
          <a:p>
            <a:r>
              <a:rPr lang="en-US" dirty="0" smtClean="0"/>
              <a:t>Admission Open Houses/Visitation Days</a:t>
            </a:r>
          </a:p>
          <a:p>
            <a:r>
              <a:rPr lang="en-US" dirty="0" smtClean="0"/>
              <a:t>Orientation</a:t>
            </a:r>
          </a:p>
          <a:p>
            <a:r>
              <a:rPr lang="en-US" dirty="0" smtClean="0"/>
              <a:t>Blogging</a:t>
            </a:r>
          </a:p>
          <a:p>
            <a:r>
              <a:rPr lang="en-US" dirty="0" smtClean="0"/>
              <a:t>Classroom visits</a:t>
            </a:r>
          </a:p>
          <a:p>
            <a:r>
              <a:rPr lang="en-US" dirty="0" smtClean="0"/>
              <a:t>Root beer float nights with </a:t>
            </a:r>
            <a:r>
              <a:rPr lang="en-US" dirty="0" smtClean="0"/>
              <a:t>featured </a:t>
            </a:r>
            <a:r>
              <a:rPr lang="en-US" dirty="0" smtClean="0"/>
              <a:t>financial education topics</a:t>
            </a:r>
            <a:endParaRPr lang="en-US" dirty="0" smtClean="0"/>
          </a:p>
          <a:p>
            <a:r>
              <a:rPr lang="en-US" dirty="0" smtClean="0"/>
              <a:t>Host </a:t>
            </a:r>
            <a:r>
              <a:rPr lang="en-US" dirty="0" smtClean="0"/>
              <a:t>speakers on special financial interest topics</a:t>
            </a:r>
            <a:endParaRPr lang="en-US" dirty="0" smtClean="0"/>
          </a:p>
          <a:p>
            <a:r>
              <a:rPr lang="en-US" dirty="0" smtClean="0"/>
              <a:t>One-on-one </a:t>
            </a:r>
            <a:r>
              <a:rPr lang="en-US" dirty="0" smtClean="0"/>
              <a:t>assistance (e.g., using PIN to access NSLDS, setting up mint.com account)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3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Illustrations: Outreach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College on the Horizon: What college seeking high school students should consider </a:t>
            </a:r>
            <a:r>
              <a:rPr lang="en-US" dirty="0" smtClean="0"/>
              <a:t>(Brewer High School)</a:t>
            </a:r>
          </a:p>
          <a:p>
            <a:r>
              <a:rPr lang="en-US" i="1" dirty="0" smtClean="0"/>
              <a:t>College, the Workforce, and Everything In Between </a:t>
            </a:r>
            <a:r>
              <a:rPr lang="en-US" dirty="0" smtClean="0"/>
              <a:t>(Upper Kennebec Valley High School)</a:t>
            </a:r>
          </a:p>
          <a:p>
            <a:r>
              <a:rPr lang="en-US" i="1" dirty="0" smtClean="0"/>
              <a:t>Shopping for the Right College and Keeping it Affordable </a:t>
            </a:r>
            <a:r>
              <a:rPr lang="en-US" dirty="0" smtClean="0"/>
              <a:t>(Dirigo High School)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11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751999"/>
          </a:xfrm>
        </p:spPr>
        <p:txBody>
          <a:bodyPr/>
          <a:lstStyle/>
          <a:p>
            <a:pPr lvl="0"/>
            <a:r>
              <a:rPr lang="en-US" sz="4000" b="1" dirty="0"/>
              <a:t>WELCOME AND INTRODUCTIONS</a:t>
            </a:r>
            <a:br>
              <a:rPr lang="en-US" sz="4000" b="1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b="1" i="1" dirty="0"/>
              <a:t>We’re happy to be here at MASFAA!</a:t>
            </a:r>
          </a:p>
        </p:txBody>
      </p:sp>
      <p:pic>
        <p:nvPicPr>
          <p:cNvPr id="3" name="qkn7-l1ByGY"/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10003" y="2714625"/>
            <a:ext cx="4572000" cy="257174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Illustrations and Examples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Zach – videos </a:t>
            </a:r>
          </a:p>
          <a:p>
            <a:pPr lvl="1"/>
            <a:r>
              <a:rPr lang="en-US" dirty="0" smtClean="0"/>
              <a:t>SALT promotional short</a:t>
            </a:r>
          </a:p>
          <a:p>
            <a:pPr lvl="1"/>
            <a:r>
              <a:rPr lang="en-US" dirty="0" smtClean="0"/>
              <a:t>Financial aid overview for students</a:t>
            </a:r>
          </a:p>
          <a:p>
            <a:pPr lvl="1"/>
            <a:r>
              <a:rPr lang="en-US" dirty="0" smtClean="0"/>
              <a:t>Repayment</a:t>
            </a:r>
          </a:p>
          <a:p>
            <a:pPr lvl="1"/>
            <a:r>
              <a:rPr lang="en-US" dirty="0" smtClean="0"/>
              <a:t>Student employment</a:t>
            </a:r>
          </a:p>
          <a:p>
            <a:r>
              <a:rPr lang="en-US" dirty="0" smtClean="0"/>
              <a:t>Siiri – presentations</a:t>
            </a:r>
          </a:p>
          <a:p>
            <a:pPr lvl="1"/>
            <a:r>
              <a:rPr lang="en-US" dirty="0" smtClean="0"/>
              <a:t>mint.com </a:t>
            </a:r>
          </a:p>
          <a:p>
            <a:pPr lvl="1"/>
            <a:r>
              <a:rPr lang="en-US" dirty="0" smtClean="0"/>
              <a:t>loan forgiveness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83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Part 3: Questions and Answers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</a:p>
          <a:p>
            <a:r>
              <a:rPr lang="en-US" dirty="0" smtClean="0"/>
              <a:t>Who benefits?</a:t>
            </a:r>
          </a:p>
          <a:p>
            <a:r>
              <a:rPr lang="en-US" dirty="0" smtClean="0"/>
              <a:t>What are the liabilities and downsides?</a:t>
            </a:r>
          </a:p>
          <a:p>
            <a:r>
              <a:rPr lang="en-US" dirty="0" smtClean="0"/>
              <a:t>Piecemeal and fragmented vs. nothing?</a:t>
            </a:r>
          </a:p>
          <a:p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60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 smtClean="0"/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97472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Introductions</a:t>
            </a:r>
            <a:endParaRPr lang="en-US" b="1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Siiri Stinson, UMF Peer Financial Assistant</a:t>
            </a:r>
          </a:p>
          <a:p>
            <a:r>
              <a:rPr lang="en-US" dirty="0" smtClean="0"/>
              <a:t>Zach Faulkner, UMF Peer Financial Assistant</a:t>
            </a:r>
          </a:p>
          <a:p>
            <a:endParaRPr lang="en-US" dirty="0" smtClean="0"/>
          </a:p>
          <a:p>
            <a:r>
              <a:rPr lang="en-US" dirty="0" smtClean="0"/>
              <a:t>Ron Milliken, UMF Director of Financial Aid</a:t>
            </a:r>
          </a:p>
          <a:p>
            <a:pPr lvl="1"/>
            <a:r>
              <a:rPr lang="en-US" dirty="0" smtClean="0">
                <a:hlinkClick r:id="rId2"/>
              </a:rPr>
              <a:t>milliken@maine.edu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(207) 778-7105 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UMF’s Peer Financial Assistance Program in Three Parts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Part 1: Program </a:t>
            </a:r>
            <a:r>
              <a:rPr lang="en-US" sz="4000" dirty="0" smtClean="0"/>
              <a:t>Overview</a:t>
            </a:r>
          </a:p>
          <a:p>
            <a:r>
              <a:rPr lang="en-US" sz="4000" dirty="0" smtClean="0"/>
              <a:t>Part 2: Illustrations</a:t>
            </a:r>
            <a:endParaRPr lang="en-US" sz="4000" dirty="0" smtClean="0"/>
          </a:p>
          <a:p>
            <a:r>
              <a:rPr lang="en-US" sz="4000" dirty="0" smtClean="0"/>
              <a:t>Part 3: Questions </a:t>
            </a:r>
            <a:r>
              <a:rPr lang="en-US" sz="4000" dirty="0" smtClean="0"/>
              <a:t>and Answers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3910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Part 1</a:t>
            </a:r>
            <a:r>
              <a:rPr lang="en-US" b="1" dirty="0" smtClean="0"/>
              <a:t>: Program </a:t>
            </a:r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Origins/history/rationale</a:t>
            </a:r>
          </a:p>
          <a:p>
            <a:r>
              <a:rPr lang="en-US" dirty="0" smtClean="0"/>
              <a:t>Purpose</a:t>
            </a:r>
          </a:p>
          <a:p>
            <a:r>
              <a:rPr lang="en-US" dirty="0" smtClean="0"/>
              <a:t>Scope </a:t>
            </a:r>
          </a:p>
          <a:p>
            <a:r>
              <a:rPr lang="en-US" dirty="0" smtClean="0"/>
              <a:t>Funding</a:t>
            </a:r>
          </a:p>
          <a:p>
            <a:r>
              <a:rPr lang="en-US" dirty="0" smtClean="0"/>
              <a:t>Structure and staffing</a:t>
            </a:r>
          </a:p>
          <a:p>
            <a:r>
              <a:rPr lang="en-US" dirty="0" smtClean="0"/>
              <a:t>Training and support</a:t>
            </a:r>
          </a:p>
          <a:p>
            <a:r>
              <a:rPr lang="en-US" dirty="0" smtClean="0"/>
              <a:t>Composition</a:t>
            </a:r>
          </a:p>
          <a:p>
            <a:r>
              <a:rPr lang="en-US" dirty="0" smtClean="0"/>
              <a:t>Scheduling</a:t>
            </a:r>
          </a:p>
          <a:p>
            <a:r>
              <a:rPr lang="en-US" dirty="0" smtClean="0"/>
              <a:t>Marketing</a:t>
            </a:r>
          </a:p>
          <a:p>
            <a:r>
              <a:rPr lang="en-US" dirty="0" smtClean="0"/>
              <a:t>Evaluation and sustainability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47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Origins and history: climate change in post-secondary education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Student loan indebtedness climbing</a:t>
            </a:r>
          </a:p>
          <a:p>
            <a:r>
              <a:rPr lang="en-US" dirty="0" smtClean="0"/>
              <a:t>Cost barriers to college mounting</a:t>
            </a:r>
          </a:p>
          <a:p>
            <a:r>
              <a:rPr lang="en-US" dirty="0" smtClean="0"/>
              <a:t>Increasingly competitive job market</a:t>
            </a:r>
          </a:p>
          <a:p>
            <a:r>
              <a:rPr lang="en-US" dirty="0" smtClean="0"/>
              <a:t>Growing interest in Return on Investment (ROI)</a:t>
            </a:r>
          </a:p>
          <a:p>
            <a:r>
              <a:rPr lang="en-US" dirty="0" smtClean="0"/>
              <a:t>Value proposition about college challenged</a:t>
            </a:r>
          </a:p>
          <a:p>
            <a:r>
              <a:rPr lang="en-US" dirty="0" smtClean="0"/>
              <a:t>Need for workforce expertise and increased skill levels</a:t>
            </a:r>
          </a:p>
          <a:p>
            <a:r>
              <a:rPr lang="en-US" dirty="0" smtClean="0"/>
              <a:t>Growth in technology and automation changing the work game </a:t>
            </a:r>
          </a:p>
          <a:p>
            <a:r>
              <a:rPr lang="en-US" dirty="0" smtClean="0"/>
              <a:t>Emphasis on self-service </a:t>
            </a:r>
          </a:p>
          <a:p>
            <a:r>
              <a:rPr lang="en-US" dirty="0" smtClean="0"/>
              <a:t>Information overload</a:t>
            </a:r>
          </a:p>
          <a:p>
            <a:r>
              <a:rPr lang="en-US" dirty="0" smtClean="0"/>
              <a:t>Fewer opportunities for high touch and personal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40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Origins/history/rationale: Structural gap in financial education has been created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r>
              <a:rPr lang="en-US" dirty="0" smtClean="0"/>
              <a:t>With shrinking staffs and reduced budgets, opportunities for cost-effective solutions needed</a:t>
            </a:r>
          </a:p>
          <a:p>
            <a:pPr lvl="1"/>
            <a:r>
              <a:rPr lang="en-US" dirty="0" smtClean="0"/>
              <a:t>While informational resources are plentiful and inexpensive, delivery and engagement remain challenging – especially labor costs in education </a:t>
            </a:r>
          </a:p>
          <a:p>
            <a:pPr lvl="1"/>
            <a:r>
              <a:rPr lang="en-US" dirty="0" smtClean="0"/>
              <a:t>Financial aid practitioners and others face increased demands in processing, compliance, and widespread pressures related to enrollment and revenue</a:t>
            </a:r>
          </a:p>
          <a:p>
            <a:pPr lvl="1"/>
            <a:r>
              <a:rPr lang="en-US" dirty="0" smtClean="0"/>
              <a:t>Paradigm shift from student access with need-based aid to leveraging aid for net tuition revenue and institutional economic sustainability</a:t>
            </a:r>
          </a:p>
          <a:p>
            <a:pPr lvl="1"/>
            <a:r>
              <a:rPr lang="en-US" dirty="0" smtClean="0"/>
              <a:t>Personalized service and financial education have suffered as well as capacity to meet financial need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77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Purposes: Patchwork and focused solutions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 and mitigate student loan default rates (8.9% nationally for public four-year + schools)</a:t>
            </a:r>
          </a:p>
          <a:p>
            <a:r>
              <a:rPr lang="en-US" dirty="0" smtClean="0"/>
              <a:t>Require entrance loan counseling prior to disbursement</a:t>
            </a:r>
          </a:p>
          <a:p>
            <a:r>
              <a:rPr lang="en-US" dirty="0" smtClean="0"/>
              <a:t>Require exit loan counseling for students upon exit</a:t>
            </a:r>
          </a:p>
          <a:p>
            <a:r>
              <a:rPr lang="en-US" dirty="0" smtClean="0"/>
              <a:t>Restrict options and loan availability selectively to mitigate default</a:t>
            </a:r>
          </a:p>
          <a:p>
            <a:r>
              <a:rPr lang="en-US" dirty="0" smtClean="0"/>
              <a:t>Mandate disclosures from institutions and lenders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624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Purpose/s: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Complement and strengthen existing efforts</a:t>
            </a:r>
          </a:p>
          <a:p>
            <a:r>
              <a:rPr lang="en-US" dirty="0" smtClean="0"/>
              <a:t>Launch new initiative </a:t>
            </a:r>
          </a:p>
          <a:p>
            <a:r>
              <a:rPr lang="en-US" dirty="0" smtClean="0"/>
              <a:t>Mobilize available resources in face of large-scale problems and challenges</a:t>
            </a:r>
          </a:p>
          <a:p>
            <a:r>
              <a:rPr lang="en-US" dirty="0" smtClean="0"/>
              <a:t>Make help accessible</a:t>
            </a:r>
          </a:p>
          <a:p>
            <a:r>
              <a:rPr lang="en-US" dirty="0" smtClean="0"/>
              <a:t>Engage students and others who can benefit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5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1083</Words>
  <Application>Microsoft Office PowerPoint</Application>
  <PresentationFormat>Widescreen</PresentationFormat>
  <Paragraphs>156</Paragraphs>
  <Slides>22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         UMF Peer Financial Assistance Program  Maine Association of Student Financial Aid Administrators (MASFAA) Northport, Maine Monday, October 20, 2014  </vt:lpstr>
      <vt:lpstr>WELCOME AND INTRODUCTIONS  We’re happy to be here at MASFAA!</vt:lpstr>
      <vt:lpstr>Introductions</vt:lpstr>
      <vt:lpstr>UMF’s Peer Financial Assistance Program in Three Parts </vt:lpstr>
      <vt:lpstr>Part 1: Program Overview</vt:lpstr>
      <vt:lpstr>Origins and history: climate change in post-secondary education</vt:lpstr>
      <vt:lpstr>Origins/history/rationale: Structural gap in financial education has been created</vt:lpstr>
      <vt:lpstr>Purposes: Patchwork and focused solutions</vt:lpstr>
      <vt:lpstr>Purpose/s:</vt:lpstr>
      <vt:lpstr>Purpose/s of Peer Education Program: advance financial literacy for students </vt:lpstr>
      <vt:lpstr>Purpose/s: What’s in a name? what are you trying to achieve</vt:lpstr>
      <vt:lpstr>Scope: Limited and complementary</vt:lpstr>
      <vt:lpstr>Funding: various points and considerations</vt:lpstr>
      <vt:lpstr>Structure and staffing: administrative and student work </vt:lpstr>
      <vt:lpstr>Training and Support</vt:lpstr>
      <vt:lpstr>Marketing: internal and external</vt:lpstr>
      <vt:lpstr>Evaluation and sustainability</vt:lpstr>
      <vt:lpstr>Part 2: Illustrations and Examples of Projects</vt:lpstr>
      <vt:lpstr>Illustrations: Outreach </vt:lpstr>
      <vt:lpstr>Illustrations and Examples</vt:lpstr>
      <vt:lpstr>Part 3: Questions and Answers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UMF Peer Financial Assistance Program  Maine Association of Student Financial Aid Administrators (MASFAA) Northport, Maine Monday, October 20, 2014</dc:title>
  <dc:creator>Milliken</dc:creator>
  <cp:lastModifiedBy>Milliken</cp:lastModifiedBy>
  <cp:revision>24</cp:revision>
  <cp:lastPrinted>2014-10-20T15:12:10Z</cp:lastPrinted>
  <dcterms:created xsi:type="dcterms:W3CDTF">2014-10-19T21:15:07Z</dcterms:created>
  <dcterms:modified xsi:type="dcterms:W3CDTF">2014-10-22T15:14:08Z</dcterms:modified>
</cp:coreProperties>
</file>