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3"/>
  </p:notesMasterIdLst>
  <p:sldIdLst>
    <p:sldId id="256" r:id="rId2"/>
    <p:sldId id="257" r:id="rId3"/>
    <p:sldId id="263" r:id="rId4"/>
    <p:sldId id="258" r:id="rId5"/>
    <p:sldId id="271" r:id="rId6"/>
    <p:sldId id="264" r:id="rId7"/>
    <p:sldId id="276" r:id="rId8"/>
    <p:sldId id="265" r:id="rId9"/>
    <p:sldId id="266" r:id="rId10"/>
    <p:sldId id="274" r:id="rId11"/>
    <p:sldId id="268" r:id="rId12"/>
    <p:sldId id="269" r:id="rId13"/>
    <p:sldId id="275" r:id="rId14"/>
    <p:sldId id="273" r:id="rId15"/>
    <p:sldId id="272" r:id="rId16"/>
    <p:sldId id="267" r:id="rId17"/>
    <p:sldId id="259" r:id="rId18"/>
    <p:sldId id="262" r:id="rId19"/>
    <p:sldId id="260" r:id="rId20"/>
    <p:sldId id="261"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62295" autoAdjust="0"/>
  </p:normalViewPr>
  <p:slideViewPr>
    <p:cSldViewPr>
      <p:cViewPr>
        <p:scale>
          <a:sx n="60" d="100"/>
          <a:sy n="60" d="100"/>
        </p:scale>
        <p:origin x="-165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13E425-1E12-4850-91E0-B9C5995C4E48}" type="datetimeFigureOut">
              <a:rPr lang="en-US" smtClean="0"/>
              <a:t>10/23/2014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F4AE12-FF02-4DDF-BDBA-BEC33D0141B1}" type="slidenum">
              <a:rPr lang="en-US" smtClean="0"/>
              <a:t>‹#›</a:t>
            </a:fld>
            <a:endParaRPr lang="en-US"/>
          </a:p>
        </p:txBody>
      </p:sp>
    </p:spTree>
    <p:extLst>
      <p:ext uri="{BB962C8B-B14F-4D97-AF65-F5344CB8AC3E}">
        <p14:creationId xmlns:p14="http://schemas.microsoft.com/office/powerpoint/2010/main" val="2349081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finra.org/web/groups/sai/@sai/documents/sai_original_content/p036702.pdf"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fraudresearchcenter.org/wp-content/uploads/2012/11/Scams-Schemes-Swindles-FINAL_11.20.121.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a:t>
            </a:fld>
            <a:endParaRPr lang="en-US"/>
          </a:p>
        </p:txBody>
      </p:sp>
    </p:spTree>
    <p:extLst>
      <p:ext uri="{BB962C8B-B14F-4D97-AF65-F5344CB8AC3E}">
        <p14:creationId xmlns:p14="http://schemas.microsoft.com/office/powerpoint/2010/main" val="1637194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http://www.sec.gov/litigation/litreleases/2009/lr20906.htm and http://abcnews.go.com/Politics/Business/story?id=6913549</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10</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http://www.justice.gov/usao/mn/petters.html,</a:t>
            </a:r>
            <a:r>
              <a:rPr lang="en-US" baseline="0" dirty="0" smtClean="0"/>
              <a:t> </a:t>
            </a:r>
            <a:r>
              <a:rPr lang="en-US" dirty="0" smtClean="0"/>
              <a:t>http://www.cnbc.com/id/100000111</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11</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He defined conspicuous consumption. In one three year period alone, he spent $100 million on aircraft, which included helicopters and private Lear Jets. He even spent $12 million lengthening his yacht by just 6 feet.</a:t>
            </a:r>
          </a:p>
          <a:p>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Source(s):</a:t>
            </a:r>
            <a:r>
              <a:rPr lang="en-US" baseline="0" dirty="0" smtClean="0"/>
              <a:t> </a:t>
            </a:r>
            <a:r>
              <a:rPr lang="en-US" dirty="0" smtClean="0"/>
              <a:t>SEC.gov (http://www.sec.gov/news/press/2009/2009-26.htm) and http://www.cnbc.com/id/49276842</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12</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He defined conspicuous consumption. In one three year period alone, he spent $100 million on aircraft, which included helicopters and private Lear Jets. He even spent $12 million lengthening his yacht by just 6 feet.</a:t>
            </a:r>
          </a:p>
          <a:p>
            <a:r>
              <a:rPr lang="en-US" sz="1200" b="0" i="0" kern="1200" dirty="0" smtClean="0">
                <a:solidFill>
                  <a:schemeClr val="tx1"/>
                </a:solidFill>
                <a:effectLst/>
                <a:latin typeface="+mn-lt"/>
                <a:ea typeface="+mn-ea"/>
                <a:cs typeface="+mn-cs"/>
              </a:rPr>
              <a:t>Source(s): http://www.bizjournals.com/southflorida/news/2011/04/07/ponzi-schemer-healy-items-auction.html?page=all and http://www.sec.gov/litigation/admin/2013/34-69345.pdf and http://www.cftc.gov/PressRoom/PressReleases/pr5676-09</a:t>
            </a:r>
          </a:p>
        </p:txBody>
      </p:sp>
      <p:sp>
        <p:nvSpPr>
          <p:cNvPr id="4" name="Slide Number Placeholder 3"/>
          <p:cNvSpPr>
            <a:spLocks noGrp="1"/>
          </p:cNvSpPr>
          <p:nvPr>
            <p:ph type="sldNum" sz="quarter" idx="10"/>
          </p:nvPr>
        </p:nvSpPr>
        <p:spPr/>
        <p:txBody>
          <a:bodyPr/>
          <a:lstStyle/>
          <a:p>
            <a:fld id="{43F4AE12-FF02-4DDF-BDBA-BEC33D0141B1}" type="slidenum">
              <a:rPr lang="en-US" smtClean="0"/>
              <a:t>13</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Source(s):</a:t>
            </a:r>
            <a:r>
              <a:rPr lang="en-US" baseline="0" dirty="0" smtClean="0"/>
              <a:t> </a:t>
            </a:r>
            <a:r>
              <a:rPr lang="en-US" dirty="0" smtClean="0"/>
              <a:t>http://www.fbi.gov/chicago/press-releases/2012/former-mexican-hotel-operator-pleads-guilty-in-first-stage-of-resolving-500-million-scheme-to-defraud-thousands-of-u.s.-investors-in-sales-of-promissory-notes-and-timeshare-leases</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14</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Source(s):</a:t>
            </a:r>
            <a:r>
              <a:rPr lang="en-US" baseline="0" dirty="0" smtClean="0"/>
              <a:t> </a:t>
            </a:r>
            <a:r>
              <a:rPr lang="en-US" dirty="0" smtClean="0"/>
              <a:t>SEC.gov http://archive.adl.org/learn/ext_us/gmi.html?LEARN_Cat=Extremism&amp;LEARN_SubCat=Extremism_in_America&amp;xpicked=3&amp;item=gm</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15</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http://www.sec.gov/news/studies/2009/oig-509.pdf, http://www.biography.com/people/bernard-madoff-466366#awesm=~oDq3vG95hihlfe</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16</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17</a:t>
            </a:fld>
            <a:endParaRPr lang="en-US"/>
          </a:p>
        </p:txBody>
      </p:sp>
    </p:spTree>
    <p:extLst>
      <p:ext uri="{BB962C8B-B14F-4D97-AF65-F5344CB8AC3E}">
        <p14:creationId xmlns:p14="http://schemas.microsoft.com/office/powerpoint/2010/main" val="4183320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Telemarketers</a:t>
            </a:r>
            <a:r>
              <a:rPr lang="en-US" baseline="0" dirty="0" smtClean="0"/>
              <a:t> are the prime example – they count on you to answer their questions, not hang up, etc. Some scam artists design their scams around current events, such as local or national tragedies. Sadly, for every national tragedy there are usually a few fake charities that pop up. </a:t>
            </a:r>
          </a:p>
          <a:p>
            <a:endParaRPr lang="en-US" baseline="0" dirty="0" smtClean="0"/>
          </a:p>
          <a:p>
            <a:r>
              <a:rPr lang="en-US" b="1" baseline="0" dirty="0" smtClean="0"/>
              <a:t>Affinity fraud: </a:t>
            </a:r>
            <a:r>
              <a:rPr lang="en-US" baseline="0" dirty="0" smtClean="0"/>
              <a:t>many con artists will identify a group with a common characteristic and convince members that he/she is ‘one of them’. For example:</a:t>
            </a:r>
          </a:p>
          <a:p>
            <a:pPr marL="171450" indent="-171450">
              <a:buFontTx/>
              <a:buChar char="-"/>
            </a:pPr>
            <a:r>
              <a:rPr lang="en-US" baseline="0" dirty="0" smtClean="0"/>
              <a:t>Profitable Sunrise (religious community)</a:t>
            </a:r>
          </a:p>
          <a:p>
            <a:pPr marL="171450" indent="-171450">
              <a:buFontTx/>
              <a:buChar char="-"/>
            </a:pPr>
            <a:r>
              <a:rPr lang="en-US" baseline="0" dirty="0" smtClean="0"/>
              <a:t>Imperia Invest IBC (deaf community)</a:t>
            </a:r>
          </a:p>
          <a:p>
            <a:endParaRPr lang="en-US" baseline="0" dirty="0" smtClean="0"/>
          </a:p>
          <a:p>
            <a:r>
              <a:rPr lang="en-US" b="1" baseline="0" dirty="0" smtClean="0"/>
              <a:t>Underreporting</a:t>
            </a:r>
          </a:p>
          <a:p>
            <a:pPr marL="171450" indent="-171450">
              <a:buFontTx/>
              <a:buChar char="-"/>
            </a:pPr>
            <a:r>
              <a:rPr lang="en-US" baseline="0" dirty="0" smtClean="0"/>
              <a:t>In past presentations, I have been asked ‘how can people be so stupid?’. Unfortunately, the fear of appearing stupid or embarrassment prevents some people from reporting financial crimes. This means that the scam artists can move on to the next person. </a:t>
            </a:r>
          </a:p>
          <a:p>
            <a:pPr marL="171450" indent="-171450">
              <a:buFontTx/>
              <a:buChar char="-"/>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According to research from the FINRA Foundation, within a group of known victims (age 55-64):</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 88% admitted to the interviewer that they had lost money in an investment (meaning that 12%</a:t>
            </a:r>
            <a:r>
              <a:rPr lang="en-US" sz="1200" kern="1200" baseline="0" dirty="0" smtClean="0">
                <a:solidFill>
                  <a:schemeClr val="tx1"/>
                </a:solidFill>
                <a:effectLst/>
                <a:latin typeface="+mn-lt"/>
                <a:ea typeface="+mn-ea"/>
                <a:cs typeface="+mn-cs"/>
              </a:rPr>
              <a:t> wouldn’t even tell the interviewer after the fact)</a:t>
            </a:r>
            <a:r>
              <a:rPr lang="en-US" sz="1200" kern="120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only 56% reported the broker or company to anyone*.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solidFill>
                <a:effectLst/>
                <a:latin typeface="+mn-lt"/>
                <a:ea typeface="+mn-ea"/>
                <a:cs typeface="+mn-cs"/>
              </a:rPr>
              <a:t>*source:</a:t>
            </a:r>
            <a:r>
              <a:rPr lang="en-US" sz="800" kern="1200" baseline="0" dirty="0" smtClean="0">
                <a:solidFill>
                  <a:schemeClr val="tx1"/>
                </a:solidFill>
                <a:effectLst/>
                <a:latin typeface="+mn-lt"/>
                <a:ea typeface="+mn-ea"/>
                <a:cs typeface="+mn-cs"/>
              </a:rPr>
              <a:t> </a:t>
            </a:r>
            <a:r>
              <a:rPr lang="en-US" sz="800" dirty="0" smtClean="0">
                <a:hlinkClick r:id="rId3"/>
              </a:rPr>
              <a:t>http://www.finra.org/web/groups/sai/@sai/documents/sai_original_content/p036702.pdf</a:t>
            </a:r>
            <a:r>
              <a:rPr lang="en-US" sz="800" kern="1200" dirty="0" smtClean="0">
                <a:solidFill>
                  <a:schemeClr val="tx1"/>
                </a:solidFill>
                <a:effectLst/>
                <a:latin typeface="+mn-lt"/>
                <a:ea typeface="+mn-ea"/>
                <a:cs typeface="+mn-cs"/>
              </a:rPr>
              <a:t> </a:t>
            </a:r>
          </a:p>
          <a:p>
            <a:pPr marL="0" indent="0">
              <a:buFontTx/>
              <a:buNone/>
            </a:pPr>
            <a:endParaRPr lang="en-US" dirty="0" smtClean="0"/>
          </a:p>
          <a:p>
            <a:pPr marL="0" indent="0">
              <a:buFontTx/>
              <a:buNone/>
            </a:pPr>
            <a:r>
              <a:rPr lang="en-US" b="1" dirty="0" smtClean="0"/>
              <a:t>Source Credibility: </a:t>
            </a:r>
            <a:r>
              <a:rPr lang="en-US" dirty="0" smtClean="0"/>
              <a:t>anyone can rent an office, have a business card printed, and wear a suit.</a:t>
            </a:r>
            <a:r>
              <a:rPr lang="en-US" baseline="0" dirty="0" smtClean="0"/>
              <a:t> </a:t>
            </a:r>
            <a:endParaRPr lang="en-US" dirty="0" smtClean="0"/>
          </a:p>
          <a:p>
            <a:pPr marL="171450" indent="-171450">
              <a:buFontTx/>
              <a:buChar char="-"/>
            </a:pPr>
            <a:endParaRPr lang="en-US" dirty="0" smtClean="0"/>
          </a:p>
          <a:p>
            <a:pPr marL="0" indent="0">
              <a:buFontTx/>
              <a:buNone/>
            </a:pPr>
            <a:r>
              <a:rPr lang="en-US" dirty="0" smtClean="0"/>
              <a:t>The stereotypical fraudster might be described as a middle-class failure: white, male, young to middle-aged, with </a:t>
            </a:r>
          </a:p>
          <a:p>
            <a:pPr marL="0" indent="0">
              <a:buFontTx/>
              <a:buNone/>
            </a:pPr>
            <a:r>
              <a:rPr lang="en-US" dirty="0" smtClean="0"/>
              <a:t>an erratic job history in spite of a having a traditional middle-class background. When fraudsters engage in illegal </a:t>
            </a:r>
          </a:p>
          <a:p>
            <a:pPr marL="0" indent="0">
              <a:buFontTx/>
              <a:buNone/>
            </a:pPr>
            <a:r>
              <a:rPr lang="en-US" dirty="0" smtClean="0"/>
              <a:t>activity, it is most often with non-violent offenses. </a:t>
            </a:r>
          </a:p>
          <a:p>
            <a:pPr marL="171450" indent="-171450">
              <a:buFont typeface="Arial" pitchFamily="34" charset="0"/>
              <a:buChar char="•"/>
            </a:pPr>
            <a:r>
              <a:rPr lang="en-US" dirty="0" smtClean="0"/>
              <a:t>Fixated on an image of wealth and success that they are unable to achieve in the mainstream, the stereotypical fraudster goes outside the mainstream to cultivate money, power, and a stereotypically lavish lifestyle.</a:t>
            </a:r>
          </a:p>
          <a:p>
            <a:pPr marL="0" indent="0">
              <a:buFont typeface="Arial" pitchFamily="34" charset="0"/>
              <a:buNone/>
            </a:pPr>
            <a:r>
              <a:rPr lang="en-US" dirty="0" smtClean="0"/>
              <a:t>• “I want to beat that person I am talking to on the phone” (</a:t>
            </a:r>
            <a:r>
              <a:rPr lang="en-US" dirty="0" err="1" smtClean="0"/>
              <a:t>Shover</a:t>
            </a:r>
            <a:r>
              <a:rPr lang="en-US" dirty="0" smtClean="0"/>
              <a:t> et al., 2003, p. 497).</a:t>
            </a:r>
          </a:p>
          <a:p>
            <a:pPr marL="0" indent="0">
              <a:buFont typeface="Arial" pitchFamily="34" charset="0"/>
              <a:buNone/>
            </a:pPr>
            <a:r>
              <a:rPr lang="en-US" dirty="0" smtClean="0"/>
              <a:t>• “It was the money, but it was [also] the ability to control people” (Id.)</a:t>
            </a:r>
          </a:p>
          <a:p>
            <a:pPr marL="0" indent="0">
              <a:buFontTx/>
              <a:buNone/>
            </a:pPr>
            <a:endParaRPr lang="en-US" dirty="0" smtClean="0"/>
          </a:p>
          <a:p>
            <a:pPr marL="0" indent="0">
              <a:buFontTx/>
              <a:buNone/>
            </a:pPr>
            <a:r>
              <a:rPr lang="en-US" dirty="0" smtClean="0"/>
              <a:t>*source: </a:t>
            </a:r>
            <a:r>
              <a:rPr lang="en-US" dirty="0" smtClean="0">
                <a:hlinkClick r:id="rId4"/>
              </a:rPr>
              <a:t>http://fraudresearchcenter.org/wp-content/uploads/2012/11/Scams-Schemes-Swindles-FINAL_11.20.121.pdf</a:t>
            </a:r>
            <a:endParaRPr lang="en-US" dirty="0" smtClean="0"/>
          </a:p>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18</a:t>
            </a:fld>
            <a:endParaRPr lang="en-US"/>
          </a:p>
        </p:txBody>
      </p:sp>
    </p:spTree>
    <p:extLst>
      <p:ext uri="{BB962C8B-B14F-4D97-AF65-F5344CB8AC3E}">
        <p14:creationId xmlns:p14="http://schemas.microsoft.com/office/powerpoint/2010/main" val="158740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itchFamily="2" charset="2"/>
              <a:buNone/>
            </a:pPr>
            <a:r>
              <a:rPr lang="en-US" sz="1200" dirty="0" smtClean="0">
                <a:solidFill>
                  <a:srgbClr val="002060"/>
                </a:solidFill>
              </a:rPr>
              <a:t>Gardiner Maine, Fourteen staff members who handle examinations, licensing, registrations, investigations, investor education, and enforcement.</a:t>
            </a:r>
          </a:p>
          <a:p>
            <a:pPr marL="457200" indent="-457200">
              <a:buFont typeface="Wingdings" pitchFamily="2" charset="2"/>
              <a:buChar char="§"/>
            </a:pPr>
            <a:endParaRPr lang="en-US" sz="900" dirty="0" smtClean="0">
              <a:solidFill>
                <a:srgbClr val="002060"/>
              </a:solidFill>
            </a:endParaRPr>
          </a:p>
          <a:p>
            <a:pPr marL="0" indent="0">
              <a:buFont typeface="Wingdings" pitchFamily="2" charset="2"/>
              <a:buNone/>
            </a:pPr>
            <a:r>
              <a:rPr lang="en-US" sz="1200" dirty="0" smtClean="0">
                <a:solidFill>
                  <a:srgbClr val="002060"/>
                </a:solidFill>
              </a:rPr>
              <a:t>In 2012, the Office ordered almost $1.2m in restitution for investors and penalties for violations of Maine’s securities laws.</a:t>
            </a:r>
          </a:p>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2</a:t>
            </a:fld>
            <a:endParaRPr lang="en-US"/>
          </a:p>
        </p:txBody>
      </p:sp>
    </p:spTree>
    <p:extLst>
      <p:ext uri="{BB962C8B-B14F-4D97-AF65-F5344CB8AC3E}">
        <p14:creationId xmlns:p14="http://schemas.microsoft.com/office/powerpoint/2010/main" val="2114919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3</a:t>
            </a:fld>
            <a:endParaRPr lang="en-US"/>
          </a:p>
        </p:txBody>
      </p:sp>
    </p:spTree>
    <p:extLst>
      <p:ext uri="{BB962C8B-B14F-4D97-AF65-F5344CB8AC3E}">
        <p14:creationId xmlns:p14="http://schemas.microsoft.com/office/powerpoint/2010/main" val="146771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4</a:t>
            </a:fld>
            <a:endParaRPr lang="en-US"/>
          </a:p>
        </p:txBody>
      </p:sp>
    </p:spTree>
    <p:extLst>
      <p:ext uri="{BB962C8B-B14F-4D97-AF65-F5344CB8AC3E}">
        <p14:creationId xmlns:p14="http://schemas.microsoft.com/office/powerpoint/2010/main" val="3023455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http://www.sec.gov/answers/ponzi.htm</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effectLst/>
              </a:rPr>
              <a:t>Pyramid schemes or multi-level marketing schemes can be a crime in Maine. </a:t>
            </a:r>
            <a:r>
              <a:rPr lang="en-US" b="1" dirty="0" smtClean="0">
                <a:effectLst/>
              </a:rPr>
              <a:t>It is illegal if you are primarily recruiting new members to the pyramid and the sale of a product or service is secondary. </a:t>
            </a:r>
            <a:r>
              <a:rPr lang="en-US" dirty="0" smtClean="0">
                <a:effectLst/>
              </a:rPr>
              <a:t>Why are such schemes illegal? Because the great majority of participants in pyramid schemes lose all of their money. If a pyramid requires you to find six new members and those six new members must each find six new members, then after only 12 levels of the pyramid your have exceeded the United States population. Of course, long before you reach that point, the pyramid will have collapsed and all of the people at the bottom (the great majority) will have lost their money. </a:t>
            </a:r>
            <a:r>
              <a:rPr lang="en-US" i="1" dirty="0" smtClean="0">
                <a:effectLst/>
              </a:rPr>
              <a:t>Source: Maine AG’s Office: http://www.maine.gov/ag/faq/top20.shtml</a:t>
            </a:r>
          </a:p>
          <a:p>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5</a:t>
            </a:fld>
            <a:endParaRPr lang="en-US"/>
          </a:p>
        </p:txBody>
      </p:sp>
    </p:spTree>
    <p:extLst>
      <p:ext uri="{BB962C8B-B14F-4D97-AF65-F5344CB8AC3E}">
        <p14:creationId xmlns:p14="http://schemas.microsoft.com/office/powerpoint/2010/main" val="4183320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http://www.biography.com/people/charles-ponzi-20650909#awesm=~oCW1bwTJL9O4N4</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6</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http://www.biography.com/people/charles-ponzi-20650909#awesm=~oCW1bwTJL9O4N4</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7</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http://www.biography.com/people/victor-lustig-20657385#awesm=~oCW0oYp3eW5Dmk</a:t>
            </a:r>
          </a:p>
          <a:p>
            <a:endParaRPr lang="en-US" dirty="0" smtClean="0"/>
          </a:p>
        </p:txBody>
      </p:sp>
      <p:sp>
        <p:nvSpPr>
          <p:cNvPr id="4" name="Slide Number Placeholder 3"/>
          <p:cNvSpPr>
            <a:spLocks noGrp="1"/>
          </p:cNvSpPr>
          <p:nvPr>
            <p:ph type="sldNum" sz="quarter" idx="10"/>
          </p:nvPr>
        </p:nvSpPr>
        <p:spPr/>
        <p:txBody>
          <a:bodyPr/>
          <a:lstStyle/>
          <a:p>
            <a:fld id="{43F4AE12-FF02-4DDF-BDBA-BEC33D0141B1}" type="slidenum">
              <a:rPr lang="en-US" smtClean="0"/>
              <a:t>8</a:t>
            </a:fld>
            <a:endParaRPr lang="en-US"/>
          </a:p>
        </p:txBody>
      </p:sp>
    </p:spTree>
    <p:extLst>
      <p:ext uri="{BB962C8B-B14F-4D97-AF65-F5344CB8AC3E}">
        <p14:creationId xmlns:p14="http://schemas.microsoft.com/office/powerpoint/2010/main" val="2130633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r>
              <a:rPr lang="en-US" baseline="0" dirty="0" smtClean="0"/>
              <a:t> </a:t>
            </a:r>
            <a:r>
              <a:rPr lang="en-US" dirty="0" smtClean="0"/>
              <a:t>http://www.nytimes.com/2009/07/14/nyregion/14dreier.html?_r=0</a:t>
            </a:r>
          </a:p>
          <a:p>
            <a:endParaRPr lang="en-US" dirty="0" smtClean="0"/>
          </a:p>
          <a:p>
            <a:r>
              <a:rPr lang="en-US" sz="1200" b="0" i="0" kern="1200" dirty="0" smtClean="0">
                <a:solidFill>
                  <a:schemeClr val="tx1"/>
                </a:solidFill>
                <a:effectLst/>
                <a:latin typeface="+mn-lt"/>
                <a:ea typeface="+mn-ea"/>
                <a:cs typeface="+mn-cs"/>
              </a:rPr>
              <a:t>Mr. Dreier had used the proceeds of his scheme to finance a lavish lifestyle. He owned a luxury apartment on the Upper East Side, properties in the Hamptons, a valuable art collection, expensive cars and an $18 million yacht, documents show.</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“I’m sorry, deeply sorry, for the harm and the sadness that I have caused to so many people,”</a:t>
            </a:r>
            <a:endParaRPr lang="en-US" dirty="0"/>
          </a:p>
        </p:txBody>
      </p:sp>
      <p:sp>
        <p:nvSpPr>
          <p:cNvPr id="4" name="Slide Number Placeholder 3"/>
          <p:cNvSpPr>
            <a:spLocks noGrp="1"/>
          </p:cNvSpPr>
          <p:nvPr>
            <p:ph type="sldNum" sz="quarter" idx="10"/>
          </p:nvPr>
        </p:nvSpPr>
        <p:spPr/>
        <p:txBody>
          <a:bodyPr/>
          <a:lstStyle/>
          <a:p>
            <a:fld id="{43F4AE12-FF02-4DDF-BDBA-BEC33D0141B1}" type="slidenum">
              <a:rPr lang="en-US" smtClean="0"/>
              <a:t>9</a:t>
            </a:fld>
            <a:endParaRPr lang="en-US"/>
          </a:p>
        </p:txBody>
      </p:sp>
    </p:spTree>
    <p:extLst>
      <p:ext uri="{BB962C8B-B14F-4D97-AF65-F5344CB8AC3E}">
        <p14:creationId xmlns:p14="http://schemas.microsoft.com/office/powerpoint/2010/main" val="213063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F905E4-D22B-438F-9AFD-CEC290B792BC}"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122D1-4AEE-4BE5-A288-E9A08E422146}"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05E4-D22B-438F-9AFD-CEC290B792BC}"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05E4-D22B-438F-9AFD-CEC290B792BC}"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81800" cy="9906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762000" y="2286000"/>
            <a:ext cx="754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05E4-D22B-438F-9AFD-CEC290B792BC}"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29600" y="6375892"/>
            <a:ext cx="762000" cy="365125"/>
          </a:xfrm>
        </p:spPr>
        <p:txBody>
          <a:bodyPr/>
          <a:lstStyle>
            <a:lvl1pPr>
              <a:defRPr sz="1000"/>
            </a:lvl1pPr>
          </a:lstStyle>
          <a:p>
            <a:fld id="{88F122D1-4AEE-4BE5-A288-E9A08E422146}" type="slidenum">
              <a:rPr lang="en-US" smtClean="0"/>
              <a:pPr/>
              <a:t>‹#›</a:t>
            </a:fld>
            <a:endParaRPr lang="en-US" dirty="0"/>
          </a:p>
        </p:txBody>
      </p:sp>
      <p:pic>
        <p:nvPicPr>
          <p:cNvPr id="7" name="Picture 6" descr="Office of Securities &amp; Investment Regulation"/>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248400"/>
            <a:ext cx="2249170" cy="502920"/>
          </a:xfrm>
          <a:prstGeom prst="rect">
            <a:avLst/>
          </a:prstGeom>
          <a:noFill/>
          <a:ln>
            <a:noFill/>
          </a:ln>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905E4-D22B-438F-9AFD-CEC290B792BC}"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122D1-4AEE-4BE5-A288-E9A08E422146}"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F905E4-D22B-438F-9AFD-CEC290B792BC}"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F905E4-D22B-438F-9AFD-CEC290B792BC}" type="datetimeFigureOut">
              <a:rPr lang="en-US" smtClean="0"/>
              <a:t>10/23/2014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122D1-4AEE-4BE5-A288-E9A08E422146}"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1F905E4-D22B-438F-9AFD-CEC290B792BC}" type="datetimeFigureOut">
              <a:rPr lang="en-US" smtClean="0"/>
              <a:t>10/23/2014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F905E4-D22B-438F-9AFD-CEC290B792BC}" type="datetimeFigureOut">
              <a:rPr lang="en-US" smtClean="0"/>
              <a:t>10/23/2014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905E4-D22B-438F-9AFD-CEC290B792BC}"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122D1-4AEE-4BE5-A288-E9A08E422146}"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905E4-D22B-438F-9AFD-CEC290B792BC}"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122D1-4AEE-4BE5-A288-E9A08E42214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31F905E4-D22B-438F-9AFD-CEC290B792BC}" type="datetimeFigureOut">
              <a:rPr lang="en-US" smtClean="0"/>
              <a:t>10/23/2014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88F122D1-4AEE-4BE5-A288-E9A08E422146}"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4191000"/>
          </a:xfrm>
        </p:spPr>
        <p:txBody>
          <a:bodyPr>
            <a:normAutofit/>
          </a:bodyPr>
          <a:lstStyle/>
          <a:p>
            <a:r>
              <a:rPr lang="en-US" sz="6000" dirty="0">
                <a:solidFill>
                  <a:schemeClr val="tx1"/>
                </a:solidFill>
              </a:rPr>
              <a:t>From Ponzi to Madoff: </a:t>
            </a:r>
            <a:r>
              <a:rPr lang="en-US" sz="3200" dirty="0" smtClean="0">
                <a:solidFill>
                  <a:schemeClr val="tx1"/>
                </a:solidFill>
              </a:rPr>
              <a:t/>
            </a:r>
            <a:br>
              <a:rPr lang="en-US" sz="3200" dirty="0" smtClean="0">
                <a:solidFill>
                  <a:schemeClr val="tx1"/>
                </a:solidFill>
              </a:rPr>
            </a:br>
            <a:r>
              <a:rPr lang="en-US" sz="3200" dirty="0" smtClean="0">
                <a:solidFill>
                  <a:schemeClr val="tx1"/>
                </a:solidFill>
              </a:rPr>
              <a:t>How </a:t>
            </a:r>
            <a:r>
              <a:rPr lang="en-US" sz="3200" dirty="0">
                <a:solidFill>
                  <a:schemeClr val="tx1"/>
                </a:solidFill>
              </a:rPr>
              <a:t>to Teach Your Students About Fraud and Scams </a:t>
            </a:r>
            <a:r>
              <a:rPr lang="en-US" sz="3600" b="1" dirty="0" smtClean="0">
                <a:solidFill>
                  <a:schemeClr val="tx1"/>
                </a:solidFill>
              </a:rPr>
              <a:t/>
            </a:r>
            <a:br>
              <a:rPr lang="en-US" sz="3600" b="1" dirty="0" smtClean="0">
                <a:solidFill>
                  <a:schemeClr val="tx1"/>
                </a:solidFill>
              </a:rPr>
            </a:br>
            <a:r>
              <a:rPr lang="en-US" sz="3600" dirty="0" smtClean="0">
                <a:solidFill>
                  <a:schemeClr val="tx1"/>
                </a:solidFill>
              </a:rPr>
              <a:t>… </a:t>
            </a:r>
            <a:r>
              <a:rPr lang="en-US" sz="2700" dirty="0" smtClean="0">
                <a:solidFill>
                  <a:schemeClr val="tx1"/>
                </a:solidFill>
              </a:rPr>
              <a:t>and </a:t>
            </a:r>
            <a:r>
              <a:rPr lang="en-US" sz="2700" dirty="0">
                <a:solidFill>
                  <a:schemeClr val="tx1"/>
                </a:solidFill>
              </a:rPr>
              <a:t>hopefully have some fun in the process</a:t>
            </a:r>
            <a:r>
              <a:rPr lang="en-US" sz="2700" dirty="0" smtClean="0">
                <a:solidFill>
                  <a:schemeClr val="tx1"/>
                </a:solidFill>
              </a:rPr>
              <a:t>! </a:t>
            </a:r>
            <a:endParaRPr lang="en-US" sz="2700" dirty="0">
              <a:solidFill>
                <a:schemeClr val="tx1"/>
              </a:solidFill>
            </a:endParaRPr>
          </a:p>
        </p:txBody>
      </p:sp>
      <p:sp>
        <p:nvSpPr>
          <p:cNvPr id="3" name="Subtitle 2"/>
          <p:cNvSpPr>
            <a:spLocks noGrp="1"/>
          </p:cNvSpPr>
          <p:nvPr>
            <p:ph type="subTitle" idx="1"/>
          </p:nvPr>
        </p:nvSpPr>
        <p:spPr>
          <a:xfrm>
            <a:off x="762000" y="5105400"/>
            <a:ext cx="6858000" cy="990600"/>
          </a:xfrm>
        </p:spPr>
        <p:txBody>
          <a:bodyPr>
            <a:normAutofit/>
          </a:bodyPr>
          <a:lstStyle/>
          <a:p>
            <a:r>
              <a:rPr lang="en-US" dirty="0"/>
              <a:t>Judy Shaw, Esq., Securities Administrator, Maine Office of Securities</a:t>
            </a:r>
          </a:p>
        </p:txBody>
      </p:sp>
    </p:spTree>
    <p:extLst>
      <p:ext uri="{BB962C8B-B14F-4D97-AF65-F5344CB8AC3E}">
        <p14:creationId xmlns:p14="http://schemas.microsoft.com/office/powerpoint/2010/main" val="3990254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337" y="381000"/>
            <a:ext cx="7496174" cy="1243012"/>
          </a:xfrm>
        </p:spPr>
        <p:txBody>
          <a:bodyPr>
            <a:normAutofit/>
          </a:bodyPr>
          <a:lstStyle/>
          <a:p>
            <a:r>
              <a:rPr lang="en-US" sz="3600" dirty="0" smtClean="0"/>
              <a:t>Billion </a:t>
            </a:r>
            <a:r>
              <a:rPr lang="en-US" sz="3600" dirty="0"/>
              <a:t>Coupons </a:t>
            </a:r>
            <a:r>
              <a:rPr lang="en-US" sz="3600" dirty="0" smtClean="0"/>
              <a:t>Investment </a:t>
            </a:r>
            <a:br>
              <a:rPr lang="en-US" sz="3600" dirty="0" smtClean="0"/>
            </a:br>
            <a:r>
              <a:rPr lang="en-US" sz="3600" dirty="0" smtClean="0"/>
              <a:t>&amp; Marvin Cooper, CEO</a:t>
            </a:r>
            <a:endParaRPr lang="en-US" sz="36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4098" name="Picture 2" descr="http://govbooktalk.files.wordpress.com/2011/11/ponzi-fraudster-marvin-r-cooper.png"/>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a:stretch/>
        </p:blipFill>
        <p:spPr bwMode="auto">
          <a:xfrm>
            <a:off x="7762874" y="828675"/>
            <a:ext cx="1057275" cy="15906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2400" y="1627641"/>
            <a:ext cx="7610474" cy="4247317"/>
          </a:xfrm>
          <a:prstGeom prst="rect">
            <a:avLst/>
          </a:prstGeom>
          <a:noFill/>
        </p:spPr>
        <p:txBody>
          <a:bodyPr wrap="square" rtlCol="0">
            <a:spAutoFit/>
          </a:bodyPr>
          <a:lstStyle/>
          <a:p>
            <a:pPr algn="ctr"/>
            <a:r>
              <a:rPr lang="en-US" b="1" dirty="0" smtClean="0">
                <a:latin typeface="Constantia" panose="02030602050306030303" pitchFamily="18" charset="0"/>
              </a:rPr>
              <a:t>Affinity Fraudster to the Deaf Community</a:t>
            </a:r>
          </a:p>
          <a:p>
            <a:endParaRPr lang="en-US" sz="1000" dirty="0" smtClean="0">
              <a:latin typeface="Constantia" panose="02030602050306030303" pitchFamily="18" charset="0"/>
            </a:endParaRPr>
          </a:p>
          <a:p>
            <a:r>
              <a:rPr lang="en-US" dirty="0" smtClean="0">
                <a:latin typeface="Constantia" panose="02030602050306030303" pitchFamily="18" charset="0"/>
              </a:rPr>
              <a:t>Hawaii-based </a:t>
            </a:r>
            <a:r>
              <a:rPr lang="en-US" dirty="0">
                <a:latin typeface="Constantia" panose="02030602050306030303" pitchFamily="18" charset="0"/>
              </a:rPr>
              <a:t>Billion Coupons, Inc. ("BCI") and its CEO Marvin R. </a:t>
            </a:r>
            <a:r>
              <a:rPr lang="en-US" dirty="0" smtClean="0">
                <a:latin typeface="Constantia" panose="02030602050306030303" pitchFamily="18" charset="0"/>
              </a:rPr>
              <a:t>Cooper raised </a:t>
            </a:r>
            <a:r>
              <a:rPr lang="en-US" dirty="0">
                <a:latin typeface="Constantia" panose="02030602050306030303" pitchFamily="18" charset="0"/>
              </a:rPr>
              <a:t>$4.4 million from 125 investors </a:t>
            </a:r>
            <a:r>
              <a:rPr lang="en-US" dirty="0" smtClean="0">
                <a:latin typeface="Constantia" panose="02030602050306030303" pitchFamily="18" charset="0"/>
              </a:rPr>
              <a:t>starting in 2007 </a:t>
            </a:r>
            <a:r>
              <a:rPr lang="en-US" dirty="0">
                <a:latin typeface="Constantia" panose="02030602050306030303" pitchFamily="18" charset="0"/>
              </a:rPr>
              <a:t>and specifically targeted members of the Deaf community in the United States and </a:t>
            </a:r>
            <a:r>
              <a:rPr lang="en-US" dirty="0" smtClean="0">
                <a:latin typeface="Constantia" panose="02030602050306030303" pitchFamily="18" charset="0"/>
              </a:rPr>
              <a:t>Japan. BCI </a:t>
            </a:r>
            <a:r>
              <a:rPr lang="en-US" dirty="0">
                <a:latin typeface="Constantia" panose="02030602050306030303" pitchFamily="18" charset="0"/>
              </a:rPr>
              <a:t>and Cooper </a:t>
            </a:r>
            <a:r>
              <a:rPr lang="en-US" dirty="0" smtClean="0">
                <a:latin typeface="Constantia" panose="02030602050306030303" pitchFamily="18" charset="0"/>
              </a:rPr>
              <a:t>told investors that </a:t>
            </a:r>
            <a:r>
              <a:rPr lang="en-US" dirty="0">
                <a:latin typeface="Constantia" panose="02030602050306030303" pitchFamily="18" charset="0"/>
              </a:rPr>
              <a:t>their funds would be invested in the foreign exchange ("Forex") markets, that investors would receive returns of up to 25% compounded monthly from such trading, and that their investments were safe. </a:t>
            </a:r>
            <a:r>
              <a:rPr lang="en-US" dirty="0" smtClean="0">
                <a:latin typeface="Constantia" panose="02030602050306030303" pitchFamily="18" charset="0"/>
              </a:rPr>
              <a:t>BCI </a:t>
            </a:r>
            <a:r>
              <a:rPr lang="en-US" dirty="0">
                <a:latin typeface="Constantia" panose="02030602050306030303" pitchFamily="18" charset="0"/>
              </a:rPr>
              <a:t>and Cooper actually used only a net $800,000 </a:t>
            </a:r>
            <a:r>
              <a:rPr lang="en-US" dirty="0" smtClean="0">
                <a:latin typeface="Constantia" panose="02030602050306030303" pitchFamily="18" charset="0"/>
              </a:rPr>
              <a:t>of </a:t>
            </a:r>
            <a:r>
              <a:rPr lang="en-US" dirty="0">
                <a:latin typeface="Constantia" panose="02030602050306030303" pitchFamily="18" charset="0"/>
              </a:rPr>
              <a:t>investor funds for Forex trading, and they lost more than $750,000 </a:t>
            </a:r>
            <a:r>
              <a:rPr lang="en-US" dirty="0" smtClean="0">
                <a:latin typeface="Constantia" panose="02030602050306030303" pitchFamily="18" charset="0"/>
              </a:rPr>
              <a:t>of it</a:t>
            </a:r>
            <a:r>
              <a:rPr lang="en-US" dirty="0">
                <a:latin typeface="Constantia" panose="02030602050306030303" pitchFamily="18" charset="0"/>
              </a:rPr>
              <a:t>. Cooper misappropriated at least $1.4 million in investor funds to pay for a new home and other personal </a:t>
            </a:r>
            <a:r>
              <a:rPr lang="en-US" dirty="0" smtClean="0">
                <a:latin typeface="Constantia" panose="02030602050306030303" pitchFamily="18" charset="0"/>
              </a:rPr>
              <a:t>expenses. Because BCI </a:t>
            </a:r>
            <a:r>
              <a:rPr lang="en-US" dirty="0">
                <a:latin typeface="Constantia" panose="02030602050306030303" pitchFamily="18" charset="0"/>
              </a:rPr>
              <a:t>and Cooper failed to generate sufficient funds from their Forex trading to pay the promised </a:t>
            </a:r>
            <a:r>
              <a:rPr lang="en-US" dirty="0" smtClean="0">
                <a:latin typeface="Constantia" panose="02030602050306030303" pitchFamily="18" charset="0"/>
              </a:rPr>
              <a:t>returns, they operated </a:t>
            </a:r>
            <a:r>
              <a:rPr lang="en-US" dirty="0">
                <a:latin typeface="Constantia" panose="02030602050306030303" pitchFamily="18" charset="0"/>
              </a:rPr>
              <a:t>as a Ponzi scheme by paying returns to existing investors from funds contributed by new investors. </a:t>
            </a:r>
          </a:p>
        </p:txBody>
      </p:sp>
    </p:spTree>
    <p:extLst>
      <p:ext uri="{BB962C8B-B14F-4D97-AF65-F5344CB8AC3E}">
        <p14:creationId xmlns:p14="http://schemas.microsoft.com/office/powerpoint/2010/main" val="3409457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81800" cy="990600"/>
          </a:xfrm>
        </p:spPr>
        <p:txBody>
          <a:bodyPr>
            <a:normAutofit/>
          </a:bodyPr>
          <a:lstStyle/>
          <a:p>
            <a:r>
              <a:rPr lang="en-US" sz="4800" dirty="0" smtClean="0"/>
              <a:t>Tom </a:t>
            </a:r>
            <a:r>
              <a:rPr lang="en-US" sz="4800" dirty="0" err="1"/>
              <a:t>Petters</a:t>
            </a:r>
            <a:r>
              <a:rPr lang="en-US" sz="4800" dirty="0"/>
              <a:t> </a:t>
            </a:r>
            <a:endParaRPr lang="en-US" sz="32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4097"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22066" r="12623"/>
          <a:stretch/>
        </p:blipFill>
        <p:spPr bwMode="auto">
          <a:xfrm>
            <a:off x="6610662" y="533400"/>
            <a:ext cx="2488368"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1371600"/>
            <a:ext cx="6382062" cy="5909310"/>
          </a:xfrm>
          <a:prstGeom prst="rect">
            <a:avLst/>
          </a:prstGeom>
          <a:noFill/>
        </p:spPr>
        <p:txBody>
          <a:bodyPr wrap="square" rtlCol="0">
            <a:spAutoFit/>
          </a:bodyPr>
          <a:lstStyle/>
          <a:p>
            <a:pPr algn="ctr"/>
            <a:r>
              <a:rPr lang="en-US" b="1" dirty="0" smtClean="0">
                <a:latin typeface="Constantia" panose="02030602050306030303" pitchFamily="18" charset="0"/>
              </a:rPr>
              <a:t>Polaroid Owner Sentenced to 50 Years in Federal Prison</a:t>
            </a:r>
          </a:p>
          <a:p>
            <a:endParaRPr lang="en-US" dirty="0" smtClean="0">
              <a:latin typeface="Constantia" panose="02030602050306030303" pitchFamily="18" charset="0"/>
            </a:endParaRPr>
          </a:p>
          <a:p>
            <a:r>
              <a:rPr lang="en-US" dirty="0" smtClean="0">
                <a:latin typeface="Constantia" panose="02030602050306030303" pitchFamily="18" charset="0"/>
              </a:rPr>
              <a:t>Minnesota </a:t>
            </a:r>
            <a:r>
              <a:rPr lang="en-US" dirty="0">
                <a:latin typeface="Constantia" panose="02030602050306030303" pitchFamily="18" charset="0"/>
              </a:rPr>
              <a:t>businessman Tom </a:t>
            </a:r>
            <a:r>
              <a:rPr lang="en-US" dirty="0" err="1">
                <a:latin typeface="Constantia" panose="02030602050306030303" pitchFamily="18" charset="0"/>
              </a:rPr>
              <a:t>Petters</a:t>
            </a:r>
            <a:r>
              <a:rPr lang="en-US" dirty="0">
                <a:latin typeface="Constantia" panose="02030602050306030303" pitchFamily="18" charset="0"/>
              </a:rPr>
              <a:t> </a:t>
            </a:r>
            <a:r>
              <a:rPr lang="en-US" dirty="0" smtClean="0">
                <a:latin typeface="Constantia" panose="02030602050306030303" pitchFamily="18" charset="0"/>
              </a:rPr>
              <a:t>was </a:t>
            </a:r>
            <a:r>
              <a:rPr lang="en-US" dirty="0">
                <a:latin typeface="Constantia" panose="02030602050306030303" pitchFamily="18" charset="0"/>
              </a:rPr>
              <a:t>the founder, CEO and sole owner of </a:t>
            </a:r>
            <a:r>
              <a:rPr lang="en-US" dirty="0" err="1">
                <a:latin typeface="Constantia" panose="02030602050306030303" pitchFamily="18" charset="0"/>
              </a:rPr>
              <a:t>Petters</a:t>
            </a:r>
            <a:r>
              <a:rPr lang="en-US" dirty="0">
                <a:latin typeface="Constantia" panose="02030602050306030303" pitchFamily="18" charset="0"/>
              </a:rPr>
              <a:t> Group Worldwide. He boasted billions in revenue and ownership of 150 companies including Polaroid and Sun Country Airlines. </a:t>
            </a:r>
            <a:r>
              <a:rPr lang="en-US" dirty="0" smtClean="0">
                <a:latin typeface="Constantia" panose="02030602050306030303" pitchFamily="18" charset="0"/>
              </a:rPr>
              <a:t>His reputation </a:t>
            </a:r>
            <a:r>
              <a:rPr lang="en-US" dirty="0">
                <a:latin typeface="Constantia" panose="02030602050306030303" pitchFamily="18" charset="0"/>
              </a:rPr>
              <a:t>helped bring in billions of investment dollars from people around the </a:t>
            </a:r>
            <a:r>
              <a:rPr lang="en-US" dirty="0" smtClean="0">
                <a:latin typeface="Constantia" panose="02030602050306030303" pitchFamily="18" charset="0"/>
              </a:rPr>
              <a:t>world. </a:t>
            </a:r>
            <a:r>
              <a:rPr lang="en-US" dirty="0" err="1" smtClean="0">
                <a:latin typeface="Constantia" panose="02030602050306030303" pitchFamily="18" charset="0"/>
              </a:rPr>
              <a:t>Petters</a:t>
            </a:r>
            <a:r>
              <a:rPr lang="en-US" dirty="0" smtClean="0">
                <a:latin typeface="Constantia" panose="02030602050306030303" pitchFamily="18" charset="0"/>
              </a:rPr>
              <a:t> </a:t>
            </a:r>
            <a:r>
              <a:rPr lang="en-US" dirty="0">
                <a:latin typeface="Constantia" panose="02030602050306030303" pitchFamily="18" charset="0"/>
              </a:rPr>
              <a:t>sold promissory notes through his </a:t>
            </a:r>
            <a:r>
              <a:rPr lang="en-US" dirty="0" smtClean="0">
                <a:latin typeface="Constantia" panose="02030602050306030303" pitchFamily="18" charset="0"/>
              </a:rPr>
              <a:t>firm </a:t>
            </a:r>
            <a:r>
              <a:rPr lang="en-US" dirty="0" err="1">
                <a:latin typeface="Constantia" panose="02030602050306030303" pitchFamily="18" charset="0"/>
              </a:rPr>
              <a:t>Petters</a:t>
            </a:r>
            <a:r>
              <a:rPr lang="en-US" dirty="0">
                <a:latin typeface="Constantia" panose="02030602050306030303" pitchFamily="18" charset="0"/>
              </a:rPr>
              <a:t> Company Inc., offering </a:t>
            </a:r>
            <a:r>
              <a:rPr lang="en-US" dirty="0" smtClean="0">
                <a:latin typeface="Constantia" panose="02030602050306030303" pitchFamily="18" charset="0"/>
              </a:rPr>
              <a:t>returns </a:t>
            </a:r>
            <a:r>
              <a:rPr lang="en-US" dirty="0">
                <a:latin typeface="Constantia" panose="02030602050306030303" pitchFamily="18" charset="0"/>
              </a:rPr>
              <a:t>of 15 to 20 percent. </a:t>
            </a:r>
            <a:r>
              <a:rPr lang="en-US" dirty="0" smtClean="0">
                <a:latin typeface="Constantia" panose="02030602050306030303" pitchFamily="18" charset="0"/>
              </a:rPr>
              <a:t>Investors </a:t>
            </a:r>
            <a:r>
              <a:rPr lang="en-US" dirty="0">
                <a:latin typeface="Constantia" panose="02030602050306030303" pitchFamily="18" charset="0"/>
              </a:rPr>
              <a:t>believed PCI was dealing in electronics and consumer goods. But there was no real merchandise bought and sold…and no real profits. </a:t>
            </a:r>
            <a:r>
              <a:rPr lang="en-US" dirty="0" err="1">
                <a:latin typeface="Constantia" panose="02030602050306030303" pitchFamily="18" charset="0"/>
              </a:rPr>
              <a:t>Petters</a:t>
            </a:r>
            <a:r>
              <a:rPr lang="en-US" dirty="0">
                <a:latin typeface="Constantia" panose="02030602050306030303" pitchFamily="18" charset="0"/>
              </a:rPr>
              <a:t> was running a </a:t>
            </a:r>
            <a:r>
              <a:rPr lang="en-US" dirty="0" smtClean="0">
                <a:latin typeface="Constantia" panose="02030602050306030303" pitchFamily="18" charset="0"/>
              </a:rPr>
              <a:t>con; </a:t>
            </a:r>
            <a:r>
              <a:rPr lang="en-US" dirty="0" err="1" smtClean="0">
                <a:latin typeface="Constantia" panose="02030602050306030303" pitchFamily="18" charset="0"/>
              </a:rPr>
              <a:t>Petters</a:t>
            </a:r>
            <a:r>
              <a:rPr lang="en-US" dirty="0" smtClean="0">
                <a:latin typeface="Constantia" panose="02030602050306030303" pitchFamily="18" charset="0"/>
              </a:rPr>
              <a:t> </a:t>
            </a:r>
            <a:r>
              <a:rPr lang="en-US" dirty="0">
                <a:latin typeface="Constantia" panose="02030602050306030303" pitchFamily="18" charset="0"/>
              </a:rPr>
              <a:t>and a small </a:t>
            </a:r>
            <a:r>
              <a:rPr lang="en-US" dirty="0" smtClean="0">
                <a:latin typeface="Constantia" panose="02030602050306030303" pitchFamily="18" charset="0"/>
              </a:rPr>
              <a:t>group of </a:t>
            </a:r>
            <a:r>
              <a:rPr lang="en-US" dirty="0">
                <a:latin typeface="Constantia" panose="02030602050306030303" pitchFamily="18" charset="0"/>
              </a:rPr>
              <a:t>employees covered up the scam by forging documents on fake deals. Law enforcement had no idea what </a:t>
            </a:r>
            <a:r>
              <a:rPr lang="en-US" dirty="0" err="1">
                <a:latin typeface="Constantia" panose="02030602050306030303" pitchFamily="18" charset="0"/>
              </a:rPr>
              <a:t>Petters</a:t>
            </a:r>
            <a:r>
              <a:rPr lang="en-US" dirty="0">
                <a:latin typeface="Constantia" panose="02030602050306030303" pitchFamily="18" charset="0"/>
              </a:rPr>
              <a:t> was up to until </a:t>
            </a:r>
            <a:r>
              <a:rPr lang="en-US" dirty="0" smtClean="0">
                <a:latin typeface="Constantia" panose="02030602050306030303" pitchFamily="18" charset="0"/>
              </a:rPr>
              <a:t>an employee turned him in and his $</a:t>
            </a:r>
            <a:r>
              <a:rPr lang="en-US" dirty="0">
                <a:latin typeface="Constantia" panose="02030602050306030303" pitchFamily="18" charset="0"/>
              </a:rPr>
              <a:t>3.7 billion Ponzi </a:t>
            </a:r>
            <a:r>
              <a:rPr lang="en-US" dirty="0" smtClean="0">
                <a:latin typeface="Constantia" panose="02030602050306030303" pitchFamily="18" charset="0"/>
              </a:rPr>
              <a:t>scheme was revealed.</a:t>
            </a:r>
          </a:p>
          <a:p>
            <a:r>
              <a:rPr lang="en-US" dirty="0">
                <a:latin typeface="Constantia" panose="02030602050306030303" pitchFamily="18" charset="0"/>
              </a:rPr>
              <a:t/>
            </a:r>
            <a:br>
              <a:rPr lang="en-US" dirty="0">
                <a:latin typeface="Constantia" panose="02030602050306030303" pitchFamily="18" charset="0"/>
              </a:rPr>
            </a:br>
            <a:endParaRPr lang="en-US" dirty="0">
              <a:latin typeface="Constantia" panose="02030602050306030303" pitchFamily="18" charset="0"/>
            </a:endParaRPr>
          </a:p>
          <a:p>
            <a:endParaRPr lang="en-US" dirty="0">
              <a:latin typeface="Constantia" panose="02030602050306030303" pitchFamily="18" charset="0"/>
            </a:endParaRPr>
          </a:p>
          <a:p>
            <a:endParaRPr lang="en-US" dirty="0" smtClean="0">
              <a:latin typeface="Constantia" panose="02030602050306030303" pitchFamily="18" charset="0"/>
            </a:endParaRPr>
          </a:p>
          <a:p>
            <a:endParaRPr lang="en-US" dirty="0">
              <a:latin typeface="Constantia" panose="02030602050306030303" pitchFamily="18" charset="0"/>
            </a:endParaRPr>
          </a:p>
        </p:txBody>
      </p:sp>
    </p:spTree>
    <p:extLst>
      <p:ext uri="{BB962C8B-B14F-4D97-AF65-F5344CB8AC3E}">
        <p14:creationId xmlns:p14="http://schemas.microsoft.com/office/powerpoint/2010/main" val="1103919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93194"/>
            <a:ext cx="6781800" cy="914400"/>
          </a:xfrm>
        </p:spPr>
        <p:txBody>
          <a:bodyPr>
            <a:normAutofit/>
          </a:bodyPr>
          <a:lstStyle/>
          <a:p>
            <a:r>
              <a:rPr lang="en-US" dirty="0" smtClean="0"/>
              <a:t>Allen </a:t>
            </a:r>
            <a:r>
              <a:rPr lang="en-US" dirty="0"/>
              <a:t>Stanford</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6146" name="Picture 2" descr="http://a.abcnews.go.com/images/Health/ap_r_allen_stanford_jef_111216_wg.jpg"/>
          <p:cNvPicPr>
            <a:picLocks noChangeAspect="1" noChangeArrowheads="1"/>
          </p:cNvPicPr>
          <p:nvPr/>
        </p:nvPicPr>
        <p:blipFill rotWithShape="1">
          <a:blip r:embed="rId3">
            <a:extLst>
              <a:ext uri="{28A0092B-C50C-407E-A947-70E740481C1C}">
                <a14:useLocalDpi xmlns:a14="http://schemas.microsoft.com/office/drawing/2010/main" val="0"/>
              </a:ext>
            </a:extLst>
          </a:blip>
          <a:srcRect l="29631" r="27828"/>
          <a:stretch/>
        </p:blipFill>
        <p:spPr bwMode="auto">
          <a:xfrm>
            <a:off x="6781800" y="422223"/>
            <a:ext cx="2178371" cy="28803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1261975"/>
            <a:ext cx="6324600" cy="5909310"/>
          </a:xfrm>
          <a:prstGeom prst="rect">
            <a:avLst/>
          </a:prstGeom>
          <a:noFill/>
        </p:spPr>
        <p:txBody>
          <a:bodyPr wrap="square" rtlCol="0">
            <a:spAutoFit/>
          </a:bodyPr>
          <a:lstStyle/>
          <a:p>
            <a:pPr algn="ctr"/>
            <a:r>
              <a:rPr lang="en-US" b="1" dirty="0" smtClean="0">
                <a:latin typeface="Constantia" panose="02030602050306030303" pitchFamily="18" charset="0"/>
              </a:rPr>
              <a:t>Spent $12 </a:t>
            </a:r>
            <a:r>
              <a:rPr lang="en-US" b="1" dirty="0">
                <a:latin typeface="Constantia" panose="02030602050306030303" pitchFamily="18" charset="0"/>
              </a:rPr>
              <a:t>million lengthening his yacht by just 6 feet</a:t>
            </a:r>
            <a:endParaRPr lang="en-US" dirty="0" smtClean="0">
              <a:latin typeface="Constantia" panose="02030602050306030303" pitchFamily="18" charset="0"/>
            </a:endParaRPr>
          </a:p>
          <a:p>
            <a:endParaRPr lang="en-US" dirty="0" smtClean="0">
              <a:latin typeface="Constantia" panose="02030602050306030303" pitchFamily="18" charset="0"/>
            </a:endParaRPr>
          </a:p>
          <a:p>
            <a:r>
              <a:rPr lang="en-US" dirty="0" smtClean="0">
                <a:latin typeface="Constantia" panose="02030602050306030303" pitchFamily="18" charset="0"/>
              </a:rPr>
              <a:t>Acting </a:t>
            </a:r>
            <a:r>
              <a:rPr lang="en-US" dirty="0">
                <a:latin typeface="Constantia" panose="02030602050306030303" pitchFamily="18" charset="0"/>
              </a:rPr>
              <a:t>through a network of </a:t>
            </a:r>
            <a:r>
              <a:rPr lang="en-US" dirty="0" smtClean="0">
                <a:latin typeface="Constantia" panose="02030602050306030303" pitchFamily="18" charset="0"/>
              </a:rPr>
              <a:t>financial advisers working for a company he owned, Stanford’s Antiguan-based bank sold </a:t>
            </a:r>
            <a:r>
              <a:rPr lang="en-US" dirty="0">
                <a:latin typeface="Constantia" panose="02030602050306030303" pitchFamily="18" charset="0"/>
              </a:rPr>
              <a:t>approximately $8 billion of so-called "certificates of deposit" to investors by promising improbable and unsubstantiated high interest rates. These rates were supposedly earned through </a:t>
            </a:r>
            <a:r>
              <a:rPr lang="en-US" dirty="0" smtClean="0">
                <a:latin typeface="Constantia" panose="02030602050306030303" pitchFamily="18" charset="0"/>
              </a:rPr>
              <a:t>the bank's </a:t>
            </a:r>
            <a:r>
              <a:rPr lang="en-US" dirty="0">
                <a:latin typeface="Constantia" panose="02030602050306030303" pitchFamily="18" charset="0"/>
              </a:rPr>
              <a:t>unique investment strategy, which purportedly allowed </a:t>
            </a:r>
            <a:r>
              <a:rPr lang="en-US" dirty="0" smtClean="0">
                <a:latin typeface="Constantia" panose="02030602050306030303" pitchFamily="18" charset="0"/>
              </a:rPr>
              <a:t>it to </a:t>
            </a:r>
            <a:r>
              <a:rPr lang="en-US" dirty="0">
                <a:latin typeface="Constantia" panose="02030602050306030303" pitchFamily="18" charset="0"/>
              </a:rPr>
              <a:t>achieve double-digit returns on its investments for the past 15 years</a:t>
            </a:r>
            <a:r>
              <a:rPr lang="en-US" dirty="0" smtClean="0">
                <a:latin typeface="Constantia" panose="02030602050306030303" pitchFamily="18" charset="0"/>
              </a:rPr>
              <a:t>.</a:t>
            </a:r>
            <a:r>
              <a:rPr lang="en-US" dirty="0">
                <a:latin typeface="Constantia" panose="02030602050306030303" pitchFamily="18" charset="0"/>
              </a:rPr>
              <a:t> </a:t>
            </a:r>
            <a:r>
              <a:rPr lang="en-US" dirty="0" smtClean="0">
                <a:latin typeface="Constantia" panose="02030602050306030303" pitchFamily="18" charset="0"/>
              </a:rPr>
              <a:t>CD </a:t>
            </a:r>
            <a:r>
              <a:rPr lang="en-US" dirty="0">
                <a:latin typeface="Constantia" panose="02030602050306030303" pitchFamily="18" charset="0"/>
              </a:rPr>
              <a:t>purchasers </a:t>
            </a:r>
            <a:r>
              <a:rPr lang="en-US" dirty="0" smtClean="0">
                <a:latin typeface="Constantia" panose="02030602050306030303" pitchFamily="18" charset="0"/>
              </a:rPr>
              <a:t>were told that </a:t>
            </a:r>
            <a:r>
              <a:rPr lang="en-US" dirty="0">
                <a:latin typeface="Constantia" panose="02030602050306030303" pitchFamily="18" charset="0"/>
              </a:rPr>
              <a:t>their deposits are safe, falsely claiming that the bank re-invests client funds primarily in "liquid" financial </a:t>
            </a:r>
            <a:r>
              <a:rPr lang="en-US" dirty="0" smtClean="0">
                <a:latin typeface="Constantia" panose="02030602050306030303" pitchFamily="18" charset="0"/>
              </a:rPr>
              <a:t>instruments; </a:t>
            </a:r>
            <a:r>
              <a:rPr lang="en-US" dirty="0">
                <a:latin typeface="Constantia" panose="02030602050306030303" pitchFamily="18" charset="0"/>
              </a:rPr>
              <a:t>monitors the portfolio through a team of 20-plus analysts; and is subject to yearly audits by Antiguan regulators. </a:t>
            </a:r>
            <a:r>
              <a:rPr lang="en-US" dirty="0" smtClean="0">
                <a:latin typeface="Constantia" panose="02030602050306030303" pitchFamily="18" charset="0"/>
              </a:rPr>
              <a:t>Mr. Stanford was sentenced </a:t>
            </a:r>
            <a:r>
              <a:rPr lang="en-US" dirty="0">
                <a:latin typeface="Constantia" panose="02030602050306030303" pitchFamily="18" charset="0"/>
              </a:rPr>
              <a:t>to 110 years in federal prison in June of </a:t>
            </a:r>
            <a:r>
              <a:rPr lang="en-US" dirty="0" smtClean="0">
                <a:latin typeface="Constantia" panose="02030602050306030303" pitchFamily="18" charset="0"/>
              </a:rPr>
              <a:t>2012.</a:t>
            </a:r>
            <a:endParaRPr lang="en-US" dirty="0">
              <a:latin typeface="Constantia" panose="02030602050306030303" pitchFamily="18" charset="0"/>
            </a:endParaRPr>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4031365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781800" cy="914400"/>
          </a:xfrm>
        </p:spPr>
        <p:txBody>
          <a:bodyPr>
            <a:normAutofit fontScale="90000"/>
          </a:bodyPr>
          <a:lstStyle/>
          <a:p>
            <a:r>
              <a:rPr lang="en-US" dirty="0" smtClean="0"/>
              <a:t/>
            </a:r>
            <a:br>
              <a:rPr lang="en-US" dirty="0" smtClean="0"/>
            </a:br>
            <a:r>
              <a:rPr lang="en-US" dirty="0" smtClean="0"/>
              <a:t>Sean Nathan Healy</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sp>
        <p:nvSpPr>
          <p:cNvPr id="4" name="TextBox 3"/>
          <p:cNvSpPr txBox="1"/>
          <p:nvPr/>
        </p:nvSpPr>
        <p:spPr>
          <a:xfrm>
            <a:off x="304800" y="1568384"/>
            <a:ext cx="6324600" cy="4685898"/>
          </a:xfrm>
          <a:prstGeom prst="rect">
            <a:avLst/>
          </a:prstGeom>
          <a:noFill/>
        </p:spPr>
        <p:txBody>
          <a:bodyPr wrap="square" rtlCol="0">
            <a:spAutoFit/>
          </a:bodyPr>
          <a:lstStyle/>
          <a:p>
            <a:pPr algn="ctr"/>
            <a:r>
              <a:rPr lang="en-US" b="1" dirty="0" smtClean="0">
                <a:latin typeface="Constantia" panose="02030602050306030303" pitchFamily="18" charset="0"/>
              </a:rPr>
              <a:t>A $500, 000 home theater system at the expense of investors</a:t>
            </a:r>
          </a:p>
          <a:p>
            <a:endParaRPr lang="en-US" b="1" dirty="0" smtClean="0">
              <a:latin typeface="Constantia" panose="02030602050306030303" pitchFamily="18" charset="0"/>
            </a:endParaRPr>
          </a:p>
          <a:p>
            <a:r>
              <a:rPr lang="en-US" dirty="0" smtClean="0">
                <a:latin typeface="Constantia" panose="02030602050306030303" pitchFamily="18" charset="0"/>
              </a:rPr>
              <a:t>In </a:t>
            </a:r>
            <a:r>
              <a:rPr lang="en-US" dirty="0">
                <a:latin typeface="Constantia" panose="02030602050306030303" pitchFamily="18" charset="0"/>
              </a:rPr>
              <a:t>July 2009, </a:t>
            </a:r>
            <a:r>
              <a:rPr lang="en-US" dirty="0" smtClean="0">
                <a:latin typeface="Constantia" panose="02030602050306030303" pitchFamily="18" charset="0"/>
              </a:rPr>
              <a:t>Healy  </a:t>
            </a:r>
            <a:r>
              <a:rPr lang="en-US" dirty="0">
                <a:latin typeface="Constantia" panose="02030602050306030303" pitchFamily="18" charset="0"/>
              </a:rPr>
              <a:t>was charged with taking as much as $20 million from about 50 investors by promising to use the money to trade in securities and commodities on their behalf. He operated under the name Sand Dollar Investing </a:t>
            </a:r>
            <a:r>
              <a:rPr lang="en-US" dirty="0" smtClean="0">
                <a:latin typeface="Constantia" panose="02030602050306030303" pitchFamily="18" charset="0"/>
              </a:rPr>
              <a:t>Partners. </a:t>
            </a:r>
          </a:p>
          <a:p>
            <a:endParaRPr lang="en-US" sz="1050" dirty="0">
              <a:latin typeface="Constantia" panose="02030602050306030303" pitchFamily="18" charset="0"/>
            </a:endParaRPr>
          </a:p>
          <a:p>
            <a:r>
              <a:rPr lang="en-US" dirty="0" smtClean="0">
                <a:latin typeface="Constantia" panose="02030602050306030303" pitchFamily="18" charset="0"/>
              </a:rPr>
              <a:t>In </a:t>
            </a:r>
            <a:r>
              <a:rPr lang="en-US" dirty="0">
                <a:latin typeface="Constantia" panose="02030602050306030303" pitchFamily="18" charset="0"/>
              </a:rPr>
              <a:t>reality, Healy did not invest any of the money, but used it to buy a $2.4 million home, more than 10 luxury cars (including a Porsche, Lamborghini, and several Ferraris), $1.4 million in jewelry and pay for about $2.3 million in home renovations, </a:t>
            </a:r>
            <a:r>
              <a:rPr lang="en-US" dirty="0" smtClean="0">
                <a:latin typeface="Constantia" panose="02030602050306030303" pitchFamily="18" charset="0"/>
              </a:rPr>
              <a:t>according </a:t>
            </a:r>
            <a:r>
              <a:rPr lang="en-US" dirty="0">
                <a:latin typeface="Constantia" panose="02030602050306030303" pitchFamily="18" charset="0"/>
              </a:rPr>
              <a:t>to the </a:t>
            </a:r>
            <a:r>
              <a:rPr lang="en-US" dirty="0" smtClean="0">
                <a:latin typeface="Constantia" panose="02030602050306030303" pitchFamily="18" charset="0"/>
              </a:rPr>
              <a:t>SEC complaint. To keep investors from asking questions, Healy made payments to investors from new investor funds. Mr. Healy </a:t>
            </a:r>
            <a:r>
              <a:rPr lang="en-US" dirty="0">
                <a:latin typeface="Constantia" panose="02030602050306030303" pitchFamily="18" charset="0"/>
              </a:rPr>
              <a:t>pled guilty </a:t>
            </a:r>
            <a:r>
              <a:rPr lang="en-US" dirty="0" smtClean="0">
                <a:latin typeface="Constantia" panose="02030602050306030303" pitchFamily="18" charset="0"/>
              </a:rPr>
              <a:t>to </a:t>
            </a:r>
            <a:r>
              <a:rPr lang="en-US" dirty="0">
                <a:latin typeface="Constantia" panose="02030602050306030303" pitchFamily="18" charset="0"/>
              </a:rPr>
              <a:t>two counts of wire fraud </a:t>
            </a:r>
            <a:r>
              <a:rPr lang="en-US" dirty="0" smtClean="0">
                <a:latin typeface="Constantia" panose="02030602050306030303" pitchFamily="18" charset="0"/>
              </a:rPr>
              <a:t>and was barred from the securities industry. Healy was sentenced to just over 15 years in prison.</a:t>
            </a:r>
          </a:p>
        </p:txBody>
      </p:sp>
      <p:pic>
        <p:nvPicPr>
          <p:cNvPr id="5122" name="Picture 2" descr="healyre2.jpg"/>
          <p:cNvPicPr>
            <a:picLocks noChangeAspect="1" noChangeArrowheads="1"/>
          </p:cNvPicPr>
          <p:nvPr/>
        </p:nvPicPr>
        <p:blipFill rotWithShape="1">
          <a:blip r:embed="rId3">
            <a:extLst>
              <a:ext uri="{28A0092B-C50C-407E-A947-70E740481C1C}">
                <a14:useLocalDpi xmlns:a14="http://schemas.microsoft.com/office/drawing/2010/main" val="0"/>
              </a:ext>
            </a:extLst>
          </a:blip>
          <a:srcRect b="43424"/>
          <a:stretch/>
        </p:blipFill>
        <p:spPr bwMode="auto">
          <a:xfrm>
            <a:off x="6629400" y="633412"/>
            <a:ext cx="2476500" cy="1869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904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
            <a:ext cx="6781800" cy="990600"/>
          </a:xfrm>
        </p:spPr>
        <p:txBody>
          <a:bodyPr>
            <a:normAutofit fontScale="90000"/>
          </a:bodyPr>
          <a:lstStyle/>
          <a:p>
            <a:r>
              <a:rPr lang="en-US" dirty="0" smtClean="0"/>
              <a:t/>
            </a:r>
            <a:br>
              <a:rPr lang="en-US" dirty="0" smtClean="0"/>
            </a:br>
            <a:r>
              <a:rPr lang="en-US" dirty="0"/>
              <a:t>Michael E. </a:t>
            </a:r>
            <a:r>
              <a:rPr lang="en-US" dirty="0" smtClean="0"/>
              <a:t>Kelly</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sp>
        <p:nvSpPr>
          <p:cNvPr id="4" name="TextBox 3"/>
          <p:cNvSpPr txBox="1"/>
          <p:nvPr/>
        </p:nvSpPr>
        <p:spPr>
          <a:xfrm>
            <a:off x="304800" y="2286000"/>
            <a:ext cx="6324600" cy="1754326"/>
          </a:xfrm>
          <a:prstGeom prst="rect">
            <a:avLst/>
          </a:prstGeom>
          <a:noFill/>
        </p:spPr>
        <p:txBody>
          <a:bodyPr wrap="square" rtlCol="0">
            <a:spAutoFit/>
          </a:bodyPr>
          <a:lstStyle/>
          <a:p>
            <a:endParaRPr lang="en-US" dirty="0"/>
          </a:p>
          <a:p>
            <a:endParaRPr lang="en-US" dirty="0" smtClean="0"/>
          </a:p>
          <a:p>
            <a:endParaRPr lang="en-US" dirty="0"/>
          </a:p>
          <a:p>
            <a:endParaRPr lang="en-US" dirty="0" smtClean="0"/>
          </a:p>
          <a:p>
            <a:endParaRPr lang="en-US" dirty="0"/>
          </a:p>
          <a:p>
            <a:endParaRPr lang="en-US" dirty="0" smtClean="0"/>
          </a:p>
        </p:txBody>
      </p:sp>
      <p:pic>
        <p:nvPicPr>
          <p:cNvPr id="3074" name="Picture 2" descr="http://www.businesspundit.com/wp-content/uploads/2008/12/zzkell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609600"/>
            <a:ext cx="2047875" cy="1905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2400" y="1143000"/>
            <a:ext cx="6629400" cy="5078313"/>
          </a:xfrm>
          <a:prstGeom prst="rect">
            <a:avLst/>
          </a:prstGeom>
          <a:noFill/>
        </p:spPr>
        <p:txBody>
          <a:bodyPr wrap="square" rtlCol="0">
            <a:spAutoFit/>
          </a:bodyPr>
          <a:lstStyle/>
          <a:p>
            <a:pPr algn="ctr" fontAlgn="base"/>
            <a:r>
              <a:rPr lang="en-US" b="1" dirty="0" smtClean="0">
                <a:latin typeface="Constantia" panose="02030602050306030303" pitchFamily="18" charset="0"/>
              </a:rPr>
              <a:t>Mexican Time Share Scam Falls Apart</a:t>
            </a:r>
          </a:p>
          <a:p>
            <a:pPr fontAlgn="base"/>
            <a:r>
              <a:rPr lang="en-US" dirty="0" smtClean="0">
                <a:latin typeface="Constantia" panose="02030602050306030303" pitchFamily="18" charset="0"/>
              </a:rPr>
              <a:t>Through </a:t>
            </a:r>
            <a:r>
              <a:rPr lang="en-US" dirty="0">
                <a:latin typeface="Constantia" panose="02030602050306030303" pitchFamily="18" charset="0"/>
              </a:rPr>
              <a:t>various companies and a network of salesmen, Kelly fraudulently obtained approximately $500 million from </a:t>
            </a:r>
            <a:r>
              <a:rPr lang="en-US" dirty="0" smtClean="0">
                <a:latin typeface="Constantia" panose="02030602050306030303" pitchFamily="18" charset="0"/>
              </a:rPr>
              <a:t>about 8,000 investors for the </a:t>
            </a:r>
            <a:r>
              <a:rPr lang="en-US" dirty="0">
                <a:latin typeface="Constantia" panose="02030602050306030303" pitchFamily="18" charset="0"/>
              </a:rPr>
              <a:t>sale of promissory notes and interests in universal leases, which had a 25-year term and purported to relate to </a:t>
            </a:r>
            <a:r>
              <a:rPr lang="en-US" dirty="0" smtClean="0">
                <a:latin typeface="Constantia" panose="02030602050306030303" pitchFamily="18" charset="0"/>
              </a:rPr>
              <a:t>time shares at Mexican </a:t>
            </a:r>
            <a:r>
              <a:rPr lang="en-US" dirty="0">
                <a:latin typeface="Constantia" panose="02030602050306030303" pitchFamily="18" charset="0"/>
              </a:rPr>
              <a:t>hotels operated by Kelly. </a:t>
            </a:r>
            <a:r>
              <a:rPr lang="en-US" dirty="0" smtClean="0">
                <a:latin typeface="Constantia" panose="02030602050306030303" pitchFamily="18" charset="0"/>
              </a:rPr>
              <a:t>In fact, Kelly used </a:t>
            </a:r>
            <a:r>
              <a:rPr lang="en-US" dirty="0">
                <a:latin typeface="Constantia" panose="02030602050306030303" pitchFamily="18" charset="0"/>
              </a:rPr>
              <a:t>a significant portion of the funds raised from investors for their own personal benefit, including the purchase of hotels, businesses, homes, boats, automobiles, an airplane, a night club, and an interest in a real estate development project in </a:t>
            </a:r>
            <a:r>
              <a:rPr lang="en-US" dirty="0" smtClean="0">
                <a:latin typeface="Constantia" panose="02030602050306030303" pitchFamily="18" charset="0"/>
              </a:rPr>
              <a:t>Cancun.</a:t>
            </a:r>
            <a:endParaRPr lang="en-US" dirty="0">
              <a:latin typeface="Constantia" panose="02030602050306030303" pitchFamily="18" charset="0"/>
            </a:endParaRPr>
          </a:p>
          <a:p>
            <a:pPr fontAlgn="base"/>
            <a:r>
              <a:rPr lang="en-US" dirty="0" smtClean="0">
                <a:latin typeface="Constantia" panose="02030602050306030303" pitchFamily="18" charset="0"/>
              </a:rPr>
              <a:t>Many investors were guaranteed an </a:t>
            </a:r>
            <a:r>
              <a:rPr lang="en-US" dirty="0">
                <a:latin typeface="Constantia" panose="02030602050306030303" pitchFamily="18" charset="0"/>
              </a:rPr>
              <a:t>annual return as high as </a:t>
            </a:r>
            <a:r>
              <a:rPr lang="en-US" dirty="0" smtClean="0">
                <a:latin typeface="Constantia" panose="02030602050306030303" pitchFamily="18" charset="0"/>
              </a:rPr>
              <a:t>11%, </a:t>
            </a:r>
            <a:r>
              <a:rPr lang="en-US" dirty="0">
                <a:latin typeface="Constantia" panose="02030602050306030303" pitchFamily="18" charset="0"/>
              </a:rPr>
              <a:t>regardless of whether the </a:t>
            </a:r>
            <a:r>
              <a:rPr lang="en-US" dirty="0" smtClean="0">
                <a:latin typeface="Constantia" panose="02030602050306030303" pitchFamily="18" charset="0"/>
              </a:rPr>
              <a:t>time share room </a:t>
            </a:r>
            <a:r>
              <a:rPr lang="en-US" dirty="0">
                <a:latin typeface="Constantia" panose="02030602050306030303" pitchFamily="18" charset="0"/>
              </a:rPr>
              <a:t>was actually rented. </a:t>
            </a:r>
            <a:r>
              <a:rPr lang="en-US" dirty="0" smtClean="0">
                <a:latin typeface="Constantia" panose="02030602050306030303" pitchFamily="18" charset="0"/>
              </a:rPr>
              <a:t>Many </a:t>
            </a:r>
            <a:r>
              <a:rPr lang="en-US" dirty="0">
                <a:latin typeface="Constantia" panose="02030602050306030303" pitchFamily="18" charset="0"/>
              </a:rPr>
              <a:t>of the investments were sold to retirees who found the promised high fixed rates of return, coupled with the reported safety </a:t>
            </a:r>
            <a:r>
              <a:rPr lang="en-US" dirty="0" smtClean="0">
                <a:latin typeface="Constantia" panose="02030602050306030303" pitchFamily="18" charset="0"/>
              </a:rPr>
              <a:t>to </a:t>
            </a:r>
            <a:r>
              <a:rPr lang="en-US" dirty="0">
                <a:latin typeface="Constantia" panose="02030602050306030303" pitchFamily="18" charset="0"/>
              </a:rPr>
              <a:t>be an attractive investment. </a:t>
            </a:r>
            <a:r>
              <a:rPr lang="en-US" dirty="0" smtClean="0">
                <a:latin typeface="Constantia" panose="02030602050306030303" pitchFamily="18" charset="0"/>
              </a:rPr>
              <a:t>Kelly </a:t>
            </a:r>
            <a:r>
              <a:rPr lang="en-US" dirty="0">
                <a:latin typeface="Constantia" panose="02030602050306030303" pitchFamily="18" charset="0"/>
              </a:rPr>
              <a:t>and others concealed from investors that the ability to make promised payments depended on continually raising funds from new investors and using those funds to pay earlier investors</a:t>
            </a:r>
            <a:r>
              <a:rPr lang="en-US" dirty="0" smtClean="0">
                <a:latin typeface="Constantia" panose="02030602050306030303" pitchFamily="18" charset="0"/>
              </a:rPr>
              <a:t>.</a:t>
            </a:r>
            <a:endParaRPr lang="en-US" dirty="0">
              <a:latin typeface="Constantia" panose="02030602050306030303" pitchFamily="18" charset="0"/>
            </a:endParaRPr>
          </a:p>
        </p:txBody>
      </p:sp>
    </p:spTree>
    <p:extLst>
      <p:ext uri="{BB962C8B-B14F-4D97-AF65-F5344CB8AC3E}">
        <p14:creationId xmlns:p14="http://schemas.microsoft.com/office/powerpoint/2010/main" val="3586948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91980"/>
            <a:ext cx="6934200" cy="1006839"/>
          </a:xfrm>
        </p:spPr>
        <p:txBody>
          <a:bodyPr>
            <a:noAutofit/>
          </a:bodyPr>
          <a:lstStyle/>
          <a:p>
            <a:r>
              <a:rPr lang="en-US" sz="4400" dirty="0" smtClean="0"/>
              <a:t>Greater </a:t>
            </a:r>
            <a:r>
              <a:rPr lang="en-US" sz="4400" dirty="0"/>
              <a:t>Ministries </a:t>
            </a:r>
            <a:r>
              <a:rPr lang="en-US" sz="4400" dirty="0" smtClean="0"/>
              <a:t>International &amp; Gerald </a:t>
            </a:r>
            <a:r>
              <a:rPr lang="en-US" sz="4400" dirty="0"/>
              <a:t>Payne </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sp>
        <p:nvSpPr>
          <p:cNvPr id="4" name="TextBox 3"/>
          <p:cNvSpPr txBox="1"/>
          <p:nvPr/>
        </p:nvSpPr>
        <p:spPr>
          <a:xfrm>
            <a:off x="152400" y="1828800"/>
            <a:ext cx="7620000" cy="4247317"/>
          </a:xfrm>
          <a:prstGeom prst="rect">
            <a:avLst/>
          </a:prstGeom>
          <a:noFill/>
        </p:spPr>
        <p:txBody>
          <a:bodyPr wrap="square" rtlCol="0">
            <a:spAutoFit/>
          </a:bodyPr>
          <a:lstStyle/>
          <a:p>
            <a:r>
              <a:rPr lang="en-US" dirty="0" smtClean="0">
                <a:latin typeface="Constantia" panose="02030602050306030303" pitchFamily="18" charset="0"/>
              </a:rPr>
              <a:t>Mr. Payne </a:t>
            </a:r>
            <a:r>
              <a:rPr lang="en-US" dirty="0">
                <a:latin typeface="Constantia" panose="02030602050306030303" pitchFamily="18" charset="0"/>
              </a:rPr>
              <a:t>created a religiously couched investment plan that </a:t>
            </a:r>
            <a:r>
              <a:rPr lang="en-US" dirty="0" smtClean="0">
                <a:latin typeface="Constantia" panose="02030602050306030303" pitchFamily="18" charset="0"/>
              </a:rPr>
              <a:t>claimed to double </a:t>
            </a:r>
            <a:r>
              <a:rPr lang="en-US" dirty="0">
                <a:latin typeface="Constantia" panose="02030602050306030303" pitchFamily="18" charset="0"/>
              </a:rPr>
              <a:t>the "blessings" that people </a:t>
            </a:r>
            <a:r>
              <a:rPr lang="en-US" dirty="0" smtClean="0">
                <a:latin typeface="Constantia" panose="02030602050306030303" pitchFamily="18" charset="0"/>
              </a:rPr>
              <a:t>invested through nonexistent investments in precious metals. To </a:t>
            </a:r>
            <a:r>
              <a:rPr lang="en-US" dirty="0">
                <a:latin typeface="Constantia" panose="02030602050306030303" pitchFamily="18" charset="0"/>
              </a:rPr>
              <a:t>the outside world, GMI seemed to be a well-meaning, if somewhat unorthodox, church that helped the homeless and addicted with programs providing housing and </a:t>
            </a:r>
            <a:r>
              <a:rPr lang="en-US" dirty="0" smtClean="0">
                <a:latin typeface="Constantia" panose="02030602050306030303" pitchFamily="18" charset="0"/>
              </a:rPr>
              <a:t>work. Claiming </a:t>
            </a:r>
            <a:r>
              <a:rPr lang="en-US" dirty="0">
                <a:latin typeface="Constantia" panose="02030602050306030303" pitchFamily="18" charset="0"/>
              </a:rPr>
              <a:t>to accept money only from active Christians, Payne said that God had modernized the multiplication of the loaves and fishes and asked him to share the </a:t>
            </a:r>
            <a:r>
              <a:rPr lang="en-US" dirty="0" smtClean="0">
                <a:latin typeface="Constantia" panose="02030602050306030303" pitchFamily="18" charset="0"/>
              </a:rPr>
              <a:t>secret. Because </a:t>
            </a:r>
            <a:r>
              <a:rPr lang="en-US" dirty="0">
                <a:latin typeface="Constantia" panose="02030602050306030303" pitchFamily="18" charset="0"/>
              </a:rPr>
              <a:t>the initial investors were being paid off with funds pouring in from subsequent investors, there were at first many </a:t>
            </a:r>
            <a:r>
              <a:rPr lang="en-US" dirty="0" smtClean="0">
                <a:latin typeface="Constantia" panose="02030602050306030303" pitchFamily="18" charset="0"/>
              </a:rPr>
              <a:t>investors to </a:t>
            </a:r>
            <a:r>
              <a:rPr lang="en-US" dirty="0">
                <a:latin typeface="Constantia" panose="02030602050306030303" pitchFamily="18" charset="0"/>
              </a:rPr>
              <a:t>spread the word further</a:t>
            </a:r>
            <a:r>
              <a:rPr lang="en-US" dirty="0" smtClean="0">
                <a:latin typeface="Constantia" panose="02030602050306030303" pitchFamily="18" charset="0"/>
              </a:rPr>
              <a:t>.</a:t>
            </a:r>
          </a:p>
          <a:p>
            <a:r>
              <a:rPr lang="en-US" dirty="0" smtClean="0">
                <a:latin typeface="Constantia" panose="02030602050306030303" pitchFamily="18" charset="0"/>
              </a:rPr>
              <a:t>When state </a:t>
            </a:r>
            <a:r>
              <a:rPr lang="en-US" dirty="0">
                <a:latin typeface="Constantia" panose="02030602050306030303" pitchFamily="18" charset="0"/>
              </a:rPr>
              <a:t>regulators in Colorado shut down </a:t>
            </a:r>
            <a:r>
              <a:rPr lang="en-US" dirty="0" smtClean="0">
                <a:latin typeface="Constantia" panose="02030602050306030303" pitchFamily="18" charset="0"/>
              </a:rPr>
              <a:t>the bank </a:t>
            </a:r>
            <a:r>
              <a:rPr lang="en-US" dirty="0">
                <a:latin typeface="Constantia" panose="02030602050306030303" pitchFamily="18" charset="0"/>
              </a:rPr>
              <a:t>where GMI had unwisely deposited much of the money it had </a:t>
            </a:r>
            <a:r>
              <a:rPr lang="en-US" dirty="0" smtClean="0">
                <a:latin typeface="Constantia" panose="02030602050306030303" pitchFamily="18" charset="0"/>
              </a:rPr>
              <a:t>accumulated, Payne </a:t>
            </a:r>
            <a:r>
              <a:rPr lang="en-US" dirty="0">
                <a:latin typeface="Constantia" panose="02030602050306030303" pitchFamily="18" charset="0"/>
              </a:rPr>
              <a:t>was forced to suspend payments to all donors. Even though new funds continued to come in, the loss of the bank deposits caused the pyramid scheme to begin collapsing. </a:t>
            </a:r>
            <a:endParaRPr lang="en-US" dirty="0" smtClean="0">
              <a:latin typeface="Constantia" panose="02030602050306030303" pitchFamily="18" charset="0"/>
            </a:endParaRPr>
          </a:p>
        </p:txBody>
      </p:sp>
      <p:pic>
        <p:nvPicPr>
          <p:cNvPr id="2050" name="Picture 2" descr="http://archive.adl.org/learn/ext_us/images/gmi-gerald_payne_pictur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457200"/>
            <a:ext cx="12573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747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781800" cy="990600"/>
          </a:xfrm>
        </p:spPr>
        <p:txBody>
          <a:bodyPr>
            <a:normAutofit/>
          </a:bodyPr>
          <a:lstStyle/>
          <a:p>
            <a:r>
              <a:rPr lang="en-US" dirty="0" smtClean="0"/>
              <a:t>Bernard Madoff 1938-</a:t>
            </a:r>
            <a:endParaRPr lang="en-US" sz="3600" b="1"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5122" name="Picture 2" descr="http://content.animalnewyork.com/wp-content/uploads/2009/12/bernie_madof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57200"/>
            <a:ext cx="2311400" cy="2476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1371600"/>
            <a:ext cx="6400800" cy="4801314"/>
          </a:xfrm>
          <a:prstGeom prst="rect">
            <a:avLst/>
          </a:prstGeom>
          <a:noFill/>
        </p:spPr>
        <p:txBody>
          <a:bodyPr wrap="square" rtlCol="0">
            <a:spAutoFit/>
          </a:bodyPr>
          <a:lstStyle/>
          <a:p>
            <a:pPr algn="ctr"/>
            <a:r>
              <a:rPr lang="en-US" b="1" dirty="0" smtClean="0">
                <a:latin typeface="Constantia" panose="02030602050306030303" pitchFamily="18" charset="0"/>
              </a:rPr>
              <a:t>The Modern Day Ponzi</a:t>
            </a:r>
          </a:p>
          <a:p>
            <a:r>
              <a:rPr lang="en-US" dirty="0" smtClean="0">
                <a:latin typeface="Constantia" panose="02030602050306030303" pitchFamily="18" charset="0"/>
              </a:rPr>
              <a:t>On March </a:t>
            </a:r>
            <a:r>
              <a:rPr lang="en-US" dirty="0">
                <a:latin typeface="Constantia" panose="02030602050306030303" pitchFamily="18" charset="0"/>
              </a:rPr>
              <a:t>12, 2009, Madoff pled guilty to </a:t>
            </a:r>
            <a:r>
              <a:rPr lang="en-US" dirty="0" smtClean="0">
                <a:latin typeface="Constantia" panose="02030602050306030303" pitchFamily="18" charset="0"/>
              </a:rPr>
              <a:t>charges including running a decades-long </a:t>
            </a:r>
            <a:r>
              <a:rPr lang="en-US" dirty="0">
                <a:latin typeface="Constantia" panose="02030602050306030303" pitchFamily="18" charset="0"/>
              </a:rPr>
              <a:t>multi-billion dollar Ponzi scheme that he perpetrated on advisory clients of his </a:t>
            </a:r>
            <a:r>
              <a:rPr lang="en-US" dirty="0" smtClean="0">
                <a:latin typeface="Constantia" panose="02030602050306030303" pitchFamily="18" charset="0"/>
              </a:rPr>
              <a:t>firm. His clients included stars </a:t>
            </a:r>
            <a:r>
              <a:rPr lang="en-US" dirty="0">
                <a:latin typeface="Constantia" panose="02030602050306030303" pitchFamily="18" charset="0"/>
              </a:rPr>
              <a:t>such as Steven Spielberg, Kevin Bacon and Kyra </a:t>
            </a:r>
            <a:r>
              <a:rPr lang="en-US" dirty="0" err="1">
                <a:latin typeface="Constantia" panose="02030602050306030303" pitchFamily="18" charset="0"/>
              </a:rPr>
              <a:t>Sedgewick</a:t>
            </a:r>
            <a:r>
              <a:rPr lang="en-US" dirty="0">
                <a:latin typeface="Constantia" panose="02030602050306030303" pitchFamily="18" charset="0"/>
              </a:rPr>
              <a:t>. Madoff Investment Securities grew famous for its reliable annual returns of </a:t>
            </a:r>
            <a:r>
              <a:rPr lang="en-US" dirty="0" smtClean="0">
                <a:latin typeface="Constantia" panose="02030602050306030303" pitchFamily="18" charset="0"/>
              </a:rPr>
              <a:t>10% or more, regardless of the market’s performance. Madoff falsified documents supporting these astonishing returns and had clients beating down his door. Although some investors were suspicious of the firm’s success, no one wanted to ask too many questions. The scheme fell apart when, confronted by his sons, Madoff admitted </a:t>
            </a:r>
            <a:r>
              <a:rPr lang="en-US" dirty="0">
                <a:latin typeface="Constantia" panose="02030602050306030303" pitchFamily="18" charset="0"/>
              </a:rPr>
              <a:t>that a branch of his firm was actually an elaborate Ponzi scheme. Madoff's sons reported their father to federal authorities, and the next day Madoff was arrested and charged with securities </a:t>
            </a:r>
            <a:r>
              <a:rPr lang="en-US" dirty="0" smtClean="0">
                <a:latin typeface="Constantia" panose="02030602050306030303" pitchFamily="18" charset="0"/>
              </a:rPr>
              <a:t>fraud. Madoff was ordered to </a:t>
            </a:r>
            <a:r>
              <a:rPr lang="en-US" dirty="0">
                <a:latin typeface="Constantia" panose="02030602050306030303" pitchFamily="18" charset="0"/>
              </a:rPr>
              <a:t>serve 150 years in </a:t>
            </a:r>
            <a:r>
              <a:rPr lang="en-US" dirty="0" smtClean="0">
                <a:latin typeface="Constantia" panose="02030602050306030303" pitchFamily="18" charset="0"/>
              </a:rPr>
              <a:t>prison</a:t>
            </a:r>
            <a:r>
              <a:rPr lang="en-US" dirty="0">
                <a:latin typeface="Constantia" panose="02030602050306030303" pitchFamily="18" charset="0"/>
              </a:rPr>
              <a:t>, which was the maximum sentence allowed.</a:t>
            </a:r>
          </a:p>
        </p:txBody>
      </p:sp>
    </p:spTree>
    <p:extLst>
      <p:ext uri="{BB962C8B-B14F-4D97-AF65-F5344CB8AC3E}">
        <p14:creationId xmlns:p14="http://schemas.microsoft.com/office/powerpoint/2010/main" val="239329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Warning Signs of a </a:t>
            </a:r>
            <a:r>
              <a:rPr lang="en-US" dirty="0" smtClean="0">
                <a:solidFill>
                  <a:schemeClr val="tx1"/>
                </a:solidFill>
              </a:rPr>
              <a:t>Scam</a:t>
            </a:r>
            <a:endParaRPr lang="en-US" dirty="0">
              <a:solidFill>
                <a:schemeClr val="tx1"/>
              </a:solidFill>
            </a:endParaRPr>
          </a:p>
        </p:txBody>
      </p:sp>
      <p:sp>
        <p:nvSpPr>
          <p:cNvPr id="5" name="Content Placeholder 2"/>
          <p:cNvSpPr txBox="1">
            <a:spLocks/>
          </p:cNvSpPr>
          <p:nvPr/>
        </p:nvSpPr>
        <p:spPr>
          <a:xfrm>
            <a:off x="701322" y="1553742"/>
            <a:ext cx="7985478" cy="4572000"/>
          </a:xfrm>
          <a:prstGeom prst="rect">
            <a:avLst/>
          </a:prstGeom>
        </p:spPr>
        <p:txBody>
          <a:bodyPr vert="horz" lIns="91440" tIns="45720" rIns="91440" bIns="45720" rtlCol="0" anchor="t">
            <a:normAutofit fontScale="92500"/>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Promise no risk with high rewards/returns</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Spelling and grammatical errors </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Offer is for you only or a “select group”</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High pressure sales techniques</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“Cash only” or checks made out personally</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Promises to provide paperwork “later”</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Ask you to sign blank forms or documents</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Inability to contact an independent company representative</a:t>
            </a:r>
          </a:p>
          <a:p>
            <a:pPr marL="274320" marR="0" lvl="0" indent="-274320" algn="l" defTabSz="914400" rtl="0" eaLnBrk="1" fontAlgn="auto" latinLnBrk="0" hangingPunct="1">
              <a:lnSpc>
                <a:spcPct val="140000"/>
              </a:lnSpc>
              <a:spcBef>
                <a:spcPts val="0"/>
              </a:spcBef>
              <a:spcAft>
                <a:spcPts val="0"/>
              </a:spcAft>
              <a:buClrTx/>
              <a:buSzPct val="85000"/>
              <a:buFont typeface="Wingdings" pitchFamily="2" charset="2"/>
              <a:buChar char="§"/>
              <a:tabLst/>
              <a:defRPr/>
            </a:pPr>
            <a:r>
              <a:rPr kumimoji="0" lang="en-US" sz="2400" i="0" u="none" strike="noStrike" kern="1200" cap="none" spc="0" normalizeH="0" baseline="0" noProof="0" dirty="0" smtClean="0">
                <a:ln>
                  <a:noFill/>
                </a:ln>
                <a:effectLst/>
                <a:uLnTx/>
                <a:uFillTx/>
                <a:latin typeface="Constantia"/>
              </a:rPr>
              <a:t>Offers that are too good to be true</a:t>
            </a:r>
          </a:p>
          <a:p>
            <a:pPr marL="0" marR="0" lvl="0" indent="0" algn="l" defTabSz="914400" rtl="0" eaLnBrk="1" fontAlgn="auto" latinLnBrk="0" hangingPunct="1">
              <a:lnSpc>
                <a:spcPct val="100000"/>
              </a:lnSpc>
              <a:spcBef>
                <a:spcPct val="20000"/>
              </a:spcBef>
              <a:spcAft>
                <a:spcPts val="0"/>
              </a:spcAft>
              <a:buClr>
                <a:srgbClr val="AA2B1E"/>
              </a:buClr>
              <a:buSzPct val="85000"/>
              <a:buFont typeface="Brush Script MT" pitchFamily="66"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Franklin Gothic Book"/>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525042"/>
            <a:ext cx="81915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3545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81800" cy="1600200"/>
          </a:xfrm>
        </p:spPr>
        <p:txBody>
          <a:bodyPr>
            <a:normAutofit fontScale="90000"/>
          </a:bodyPr>
          <a:lstStyle/>
          <a:p>
            <a:r>
              <a:rPr lang="en-US" dirty="0" smtClean="0"/>
              <a:t>Why Are Scam Artists So Successful?</a:t>
            </a:r>
            <a:endParaRPr lang="en-US" dirty="0"/>
          </a:p>
        </p:txBody>
      </p:sp>
      <p:sp>
        <p:nvSpPr>
          <p:cNvPr id="3" name="Content Placeholder 2"/>
          <p:cNvSpPr>
            <a:spLocks noGrp="1"/>
          </p:cNvSpPr>
          <p:nvPr>
            <p:ph idx="1"/>
          </p:nvPr>
        </p:nvSpPr>
        <p:spPr>
          <a:xfrm>
            <a:off x="762000" y="2057400"/>
            <a:ext cx="7543800" cy="3886200"/>
          </a:xfrm>
        </p:spPr>
        <p:txBody>
          <a:bodyPr>
            <a:normAutofit lnSpcReduction="10000"/>
          </a:bodyPr>
          <a:lstStyle/>
          <a:p>
            <a:pPr lvl="0">
              <a:spcAft>
                <a:spcPts val="1200"/>
              </a:spcAft>
              <a:buClrTx/>
              <a:buSzPct val="85000"/>
              <a:buFont typeface="Wingdings" pitchFamily="2" charset="2"/>
              <a:buChar char="§"/>
            </a:pPr>
            <a:r>
              <a:rPr lang="en-US" dirty="0">
                <a:solidFill>
                  <a:schemeClr val="tx1"/>
                </a:solidFill>
                <a:latin typeface="Constantia"/>
              </a:rPr>
              <a:t>People are generally friendly and </a:t>
            </a:r>
            <a:r>
              <a:rPr lang="en-US" dirty="0" smtClean="0">
                <a:solidFill>
                  <a:schemeClr val="tx1"/>
                </a:solidFill>
                <a:latin typeface="Constantia"/>
              </a:rPr>
              <a:t>want to help</a:t>
            </a:r>
            <a:endParaRPr lang="en-US" dirty="0">
              <a:solidFill>
                <a:schemeClr val="tx1"/>
              </a:solidFill>
              <a:latin typeface="Constantia"/>
            </a:endParaRPr>
          </a:p>
          <a:p>
            <a:pPr lvl="0">
              <a:spcAft>
                <a:spcPts val="1200"/>
              </a:spcAft>
              <a:buClrTx/>
              <a:buSzPct val="85000"/>
              <a:buFont typeface="Wingdings" pitchFamily="2" charset="2"/>
              <a:buChar char="§"/>
            </a:pPr>
            <a:r>
              <a:rPr lang="en-US" dirty="0">
                <a:solidFill>
                  <a:schemeClr val="tx1"/>
                </a:solidFill>
                <a:latin typeface="Constantia"/>
              </a:rPr>
              <a:t>The economy has left some desperate to rebuild their savings</a:t>
            </a:r>
          </a:p>
          <a:p>
            <a:pPr lvl="0">
              <a:spcAft>
                <a:spcPts val="1200"/>
              </a:spcAft>
              <a:buClrTx/>
              <a:buSzPct val="85000"/>
              <a:buFont typeface="Wingdings" pitchFamily="2" charset="2"/>
              <a:buChar char="§"/>
            </a:pPr>
            <a:r>
              <a:rPr lang="en-US" dirty="0">
                <a:solidFill>
                  <a:schemeClr val="tx1"/>
                </a:solidFill>
                <a:latin typeface="Constantia"/>
              </a:rPr>
              <a:t>Affinity fraud</a:t>
            </a:r>
          </a:p>
          <a:p>
            <a:pPr lvl="0">
              <a:spcAft>
                <a:spcPts val="1200"/>
              </a:spcAft>
              <a:buClrTx/>
              <a:buSzPct val="85000"/>
              <a:buFont typeface="Wingdings" pitchFamily="2" charset="2"/>
              <a:buChar char="§"/>
            </a:pPr>
            <a:r>
              <a:rPr lang="en-US" dirty="0">
                <a:solidFill>
                  <a:schemeClr val="tx1"/>
                </a:solidFill>
                <a:latin typeface="Constantia"/>
              </a:rPr>
              <a:t>Underreporting </a:t>
            </a:r>
          </a:p>
          <a:p>
            <a:pPr lvl="0">
              <a:spcAft>
                <a:spcPts val="1200"/>
              </a:spcAft>
              <a:buClrTx/>
              <a:buSzPct val="85000"/>
              <a:buFont typeface="Wingdings" pitchFamily="2" charset="2"/>
              <a:buChar char="§"/>
            </a:pPr>
            <a:r>
              <a:rPr lang="en-US" dirty="0">
                <a:solidFill>
                  <a:schemeClr val="tx1"/>
                </a:solidFill>
                <a:latin typeface="Constantia"/>
              </a:rPr>
              <a:t>Source credibility</a:t>
            </a:r>
          </a:p>
          <a:p>
            <a:pPr lvl="0">
              <a:spcAft>
                <a:spcPts val="1200"/>
              </a:spcAft>
              <a:buClrTx/>
              <a:buSzPct val="85000"/>
              <a:buFont typeface="Wingdings" pitchFamily="2" charset="2"/>
              <a:buChar char="§"/>
            </a:pPr>
            <a:r>
              <a:rPr lang="en-US" dirty="0">
                <a:solidFill>
                  <a:schemeClr val="tx1"/>
                </a:solidFill>
                <a:latin typeface="Constantia"/>
              </a:rPr>
              <a:t>Many people </a:t>
            </a:r>
            <a:r>
              <a:rPr lang="en-US" i="1" dirty="0">
                <a:solidFill>
                  <a:schemeClr val="tx1"/>
                </a:solidFill>
                <a:latin typeface="Constantia"/>
              </a:rPr>
              <a:t>want</a:t>
            </a:r>
            <a:r>
              <a:rPr lang="en-US" dirty="0">
                <a:solidFill>
                  <a:schemeClr val="tx1"/>
                </a:solidFill>
                <a:latin typeface="Constantia"/>
              </a:rPr>
              <a:t> to believe that their luck has finally turned </a:t>
            </a:r>
            <a:r>
              <a:rPr lang="en-US" dirty="0" smtClean="0">
                <a:solidFill>
                  <a:schemeClr val="tx1"/>
                </a:solidFill>
                <a:latin typeface="Constantia"/>
              </a:rPr>
              <a:t>around</a:t>
            </a:r>
            <a:endParaRPr lang="en-US" dirty="0">
              <a:solidFill>
                <a:schemeClr val="tx1"/>
              </a:solidFill>
              <a:latin typeface="Constantia"/>
            </a:endParaRPr>
          </a:p>
        </p:txBody>
      </p:sp>
    </p:spTree>
    <p:extLst>
      <p:ext uri="{BB962C8B-B14F-4D97-AF65-F5344CB8AC3E}">
        <p14:creationId xmlns:p14="http://schemas.microsoft.com/office/powerpoint/2010/main" val="2341933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Protect Yourself</a:t>
            </a:r>
            <a:endParaRPr lang="en-US" dirty="0"/>
          </a:p>
        </p:txBody>
      </p:sp>
      <p:sp>
        <p:nvSpPr>
          <p:cNvPr id="3" name="Content Placeholder 2"/>
          <p:cNvSpPr>
            <a:spLocks noGrp="1"/>
          </p:cNvSpPr>
          <p:nvPr>
            <p:ph idx="1"/>
          </p:nvPr>
        </p:nvSpPr>
        <p:spPr>
          <a:xfrm>
            <a:off x="762000" y="1600200"/>
            <a:ext cx="7543800" cy="4572000"/>
          </a:xfrm>
        </p:spPr>
        <p:txBody>
          <a:bodyPr/>
          <a:lstStyle/>
          <a:p>
            <a:pPr>
              <a:buClrTx/>
              <a:buFont typeface="Wingdings" pitchFamily="2" charset="2"/>
              <a:buChar char="§"/>
            </a:pPr>
            <a:r>
              <a:rPr lang="en-US" b="1" i="1" dirty="0">
                <a:solidFill>
                  <a:schemeClr val="tx1"/>
                </a:solidFill>
              </a:rPr>
              <a:t>Reduce Your Exposure </a:t>
            </a:r>
            <a:r>
              <a:rPr lang="en-US" dirty="0">
                <a:solidFill>
                  <a:schemeClr val="tx1"/>
                </a:solidFill>
              </a:rPr>
              <a:t>– Attending free lunch seminars, responding to HYIP solicitations, entering prize giveaways may place you on a mailing or phone list.</a:t>
            </a:r>
          </a:p>
          <a:p>
            <a:pPr marL="0" indent="0">
              <a:buClrTx/>
              <a:buNone/>
            </a:pPr>
            <a:endParaRPr lang="en-US" sz="800" dirty="0">
              <a:solidFill>
                <a:schemeClr val="tx1"/>
              </a:solidFill>
            </a:endParaRPr>
          </a:p>
          <a:p>
            <a:pPr>
              <a:buClrTx/>
              <a:buFont typeface="Wingdings" pitchFamily="2" charset="2"/>
              <a:buChar char="§"/>
            </a:pPr>
            <a:r>
              <a:rPr lang="en-US" b="1" i="1" dirty="0">
                <a:solidFill>
                  <a:schemeClr val="tx1"/>
                </a:solidFill>
              </a:rPr>
              <a:t>Be Skeptical </a:t>
            </a:r>
            <a:r>
              <a:rPr lang="en-US" i="1" dirty="0">
                <a:solidFill>
                  <a:schemeClr val="tx1"/>
                </a:solidFill>
              </a:rPr>
              <a:t>-</a:t>
            </a:r>
            <a:r>
              <a:rPr lang="en-US" dirty="0">
                <a:solidFill>
                  <a:schemeClr val="tx1"/>
                </a:solidFill>
              </a:rPr>
              <a:t> Assume that the great-sounding deal is probably not what it </a:t>
            </a:r>
            <a:r>
              <a:rPr lang="en-US" dirty="0" smtClean="0">
                <a:solidFill>
                  <a:schemeClr val="tx1"/>
                </a:solidFill>
              </a:rPr>
              <a:t>seems, even when the salesperson claims it is a sure thing. Ask “what is in it for them?”</a:t>
            </a:r>
            <a:endParaRPr lang="en-US" dirty="0">
              <a:solidFill>
                <a:schemeClr val="tx1"/>
              </a:solidFill>
            </a:endParaRPr>
          </a:p>
          <a:p>
            <a:pPr>
              <a:buClrTx/>
              <a:buFont typeface="Wingdings" pitchFamily="2" charset="2"/>
              <a:buChar char="§"/>
            </a:pPr>
            <a:endParaRPr lang="en-US" sz="900" dirty="0">
              <a:solidFill>
                <a:schemeClr val="tx1"/>
              </a:solidFill>
            </a:endParaRPr>
          </a:p>
          <a:p>
            <a:pPr>
              <a:buClrTx/>
              <a:buFont typeface="Wingdings" pitchFamily="2" charset="2"/>
              <a:buChar char="§"/>
            </a:pPr>
            <a:endParaRPr lang="en-US" sz="900" dirty="0">
              <a:solidFill>
                <a:schemeClr val="tx1"/>
              </a:solidFill>
            </a:endParaRPr>
          </a:p>
          <a:p>
            <a:pPr>
              <a:buClrTx/>
              <a:buFont typeface="Wingdings" pitchFamily="2" charset="2"/>
              <a:buChar char="§"/>
            </a:pPr>
            <a:r>
              <a:rPr lang="en-US" b="1" i="1" dirty="0">
                <a:solidFill>
                  <a:schemeClr val="tx1"/>
                </a:solidFill>
              </a:rPr>
              <a:t>Slow Down </a:t>
            </a:r>
            <a:r>
              <a:rPr lang="en-US" i="1" dirty="0">
                <a:solidFill>
                  <a:schemeClr val="tx1"/>
                </a:solidFill>
              </a:rPr>
              <a:t>-</a:t>
            </a:r>
            <a:r>
              <a:rPr lang="en-US" dirty="0">
                <a:solidFill>
                  <a:schemeClr val="tx1"/>
                </a:solidFill>
              </a:rPr>
              <a:t> Before clicking on that link, sending money, or providing personal information, take some time to think about it.</a:t>
            </a:r>
          </a:p>
          <a:p>
            <a:endParaRPr lang="en-US" dirty="0"/>
          </a:p>
        </p:txBody>
      </p:sp>
    </p:spTree>
    <p:extLst>
      <p:ext uri="{BB962C8B-B14F-4D97-AF65-F5344CB8AC3E}">
        <p14:creationId xmlns:p14="http://schemas.microsoft.com/office/powerpoint/2010/main" val="2447783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543800" cy="1447800"/>
          </a:xfrm>
        </p:spPr>
        <p:txBody>
          <a:bodyPr>
            <a:normAutofit fontScale="90000"/>
          </a:bodyPr>
          <a:lstStyle/>
          <a:p>
            <a:r>
              <a:rPr lang="en-US" dirty="0" smtClean="0"/>
              <a:t>The Maine Office of Securities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000" dirty="0">
                <a:latin typeface="Constantia" panose="02030602050306030303" pitchFamily="18" charset="0"/>
              </a:rPr>
              <a:t>The Office of Securities regulates the securities industry in the State of Maine and welcomes consumer complaints and questions, including questions about investments, financial professionals, and securities laws. </a:t>
            </a:r>
            <a:endParaRPr lang="en-US" sz="2000" dirty="0" smtClean="0">
              <a:latin typeface="Constantia" panose="02030602050306030303" pitchFamily="18" charset="0"/>
            </a:endParaRPr>
          </a:p>
          <a:p>
            <a:pPr marL="0" indent="0">
              <a:buNone/>
            </a:pPr>
            <a:endParaRPr lang="en-US" sz="1200" dirty="0">
              <a:latin typeface="Constantia" panose="02030602050306030303" pitchFamily="18" charset="0"/>
            </a:endParaRPr>
          </a:p>
          <a:p>
            <a:pPr marL="0" lvl="0" indent="0">
              <a:buNone/>
            </a:pPr>
            <a:r>
              <a:rPr lang="en-US" sz="2000" dirty="0">
                <a:latin typeface="Constantia" panose="02030602050306030303" pitchFamily="18" charset="0"/>
              </a:rPr>
              <a:t>The Office also educates </a:t>
            </a:r>
            <a:r>
              <a:rPr lang="en-US" sz="2000" dirty="0" smtClean="0">
                <a:latin typeface="Constantia" panose="02030602050306030303" pitchFamily="18" charset="0"/>
              </a:rPr>
              <a:t>Maine investors </a:t>
            </a:r>
            <a:r>
              <a:rPr lang="en-US" sz="2000" dirty="0">
                <a:latin typeface="Constantia" panose="02030602050306030303" pitchFamily="18" charset="0"/>
              </a:rPr>
              <a:t>on how to identify red flags for financial fraud </a:t>
            </a:r>
            <a:r>
              <a:rPr lang="en-US" sz="2000" dirty="0" smtClean="0">
                <a:latin typeface="Constantia" panose="02030602050306030303" pitchFamily="18" charset="0"/>
              </a:rPr>
              <a:t>and provides resources addressing how </a:t>
            </a:r>
            <a:r>
              <a:rPr lang="en-US" sz="2000" dirty="0">
                <a:latin typeface="Constantia" panose="02030602050306030303" pitchFamily="18" charset="0"/>
              </a:rPr>
              <a:t>to protect </a:t>
            </a:r>
            <a:r>
              <a:rPr lang="en-US" sz="2000" dirty="0" smtClean="0">
                <a:latin typeface="Constantia" panose="02030602050306030303" pitchFamily="18" charset="0"/>
              </a:rPr>
              <a:t>yourself from fraud and scams.</a:t>
            </a:r>
          </a:p>
          <a:p>
            <a:pPr marL="320040" lvl="1" indent="0">
              <a:buNone/>
            </a:pPr>
            <a:endParaRPr lang="en-US" sz="2000" dirty="0" smtClean="0">
              <a:latin typeface="Constantia" panose="02030602050306030303" pitchFamily="18" charset="0"/>
            </a:endParaRPr>
          </a:p>
          <a:p>
            <a:pPr marL="320040" lvl="1" indent="0">
              <a:buNone/>
            </a:pPr>
            <a:r>
              <a:rPr lang="en-US" sz="2000" dirty="0" smtClean="0">
                <a:latin typeface="Constantia" panose="02030602050306030303" pitchFamily="18" charset="0"/>
              </a:rPr>
              <a:t>Phone</a:t>
            </a:r>
            <a:r>
              <a:rPr lang="en-US" sz="2000" dirty="0">
                <a:latin typeface="Constantia" panose="02030602050306030303" pitchFamily="18" charset="0"/>
              </a:rPr>
              <a:t>: 	(877) 624-8551 (toll-free in Maine) </a:t>
            </a:r>
            <a:br>
              <a:rPr lang="en-US" sz="2000" dirty="0">
                <a:latin typeface="Constantia" panose="02030602050306030303" pitchFamily="18" charset="0"/>
              </a:rPr>
            </a:br>
            <a:r>
              <a:rPr lang="en-US" sz="2000" dirty="0">
                <a:latin typeface="Constantia" panose="02030602050306030303" pitchFamily="18" charset="0"/>
              </a:rPr>
              <a:t>		(207) 624-8551</a:t>
            </a:r>
          </a:p>
          <a:p>
            <a:pPr marL="320040" lvl="1" indent="0">
              <a:buNone/>
            </a:pPr>
            <a:r>
              <a:rPr lang="en-US" sz="2000" dirty="0">
                <a:latin typeface="Constantia" panose="02030602050306030303" pitchFamily="18" charset="0"/>
              </a:rPr>
              <a:t>Website: www.investors.maine.gov</a:t>
            </a:r>
          </a:p>
          <a:p>
            <a:pPr marL="0" indent="0">
              <a:buNone/>
            </a:pPr>
            <a:endParaRPr lang="en-US" dirty="0">
              <a:latin typeface="Constantia" panose="02030602050306030303" pitchFamily="18" charset="0"/>
            </a:endParaRPr>
          </a:p>
        </p:txBody>
      </p:sp>
    </p:spTree>
    <p:extLst>
      <p:ext uri="{BB962C8B-B14F-4D97-AF65-F5344CB8AC3E}">
        <p14:creationId xmlns:p14="http://schemas.microsoft.com/office/powerpoint/2010/main" val="2037554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Protect Yourself</a:t>
            </a:r>
            <a:endParaRPr lang="en-US" dirty="0"/>
          </a:p>
        </p:txBody>
      </p:sp>
      <p:sp>
        <p:nvSpPr>
          <p:cNvPr id="3" name="Content Placeholder 2"/>
          <p:cNvSpPr>
            <a:spLocks noGrp="1"/>
          </p:cNvSpPr>
          <p:nvPr>
            <p:ph idx="1"/>
          </p:nvPr>
        </p:nvSpPr>
        <p:spPr>
          <a:xfrm>
            <a:off x="762000" y="1524000"/>
            <a:ext cx="7543800" cy="4648200"/>
          </a:xfrm>
        </p:spPr>
        <p:txBody>
          <a:bodyPr>
            <a:normAutofit fontScale="92500"/>
          </a:bodyPr>
          <a:lstStyle/>
          <a:p>
            <a:pPr marL="0" indent="0">
              <a:buClrTx/>
              <a:buNone/>
            </a:pPr>
            <a:endParaRPr lang="en-US" sz="900" dirty="0">
              <a:solidFill>
                <a:srgbClr val="002060"/>
              </a:solidFill>
            </a:endParaRPr>
          </a:p>
          <a:p>
            <a:pPr>
              <a:buClrTx/>
              <a:buFont typeface="Wingdings" pitchFamily="2" charset="2"/>
              <a:buChar char="§"/>
            </a:pPr>
            <a:r>
              <a:rPr lang="en-US" b="1" i="1" dirty="0">
                <a:solidFill>
                  <a:schemeClr val="tx1"/>
                </a:solidFill>
              </a:rPr>
              <a:t>Create a Paper Trail </a:t>
            </a:r>
            <a:r>
              <a:rPr lang="en-US" i="1" dirty="0">
                <a:solidFill>
                  <a:schemeClr val="tx1"/>
                </a:solidFill>
              </a:rPr>
              <a:t>- </a:t>
            </a:r>
            <a:r>
              <a:rPr lang="en-US" dirty="0">
                <a:solidFill>
                  <a:schemeClr val="tx1"/>
                </a:solidFill>
              </a:rPr>
              <a:t>Anytime you consider investing, ask for business cards or other information that lists the name and firm of the individual who wants to sell you something.</a:t>
            </a:r>
            <a:endParaRPr lang="en-US" i="1" dirty="0">
              <a:solidFill>
                <a:schemeClr val="tx1"/>
              </a:solidFill>
            </a:endParaRPr>
          </a:p>
          <a:p>
            <a:pPr marL="0" indent="0">
              <a:buClrTx/>
              <a:buNone/>
            </a:pPr>
            <a:endParaRPr lang="en-US" sz="700" dirty="0">
              <a:solidFill>
                <a:schemeClr val="tx1"/>
              </a:solidFill>
            </a:endParaRPr>
          </a:p>
          <a:p>
            <a:pPr marL="0" indent="0">
              <a:buClrTx/>
              <a:buNone/>
            </a:pPr>
            <a:endParaRPr lang="en-US" sz="700" dirty="0">
              <a:solidFill>
                <a:schemeClr val="tx1"/>
              </a:solidFill>
            </a:endParaRPr>
          </a:p>
          <a:p>
            <a:pPr>
              <a:buClrTx/>
              <a:buFont typeface="Wingdings" pitchFamily="2" charset="2"/>
              <a:buChar char="§"/>
            </a:pPr>
            <a:r>
              <a:rPr lang="en-US" b="1" i="1" dirty="0">
                <a:solidFill>
                  <a:schemeClr val="tx1"/>
                </a:solidFill>
              </a:rPr>
              <a:t>Check it Out</a:t>
            </a:r>
            <a:r>
              <a:rPr lang="en-US" b="1" dirty="0">
                <a:solidFill>
                  <a:schemeClr val="tx1"/>
                </a:solidFill>
              </a:rPr>
              <a:t> </a:t>
            </a:r>
            <a:r>
              <a:rPr lang="en-US" dirty="0">
                <a:solidFill>
                  <a:schemeClr val="tx1"/>
                </a:solidFill>
              </a:rPr>
              <a:t>– Contact your allies in Maine state </a:t>
            </a:r>
            <a:r>
              <a:rPr lang="en-US" dirty="0" smtClean="0">
                <a:solidFill>
                  <a:schemeClr val="tx1"/>
                </a:solidFill>
              </a:rPr>
              <a:t>government to find out if an investment is legitimate. </a:t>
            </a:r>
            <a:endParaRPr lang="en-US" sz="700" dirty="0">
              <a:solidFill>
                <a:schemeClr val="tx1"/>
              </a:solidFill>
            </a:endParaRPr>
          </a:p>
          <a:p>
            <a:pPr marL="0" indent="0">
              <a:buClrTx/>
              <a:buNone/>
            </a:pPr>
            <a:endParaRPr lang="en-US" sz="700" dirty="0">
              <a:solidFill>
                <a:schemeClr val="tx1"/>
              </a:solidFill>
            </a:endParaRPr>
          </a:p>
          <a:p>
            <a:pPr>
              <a:buClrTx/>
              <a:buFont typeface="Wingdings" pitchFamily="2" charset="2"/>
              <a:buChar char="§"/>
            </a:pPr>
            <a:r>
              <a:rPr lang="en-US" b="1" i="1" dirty="0">
                <a:solidFill>
                  <a:schemeClr val="tx1"/>
                </a:solidFill>
              </a:rPr>
              <a:t>Ask Questions </a:t>
            </a:r>
            <a:r>
              <a:rPr lang="en-US" dirty="0">
                <a:solidFill>
                  <a:schemeClr val="tx1"/>
                </a:solidFill>
              </a:rPr>
              <a:t>- Any legitimate financial professional will be able to answer your questions and should welcome the opportunity.</a:t>
            </a:r>
          </a:p>
          <a:p>
            <a:pPr marL="0" indent="0">
              <a:buClrTx/>
              <a:buNone/>
            </a:pPr>
            <a:endParaRPr lang="en-US" sz="700" b="1" i="1" dirty="0">
              <a:solidFill>
                <a:schemeClr val="tx1"/>
              </a:solidFill>
            </a:endParaRPr>
          </a:p>
          <a:p>
            <a:pPr marL="0" indent="0">
              <a:buClrTx/>
              <a:buNone/>
            </a:pPr>
            <a:endParaRPr lang="en-US" sz="700" b="1" i="1" dirty="0">
              <a:solidFill>
                <a:schemeClr val="tx1"/>
              </a:solidFill>
            </a:endParaRPr>
          </a:p>
          <a:p>
            <a:pPr>
              <a:buClrTx/>
              <a:buFont typeface="Wingdings" pitchFamily="2" charset="2"/>
              <a:buChar char="§"/>
            </a:pPr>
            <a:r>
              <a:rPr lang="en-US" b="1" i="1" dirty="0">
                <a:solidFill>
                  <a:schemeClr val="tx1"/>
                </a:solidFill>
              </a:rPr>
              <a:t>Hang up!</a:t>
            </a:r>
            <a:r>
              <a:rPr lang="en-US" i="1" dirty="0">
                <a:solidFill>
                  <a:schemeClr val="tx1"/>
                </a:solidFill>
              </a:rPr>
              <a:t>  </a:t>
            </a:r>
            <a:r>
              <a:rPr lang="en-US" dirty="0">
                <a:solidFill>
                  <a:schemeClr val="tx1"/>
                </a:solidFill>
              </a:rPr>
              <a:t>- If an unknown caller is trying to sell you something, you have no obligation to talk to them.</a:t>
            </a:r>
          </a:p>
          <a:p>
            <a:endParaRPr lang="en-US" dirty="0"/>
          </a:p>
        </p:txBody>
      </p:sp>
    </p:spTree>
    <p:extLst>
      <p:ext uri="{BB962C8B-B14F-4D97-AF65-F5344CB8AC3E}">
        <p14:creationId xmlns:p14="http://schemas.microsoft.com/office/powerpoint/2010/main" val="23698613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a:xfrm>
            <a:off x="762000" y="1524000"/>
            <a:ext cx="7543800" cy="4648200"/>
          </a:xfrm>
        </p:spPr>
        <p:txBody>
          <a:bodyPr>
            <a:normAutofit/>
          </a:bodyPr>
          <a:lstStyle/>
          <a:p>
            <a:pPr marL="0" indent="0" algn="ctr">
              <a:buClrTx/>
              <a:buNone/>
            </a:pPr>
            <a:r>
              <a:rPr lang="en-US" sz="3600" b="1" dirty="0" smtClean="0">
                <a:solidFill>
                  <a:schemeClr val="tx1"/>
                </a:solidFill>
                <a:latin typeface="Constantia" panose="02030602050306030303" pitchFamily="18" charset="0"/>
              </a:rPr>
              <a:t>Break up into small groups and create your own scam!</a:t>
            </a:r>
            <a:endParaRPr lang="en-US" sz="3600" dirty="0">
              <a:solidFill>
                <a:schemeClr val="tx1"/>
              </a:solidFill>
              <a:latin typeface="Constantia" panose="02030602050306030303" pitchFamily="18" charset="0"/>
            </a:endParaRPr>
          </a:p>
          <a:p>
            <a:pPr marL="0" indent="0">
              <a:buNone/>
            </a:pPr>
            <a:r>
              <a:rPr lang="en-US" sz="2800" dirty="0" smtClean="0"/>
              <a:t>You are a scam artist trying to make some money, so you need to figure out your scam. Based on the techniques we have discussed, how would you design your product or service to lure in investors.</a:t>
            </a:r>
          </a:p>
          <a:p>
            <a:pPr lvl="1"/>
            <a:r>
              <a:rPr lang="en-US" sz="2400" dirty="0" smtClean="0"/>
              <a:t>Who </a:t>
            </a:r>
            <a:r>
              <a:rPr lang="en-US" sz="2400" dirty="0"/>
              <a:t>is your target market?</a:t>
            </a:r>
          </a:p>
          <a:p>
            <a:pPr lvl="1"/>
            <a:r>
              <a:rPr lang="en-US" sz="2400" dirty="0" smtClean="0"/>
              <a:t>How are you going to convince Mainers to invest? </a:t>
            </a:r>
          </a:p>
        </p:txBody>
      </p:sp>
    </p:spTree>
    <p:extLst>
      <p:ext uri="{BB962C8B-B14F-4D97-AF65-F5344CB8AC3E}">
        <p14:creationId xmlns:p14="http://schemas.microsoft.com/office/powerpoint/2010/main" val="3415559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Classroom</a:t>
            </a:r>
            <a:endParaRPr lang="en-US" dirty="0"/>
          </a:p>
        </p:txBody>
      </p:sp>
      <p:sp>
        <p:nvSpPr>
          <p:cNvPr id="3" name="Content Placeholder 2"/>
          <p:cNvSpPr>
            <a:spLocks noGrp="1"/>
          </p:cNvSpPr>
          <p:nvPr>
            <p:ph idx="1"/>
          </p:nvPr>
        </p:nvSpPr>
        <p:spPr>
          <a:xfrm>
            <a:off x="762000" y="2286000"/>
            <a:ext cx="7543800" cy="3657600"/>
          </a:xfrm>
        </p:spPr>
        <p:txBody>
          <a:bodyPr>
            <a:normAutofit/>
          </a:bodyPr>
          <a:lstStyle/>
          <a:p>
            <a:pPr>
              <a:buClrTx/>
              <a:buFont typeface="Wingdings" panose="05000000000000000000" pitchFamily="2" charset="2"/>
              <a:buChar char="§"/>
            </a:pPr>
            <a:r>
              <a:rPr lang="en-US" sz="3200" dirty="0" smtClean="0">
                <a:solidFill>
                  <a:schemeClr val="tx1"/>
                </a:solidFill>
                <a:latin typeface="Constantia" panose="02030602050306030303" pitchFamily="18" charset="0"/>
              </a:rPr>
              <a:t>What is Securities Fraud?</a:t>
            </a:r>
          </a:p>
          <a:p>
            <a:pPr marL="0" indent="0">
              <a:buClrTx/>
              <a:buNone/>
            </a:pPr>
            <a:endParaRPr lang="en-US" sz="1000" dirty="0" smtClean="0">
              <a:solidFill>
                <a:schemeClr val="tx1"/>
              </a:solidFill>
              <a:latin typeface="Constantia" panose="02030602050306030303" pitchFamily="18" charset="0"/>
            </a:endParaRPr>
          </a:p>
          <a:p>
            <a:pPr>
              <a:buClrTx/>
              <a:buFont typeface="Wingdings" panose="05000000000000000000" pitchFamily="2" charset="2"/>
              <a:buChar char="§"/>
            </a:pPr>
            <a:r>
              <a:rPr lang="en-US" sz="3200" dirty="0" smtClean="0">
                <a:solidFill>
                  <a:schemeClr val="tx1"/>
                </a:solidFill>
                <a:latin typeface="Constantia" panose="02030602050306030303" pitchFamily="18" charset="0"/>
              </a:rPr>
              <a:t>Top Ten Financial Con Men</a:t>
            </a:r>
          </a:p>
          <a:p>
            <a:pPr>
              <a:buClrTx/>
              <a:buFont typeface="Wingdings" panose="05000000000000000000" pitchFamily="2" charset="2"/>
              <a:buChar char="§"/>
            </a:pPr>
            <a:endParaRPr lang="en-US" sz="1000" dirty="0" smtClean="0">
              <a:solidFill>
                <a:schemeClr val="tx1"/>
              </a:solidFill>
              <a:latin typeface="Constantia" panose="02030602050306030303" pitchFamily="18" charset="0"/>
            </a:endParaRPr>
          </a:p>
          <a:p>
            <a:pPr>
              <a:buClrTx/>
              <a:buFont typeface="Wingdings" panose="05000000000000000000" pitchFamily="2" charset="2"/>
              <a:buChar char="§"/>
            </a:pPr>
            <a:r>
              <a:rPr lang="en-US" sz="3200" dirty="0" smtClean="0">
                <a:solidFill>
                  <a:schemeClr val="tx1"/>
                </a:solidFill>
                <a:latin typeface="Constantia" panose="02030602050306030303" pitchFamily="18" charset="0"/>
              </a:rPr>
              <a:t>Red Flags &amp; How to Protect Yourself </a:t>
            </a:r>
          </a:p>
          <a:p>
            <a:pPr>
              <a:buClrTx/>
              <a:buFont typeface="Wingdings" panose="05000000000000000000" pitchFamily="2" charset="2"/>
              <a:buChar char="§"/>
            </a:pPr>
            <a:endParaRPr lang="en-US" sz="1000" dirty="0" smtClean="0">
              <a:solidFill>
                <a:schemeClr val="tx1"/>
              </a:solidFill>
              <a:latin typeface="Constantia" panose="02030602050306030303" pitchFamily="18" charset="0"/>
            </a:endParaRPr>
          </a:p>
          <a:p>
            <a:pPr>
              <a:buClrTx/>
              <a:buFont typeface="Wingdings" panose="05000000000000000000" pitchFamily="2" charset="2"/>
              <a:buChar char="§"/>
            </a:pPr>
            <a:r>
              <a:rPr lang="en-US" sz="3200" dirty="0" smtClean="0">
                <a:solidFill>
                  <a:schemeClr val="tx1"/>
                </a:solidFill>
                <a:latin typeface="Constantia" panose="02030602050306030303" pitchFamily="18" charset="0"/>
              </a:rPr>
              <a:t>Group Activity</a:t>
            </a:r>
            <a:endParaRPr lang="en-US" sz="3200" dirty="0">
              <a:solidFill>
                <a:schemeClr val="tx1"/>
              </a:solidFill>
              <a:latin typeface="Constantia" panose="02030602050306030303" pitchFamily="18" charset="0"/>
            </a:endParaRPr>
          </a:p>
        </p:txBody>
      </p:sp>
    </p:spTree>
    <p:extLst>
      <p:ext uri="{BB962C8B-B14F-4D97-AF65-F5344CB8AC3E}">
        <p14:creationId xmlns:p14="http://schemas.microsoft.com/office/powerpoint/2010/main" val="669458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Securities Fraud</a:t>
            </a:r>
            <a:endParaRPr lang="en-US" dirty="0"/>
          </a:p>
        </p:txBody>
      </p:sp>
      <p:sp>
        <p:nvSpPr>
          <p:cNvPr id="3" name="Content Placeholder 2"/>
          <p:cNvSpPr>
            <a:spLocks noGrp="1"/>
          </p:cNvSpPr>
          <p:nvPr>
            <p:ph idx="1"/>
          </p:nvPr>
        </p:nvSpPr>
        <p:spPr>
          <a:xfrm>
            <a:off x="762000" y="1447800"/>
            <a:ext cx="7543800" cy="4724400"/>
          </a:xfrm>
        </p:spPr>
        <p:txBody>
          <a:bodyPr>
            <a:normAutofit fontScale="92500"/>
          </a:bodyPr>
          <a:lstStyle/>
          <a:p>
            <a:pPr>
              <a:spcBef>
                <a:spcPct val="0"/>
              </a:spcBef>
              <a:buClrTx/>
              <a:buFont typeface="Wingdings" pitchFamily="2" charset="2"/>
              <a:buChar char="§"/>
            </a:pPr>
            <a:r>
              <a:rPr lang="en-US" dirty="0">
                <a:solidFill>
                  <a:schemeClr val="tx1"/>
                </a:solidFill>
                <a:latin typeface="Constantia" panose="02030602050306030303" pitchFamily="18" charset="0"/>
              </a:rPr>
              <a:t>Investment fraud, also known as </a:t>
            </a:r>
            <a:r>
              <a:rPr lang="en-US" dirty="0" smtClean="0">
                <a:solidFill>
                  <a:schemeClr val="tx1"/>
                </a:solidFill>
                <a:latin typeface="Constantia" panose="02030602050306030303" pitchFamily="18" charset="0"/>
              </a:rPr>
              <a:t>securities </a:t>
            </a:r>
            <a:r>
              <a:rPr lang="en-US" dirty="0">
                <a:solidFill>
                  <a:schemeClr val="tx1"/>
                </a:solidFill>
                <a:latin typeface="Constantia" panose="02030602050306030303" pitchFamily="18" charset="0"/>
              </a:rPr>
              <a:t>fraud</a:t>
            </a:r>
            <a:r>
              <a:rPr lang="en-US" dirty="0" smtClean="0">
                <a:solidFill>
                  <a:schemeClr val="tx1"/>
                </a:solidFill>
                <a:latin typeface="Constantia" panose="02030602050306030303" pitchFamily="18" charset="0"/>
              </a:rPr>
              <a:t>, is the violation of the </a:t>
            </a:r>
            <a:r>
              <a:rPr lang="en-US" dirty="0">
                <a:solidFill>
                  <a:schemeClr val="tx1"/>
                </a:solidFill>
                <a:latin typeface="Constantia" panose="02030602050306030303" pitchFamily="18" charset="0"/>
              </a:rPr>
              <a:t>securities laws </a:t>
            </a:r>
            <a:r>
              <a:rPr lang="en-US" dirty="0" smtClean="0">
                <a:solidFill>
                  <a:schemeClr val="tx1"/>
                </a:solidFill>
                <a:latin typeface="Constantia" panose="02030602050306030303" pitchFamily="18" charset="0"/>
              </a:rPr>
              <a:t>when </a:t>
            </a:r>
            <a:r>
              <a:rPr lang="en-US" b="1" dirty="0">
                <a:solidFill>
                  <a:schemeClr val="tx1"/>
                </a:solidFill>
                <a:latin typeface="Constantia" panose="02030602050306030303" pitchFamily="18" charset="0"/>
              </a:rPr>
              <a:t>investors are induced to make purchase or sale decisions on the basis of false information</a:t>
            </a:r>
            <a:r>
              <a:rPr lang="en-US" dirty="0">
                <a:solidFill>
                  <a:schemeClr val="tx1"/>
                </a:solidFill>
                <a:latin typeface="Constantia" panose="02030602050306030303" pitchFamily="18" charset="0"/>
              </a:rPr>
              <a:t>, frequently resulting in losses. </a:t>
            </a:r>
            <a:endParaRPr lang="en-US" dirty="0" smtClean="0">
              <a:solidFill>
                <a:schemeClr val="tx1"/>
              </a:solidFill>
              <a:latin typeface="Constantia" panose="02030602050306030303" pitchFamily="18" charset="0"/>
            </a:endParaRPr>
          </a:p>
          <a:p>
            <a:pPr marL="0" indent="0">
              <a:spcBef>
                <a:spcPct val="0"/>
              </a:spcBef>
              <a:buClrTx/>
              <a:buNone/>
            </a:pPr>
            <a:endParaRPr lang="en-US" sz="1100" dirty="0" smtClean="0">
              <a:solidFill>
                <a:schemeClr val="tx1"/>
              </a:solidFill>
              <a:latin typeface="Constantia" panose="02030602050306030303" pitchFamily="18" charset="0"/>
            </a:endParaRPr>
          </a:p>
          <a:p>
            <a:pPr>
              <a:spcBef>
                <a:spcPct val="0"/>
              </a:spcBef>
              <a:buClrTx/>
              <a:buFont typeface="Wingdings" pitchFamily="2" charset="2"/>
              <a:buChar char="§"/>
            </a:pPr>
            <a:r>
              <a:rPr lang="en-US" dirty="0" smtClean="0">
                <a:solidFill>
                  <a:schemeClr val="tx1"/>
                </a:solidFill>
                <a:latin typeface="Constantia" panose="02030602050306030303" pitchFamily="18" charset="0"/>
              </a:rPr>
              <a:t>Securities include stocks, bonds, investment contracts, and promissory notes among other things.</a:t>
            </a:r>
            <a:endParaRPr lang="en-US" dirty="0">
              <a:solidFill>
                <a:schemeClr val="tx1"/>
              </a:solidFill>
              <a:latin typeface="Constantia" panose="02030602050306030303" pitchFamily="18" charset="0"/>
            </a:endParaRPr>
          </a:p>
          <a:p>
            <a:pPr marL="0" indent="0">
              <a:spcBef>
                <a:spcPct val="0"/>
              </a:spcBef>
              <a:buClrTx/>
              <a:buNone/>
            </a:pPr>
            <a:endParaRPr lang="en-US" sz="1100" dirty="0">
              <a:solidFill>
                <a:schemeClr val="tx1"/>
              </a:solidFill>
              <a:latin typeface="Constantia" panose="02030602050306030303" pitchFamily="18" charset="0"/>
            </a:endParaRPr>
          </a:p>
          <a:p>
            <a:pPr>
              <a:spcBef>
                <a:spcPct val="0"/>
              </a:spcBef>
              <a:buClrTx/>
              <a:buFont typeface="Wingdings" pitchFamily="2" charset="2"/>
              <a:buChar char="§"/>
            </a:pPr>
            <a:r>
              <a:rPr lang="en-US" dirty="0">
                <a:solidFill>
                  <a:schemeClr val="tx1"/>
                </a:solidFill>
                <a:latin typeface="Constantia" panose="02030602050306030303" pitchFamily="18" charset="0"/>
              </a:rPr>
              <a:t>Investment fraud can take many forms including: </a:t>
            </a:r>
          </a:p>
          <a:p>
            <a:pPr lvl="1">
              <a:lnSpc>
                <a:spcPct val="114000"/>
              </a:lnSpc>
              <a:spcBef>
                <a:spcPct val="0"/>
              </a:spcBef>
              <a:buClrTx/>
              <a:buFont typeface="Wingdings" pitchFamily="2" charset="2"/>
              <a:buChar char="§"/>
            </a:pPr>
            <a:r>
              <a:rPr lang="en-US" sz="2400" dirty="0">
                <a:solidFill>
                  <a:schemeClr val="tx1"/>
                </a:solidFill>
                <a:latin typeface="Constantia" panose="02030602050306030303" pitchFamily="18" charset="0"/>
              </a:rPr>
              <a:t>unsuitable investments</a:t>
            </a:r>
          </a:p>
          <a:p>
            <a:pPr lvl="1">
              <a:lnSpc>
                <a:spcPct val="114000"/>
              </a:lnSpc>
              <a:spcBef>
                <a:spcPct val="0"/>
              </a:spcBef>
              <a:buClrTx/>
              <a:buFont typeface="Wingdings" pitchFamily="2" charset="2"/>
              <a:buChar char="§"/>
            </a:pPr>
            <a:r>
              <a:rPr lang="en-US" sz="2400" dirty="0">
                <a:solidFill>
                  <a:schemeClr val="tx1"/>
                </a:solidFill>
                <a:latin typeface="Constantia" panose="02030602050306030303" pitchFamily="18" charset="0"/>
              </a:rPr>
              <a:t>fraudulent </a:t>
            </a:r>
            <a:r>
              <a:rPr lang="en-US" sz="2400" dirty="0" smtClean="0">
                <a:solidFill>
                  <a:schemeClr val="tx1"/>
                </a:solidFill>
                <a:latin typeface="Constantia" panose="02030602050306030303" pitchFamily="18" charset="0"/>
              </a:rPr>
              <a:t>offerings (e.g., Ponzi schemes)</a:t>
            </a:r>
            <a:endParaRPr lang="en-US" sz="2400" dirty="0">
              <a:solidFill>
                <a:schemeClr val="tx1"/>
              </a:solidFill>
              <a:latin typeface="Constantia" panose="02030602050306030303" pitchFamily="18" charset="0"/>
            </a:endParaRPr>
          </a:p>
          <a:p>
            <a:pPr lvl="1">
              <a:lnSpc>
                <a:spcPct val="114000"/>
              </a:lnSpc>
              <a:spcBef>
                <a:spcPct val="0"/>
              </a:spcBef>
              <a:buClrTx/>
              <a:buFont typeface="Wingdings" pitchFamily="2" charset="2"/>
              <a:buChar char="§"/>
            </a:pPr>
            <a:r>
              <a:rPr lang="en-US" sz="2400" dirty="0">
                <a:solidFill>
                  <a:schemeClr val="tx1"/>
                </a:solidFill>
                <a:latin typeface="Constantia" panose="02030602050306030303" pitchFamily="18" charset="0"/>
              </a:rPr>
              <a:t>unregistered products</a:t>
            </a:r>
          </a:p>
          <a:p>
            <a:pPr lvl="1">
              <a:lnSpc>
                <a:spcPct val="114000"/>
              </a:lnSpc>
              <a:spcBef>
                <a:spcPct val="0"/>
              </a:spcBef>
              <a:buClrTx/>
              <a:buFont typeface="Wingdings" pitchFamily="2" charset="2"/>
              <a:buChar char="§"/>
            </a:pPr>
            <a:r>
              <a:rPr lang="en-US" sz="2400" dirty="0">
                <a:solidFill>
                  <a:schemeClr val="tx1"/>
                </a:solidFill>
                <a:latin typeface="Constantia" panose="02030602050306030303" pitchFamily="18" charset="0"/>
              </a:rPr>
              <a:t>unlicensed advisers/ brokers </a:t>
            </a:r>
          </a:p>
          <a:p>
            <a:pPr lvl="1">
              <a:lnSpc>
                <a:spcPct val="114000"/>
              </a:lnSpc>
              <a:spcBef>
                <a:spcPct val="0"/>
              </a:spcBef>
              <a:buClrTx/>
              <a:buFont typeface="Wingdings" pitchFamily="2" charset="2"/>
              <a:buChar char="§"/>
            </a:pPr>
            <a:r>
              <a:rPr lang="en-US" sz="2400" dirty="0">
                <a:solidFill>
                  <a:schemeClr val="tx1"/>
                </a:solidFill>
                <a:latin typeface="Constantia" panose="02030602050306030303" pitchFamily="18" charset="0"/>
              </a:rPr>
              <a:t>theft or misappropriation of </a:t>
            </a:r>
            <a:r>
              <a:rPr lang="en-US" sz="2400" dirty="0" smtClean="0">
                <a:solidFill>
                  <a:schemeClr val="tx1"/>
                </a:solidFill>
                <a:latin typeface="Constantia" panose="02030602050306030303" pitchFamily="18" charset="0"/>
              </a:rPr>
              <a:t>funds</a:t>
            </a:r>
            <a:endParaRPr lang="en-US" sz="2400" dirty="0">
              <a:solidFill>
                <a:schemeClr val="tx1"/>
              </a:solidFill>
              <a:latin typeface="Constantia" panose="02030602050306030303" pitchFamily="18" charset="0"/>
            </a:endParaRPr>
          </a:p>
        </p:txBody>
      </p:sp>
    </p:spTree>
    <p:extLst>
      <p:ext uri="{BB962C8B-B14F-4D97-AF65-F5344CB8AC3E}">
        <p14:creationId xmlns:p14="http://schemas.microsoft.com/office/powerpoint/2010/main" val="1824600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990600"/>
          </a:xfrm>
        </p:spPr>
        <p:txBody>
          <a:bodyPr>
            <a:normAutofit fontScale="90000"/>
          </a:bodyPr>
          <a:lstStyle/>
          <a:p>
            <a:r>
              <a:rPr lang="en-US" dirty="0" smtClean="0">
                <a:solidFill>
                  <a:schemeClr val="tx1"/>
                </a:solidFill>
              </a:rPr>
              <a:t>Pyramid</a:t>
            </a:r>
            <a:r>
              <a:rPr lang="en-US" dirty="0">
                <a:solidFill>
                  <a:schemeClr val="tx1"/>
                </a:solidFill>
              </a:rPr>
              <a:t> </a:t>
            </a:r>
            <a:r>
              <a:rPr lang="en-US" dirty="0" smtClean="0">
                <a:solidFill>
                  <a:schemeClr val="tx1"/>
                </a:solidFill>
              </a:rPr>
              <a:t>or Ponzi Scheme?</a:t>
            </a:r>
            <a:endParaRPr lang="en-US" dirty="0">
              <a:solidFill>
                <a:schemeClr val="tx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346112616"/>
              </p:ext>
            </p:extLst>
          </p:nvPr>
        </p:nvGraphicFramePr>
        <p:xfrm>
          <a:off x="76200" y="1295400"/>
          <a:ext cx="8991600" cy="5486401"/>
        </p:xfrm>
        <a:graphic>
          <a:graphicData uri="http://schemas.openxmlformats.org/drawingml/2006/table">
            <a:tbl>
              <a:tblPr firstRow="1" firstCol="1" bandRow="1">
                <a:tableStyleId>{5C22544A-7EE6-4342-B048-85BDC9FD1C3A}</a:tableStyleId>
              </a:tblPr>
              <a:tblGrid>
                <a:gridCol w="841075"/>
                <a:gridCol w="4188125"/>
                <a:gridCol w="3962400"/>
              </a:tblGrid>
              <a:tr h="322229">
                <a:tc>
                  <a:txBody>
                    <a:bodyPr/>
                    <a:lstStyle/>
                    <a:p>
                      <a:pPr marL="0" marR="0">
                        <a:spcBef>
                          <a:spcPts val="0"/>
                        </a:spcBef>
                        <a:spcAft>
                          <a:spcPts val="750"/>
                        </a:spcAft>
                      </a:pPr>
                      <a:r>
                        <a:rPr lang="en-US" sz="1800" dirty="0">
                          <a:effectLst/>
                          <a:latin typeface="Constantia" panose="02030602050306030303" pitchFamily="18" charset="0"/>
                        </a:rPr>
                        <a:t> </a:t>
                      </a:r>
                      <a:endParaRPr lang="en-US" sz="1600" dirty="0">
                        <a:effectLst/>
                        <a:latin typeface="Constantia" panose="02030602050306030303" pitchFamily="18" charset="0"/>
                        <a:ea typeface="Calibri"/>
                        <a:cs typeface="Times New Roman"/>
                      </a:endParaRPr>
                    </a:p>
                  </a:txBody>
                  <a:tcPr marL="0" marR="0" marT="0" marB="0"/>
                </a:tc>
                <a:tc>
                  <a:txBody>
                    <a:bodyPr/>
                    <a:lstStyle/>
                    <a:p>
                      <a:pPr marL="0" marR="0" algn="ctr">
                        <a:spcBef>
                          <a:spcPts val="0"/>
                        </a:spcBef>
                        <a:spcAft>
                          <a:spcPts val="0"/>
                        </a:spcAft>
                      </a:pPr>
                      <a:r>
                        <a:rPr lang="en-US" sz="1400" dirty="0">
                          <a:effectLst/>
                          <a:latin typeface="Constantia" panose="02030602050306030303" pitchFamily="18" charset="0"/>
                        </a:rPr>
                        <a:t>Pyramid Scheme</a:t>
                      </a:r>
                      <a:endParaRPr lang="en-US" sz="20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0"/>
                        </a:spcAft>
                      </a:pPr>
                      <a:r>
                        <a:rPr lang="en-US" sz="1400" dirty="0">
                          <a:effectLst/>
                          <a:latin typeface="Constantia" panose="02030602050306030303" pitchFamily="18" charset="0"/>
                        </a:rPr>
                        <a:t>Ponzi Scheme</a:t>
                      </a:r>
                      <a:endParaRPr lang="en-US" sz="2000" dirty="0">
                        <a:effectLst/>
                        <a:latin typeface="Constantia" panose="02030602050306030303" pitchFamily="18" charset="0"/>
                        <a:ea typeface="Calibri"/>
                        <a:cs typeface="Times New Roman"/>
                      </a:endParaRPr>
                    </a:p>
                  </a:txBody>
                  <a:tcPr marL="0" marR="0" marT="0" marB="0" anchor="ctr"/>
                </a:tc>
              </a:tr>
              <a:tr h="1697338">
                <a:tc>
                  <a:txBody>
                    <a:bodyPr/>
                    <a:lstStyle/>
                    <a:p>
                      <a:pPr marL="0" marR="0" algn="ctr">
                        <a:spcBef>
                          <a:spcPts val="0"/>
                        </a:spcBef>
                        <a:spcAft>
                          <a:spcPts val="0"/>
                        </a:spcAft>
                      </a:pPr>
                      <a:r>
                        <a:rPr lang="en-US" sz="1100" b="0" dirty="0">
                          <a:effectLst/>
                          <a:latin typeface="Constantia" panose="02030602050306030303" pitchFamily="18" charset="0"/>
                        </a:rPr>
                        <a:t>Typical "hook"</a:t>
                      </a:r>
                      <a:endParaRPr lang="en-US" sz="1600" b="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Earn high profits by making one payment and finding others to become distributors of a product. The purported product may not exist or it may be "sold" only to other people who also become distributors.</a:t>
                      </a:r>
                      <a:endParaRPr lang="en-US" sz="16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a:effectLst/>
                          <a:latin typeface="Constantia" panose="02030602050306030303" pitchFamily="18" charset="0"/>
                        </a:rPr>
                        <a:t>Earn high investment returns with little or no risk; often the investment does not exist or only a small percentage of incoming funds are actually invested.</a:t>
                      </a:r>
                      <a:endParaRPr lang="en-US" sz="1600">
                        <a:effectLst/>
                        <a:latin typeface="Constantia" panose="02030602050306030303" pitchFamily="18" charset="0"/>
                        <a:ea typeface="Calibri"/>
                        <a:cs typeface="Times New Roman"/>
                      </a:endParaRPr>
                    </a:p>
                  </a:txBody>
                  <a:tcPr marL="0" marR="0" marT="0" marB="0" anchor="ctr"/>
                </a:tc>
              </a:tr>
              <a:tr h="644457">
                <a:tc>
                  <a:txBody>
                    <a:bodyPr/>
                    <a:lstStyle/>
                    <a:p>
                      <a:pPr marL="0" marR="0" algn="ctr">
                        <a:spcBef>
                          <a:spcPts val="0"/>
                        </a:spcBef>
                        <a:spcAft>
                          <a:spcPts val="0"/>
                        </a:spcAft>
                      </a:pPr>
                      <a:r>
                        <a:rPr lang="en-US" sz="1100" b="0">
                          <a:effectLst/>
                          <a:latin typeface="Constantia" panose="02030602050306030303" pitchFamily="18" charset="0"/>
                        </a:rPr>
                        <a:t>Payments</a:t>
                      </a:r>
                      <a:endParaRPr lang="en-US" sz="1600" b="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Must pay a participation fee and recruit new distributors to receive payments.</a:t>
                      </a:r>
                      <a:endParaRPr lang="en-US" sz="16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No recruiting necessary to receive payments.</a:t>
                      </a:r>
                      <a:endParaRPr lang="en-US" sz="1600" dirty="0">
                        <a:effectLst/>
                        <a:latin typeface="Constantia" panose="02030602050306030303" pitchFamily="18" charset="0"/>
                        <a:ea typeface="Calibri"/>
                        <a:cs typeface="Times New Roman"/>
                      </a:endParaRPr>
                    </a:p>
                  </a:txBody>
                  <a:tcPr marL="0" marR="0" marT="0" marB="0" anchor="ctr"/>
                </a:tc>
              </a:tr>
              <a:tr h="966684">
                <a:tc>
                  <a:txBody>
                    <a:bodyPr/>
                    <a:lstStyle/>
                    <a:p>
                      <a:pPr marL="0" marR="0" algn="ctr">
                        <a:spcBef>
                          <a:spcPts val="0"/>
                        </a:spcBef>
                        <a:spcAft>
                          <a:spcPts val="0"/>
                        </a:spcAft>
                      </a:pPr>
                      <a:r>
                        <a:rPr lang="en-US" sz="1100" b="0">
                          <a:effectLst/>
                          <a:latin typeface="Constantia" panose="02030602050306030303" pitchFamily="18" charset="0"/>
                        </a:rPr>
                        <a:t>Interaction with original promoter</a:t>
                      </a:r>
                      <a:endParaRPr lang="en-US" sz="1600" b="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Sometimes none. New participants may enter the pyramid scheme at different levels.</a:t>
                      </a:r>
                      <a:endParaRPr lang="en-US" sz="16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a:effectLst/>
                          <a:latin typeface="Constantia" panose="02030602050306030303" pitchFamily="18" charset="0"/>
                        </a:rPr>
                        <a:t>Promoter generally interacts directly with all participants.</a:t>
                      </a:r>
                      <a:endParaRPr lang="en-US" sz="1600">
                        <a:effectLst/>
                        <a:latin typeface="Constantia" panose="02030602050306030303" pitchFamily="18" charset="0"/>
                        <a:ea typeface="Calibri"/>
                        <a:cs typeface="Times New Roman"/>
                      </a:endParaRPr>
                    </a:p>
                  </a:txBody>
                  <a:tcPr marL="0" marR="0" marT="0" marB="0" anchor="ctr"/>
                </a:tc>
              </a:tr>
              <a:tr h="966684">
                <a:tc>
                  <a:txBody>
                    <a:bodyPr/>
                    <a:lstStyle/>
                    <a:p>
                      <a:pPr marL="0" marR="0" algn="ctr">
                        <a:spcBef>
                          <a:spcPts val="0"/>
                        </a:spcBef>
                        <a:spcAft>
                          <a:spcPts val="0"/>
                        </a:spcAft>
                      </a:pPr>
                      <a:r>
                        <a:rPr lang="en-US" sz="1100" b="0" dirty="0">
                          <a:effectLst/>
                          <a:latin typeface="Constantia" panose="02030602050306030303" pitchFamily="18" charset="0"/>
                        </a:rPr>
                        <a:t>How the scheme works</a:t>
                      </a:r>
                      <a:endParaRPr lang="en-US" sz="1600" b="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Funds from new participants are used to pay recruiting commissions to earlier participants.</a:t>
                      </a:r>
                      <a:endParaRPr lang="en-US" sz="16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a:effectLst/>
                          <a:latin typeface="Constantia" panose="02030602050306030303" pitchFamily="18" charset="0"/>
                        </a:rPr>
                        <a:t>Funds from new investors are used to pay purported returns to earlier investors.</a:t>
                      </a:r>
                      <a:endParaRPr lang="en-US" sz="1600">
                        <a:effectLst/>
                        <a:latin typeface="Constantia" panose="02030602050306030303" pitchFamily="18" charset="0"/>
                        <a:ea typeface="Calibri"/>
                        <a:cs typeface="Times New Roman"/>
                      </a:endParaRPr>
                    </a:p>
                  </a:txBody>
                  <a:tcPr marL="0" marR="0" marT="0" marB="0" anchor="ctr"/>
                </a:tc>
              </a:tr>
              <a:tr h="889009">
                <a:tc>
                  <a:txBody>
                    <a:bodyPr/>
                    <a:lstStyle/>
                    <a:p>
                      <a:pPr marL="0" marR="0" algn="ctr">
                        <a:spcBef>
                          <a:spcPts val="0"/>
                        </a:spcBef>
                        <a:spcAft>
                          <a:spcPts val="0"/>
                        </a:spcAft>
                      </a:pPr>
                      <a:r>
                        <a:rPr lang="en-US" sz="1100" b="0" dirty="0">
                          <a:effectLst/>
                          <a:latin typeface="Constantia" panose="02030602050306030303" pitchFamily="18" charset="0"/>
                        </a:rPr>
                        <a:t>Collapse</a:t>
                      </a:r>
                      <a:endParaRPr lang="en-US" sz="1600" b="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Fast. An exponential increase in the number of participants is required at each level.</a:t>
                      </a:r>
                      <a:endParaRPr lang="en-US" sz="1600" dirty="0">
                        <a:effectLst/>
                        <a:latin typeface="Constantia" panose="02030602050306030303" pitchFamily="18" charset="0"/>
                        <a:ea typeface="Calibri"/>
                        <a:cs typeface="Times New Roman"/>
                      </a:endParaRPr>
                    </a:p>
                  </a:txBody>
                  <a:tcPr marL="0" marR="0" marT="0" marB="0" anchor="ctr"/>
                </a:tc>
                <a:tc>
                  <a:txBody>
                    <a:bodyPr/>
                    <a:lstStyle/>
                    <a:p>
                      <a:pPr marL="0" marR="0" algn="ctr">
                        <a:spcBef>
                          <a:spcPts val="0"/>
                        </a:spcBef>
                        <a:spcAft>
                          <a:spcPts val="750"/>
                        </a:spcAft>
                      </a:pPr>
                      <a:r>
                        <a:rPr lang="en-US" sz="1800" dirty="0">
                          <a:effectLst/>
                          <a:latin typeface="Constantia" panose="02030602050306030303" pitchFamily="18" charset="0"/>
                        </a:rPr>
                        <a:t>May be relatively slow if existing participants reinvest money.</a:t>
                      </a:r>
                      <a:endParaRPr lang="en-US" sz="1600" dirty="0">
                        <a:effectLst/>
                        <a:latin typeface="Constantia" panose="02030602050306030303" pitchFamily="18" charset="0"/>
                        <a:ea typeface="Calibri"/>
                        <a:cs typeface="Times New Roman"/>
                      </a:endParaRPr>
                    </a:p>
                  </a:txBody>
                  <a:tcPr marL="0" marR="0" marT="0" marB="0" anchor="ctr"/>
                </a:tc>
              </a:tr>
            </a:tbl>
          </a:graphicData>
        </a:graphic>
      </p:graphicFrame>
    </p:spTree>
    <p:extLst>
      <p:ext uri="{BB962C8B-B14F-4D97-AF65-F5344CB8AC3E}">
        <p14:creationId xmlns:p14="http://schemas.microsoft.com/office/powerpoint/2010/main" val="2805787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111" y="0"/>
            <a:ext cx="6781800" cy="1828800"/>
          </a:xfrm>
        </p:spPr>
        <p:txBody>
          <a:bodyPr>
            <a:normAutofit/>
          </a:bodyPr>
          <a:lstStyle/>
          <a:p>
            <a:r>
              <a:rPr lang="en-US" dirty="0" smtClean="0"/>
              <a:t>Top Ten Scam Artists:</a:t>
            </a:r>
            <a:br>
              <a:rPr lang="en-US" dirty="0" smtClean="0"/>
            </a:br>
            <a:endParaRPr lang="en-US" sz="36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7" y="3258164"/>
            <a:ext cx="2266950"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947" t="8347" r="10512" b="21555"/>
          <a:stretch/>
        </p:blipFill>
        <p:spPr bwMode="auto">
          <a:xfrm>
            <a:off x="2519422" y="1527820"/>
            <a:ext cx="2374442" cy="3096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t="3200" b="-1"/>
          <a:stretch/>
        </p:blipFill>
        <p:spPr bwMode="auto">
          <a:xfrm>
            <a:off x="4921708" y="1527819"/>
            <a:ext cx="1752600" cy="2120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http://content.animalnewyork.com/wp-content/uploads/2009/12/bernie_madoff.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1630" y="3727584"/>
            <a:ext cx="2311400" cy="24765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p:cNvPicPr>
            <a:picLocks noChangeAspect="1" noChangeArrowheads="1"/>
          </p:cNvPicPr>
          <p:nvPr/>
        </p:nvPicPr>
        <p:blipFill rotWithShape="1">
          <a:blip r:embed="rId7">
            <a:extLst>
              <a:ext uri="{28A0092B-C50C-407E-A947-70E740481C1C}">
                <a14:useLocalDpi xmlns:a14="http://schemas.microsoft.com/office/drawing/2010/main" val="0"/>
              </a:ext>
            </a:extLst>
          </a:blip>
          <a:srcRect l="22066" r="12623"/>
          <a:stretch/>
        </p:blipFill>
        <p:spPr bwMode="auto">
          <a:xfrm>
            <a:off x="2586037" y="3023641"/>
            <a:ext cx="2488368"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descr="http://a.abcnews.go.com/images/Health/ap_r_allen_stanford_jef_111216_wg.jpg"/>
          <p:cNvPicPr>
            <a:picLocks noChangeAspect="1" noChangeArrowheads="1"/>
          </p:cNvPicPr>
          <p:nvPr/>
        </p:nvPicPr>
        <p:blipFill rotWithShape="1">
          <a:blip r:embed="rId8">
            <a:extLst>
              <a:ext uri="{28A0092B-C50C-407E-A947-70E740481C1C}">
                <a14:useLocalDpi xmlns:a14="http://schemas.microsoft.com/office/drawing/2010/main" val="0"/>
              </a:ext>
            </a:extLst>
          </a:blip>
          <a:srcRect l="29631" r="27828"/>
          <a:stretch/>
        </p:blipFill>
        <p:spPr bwMode="auto">
          <a:xfrm>
            <a:off x="6476999" y="3305581"/>
            <a:ext cx="2178371" cy="28803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businesspundit.com/wp-content/uploads/2008/12/zzkelly.jpg"/>
          <p:cNvPicPr>
            <a:picLocks noChangeAspect="1" noChangeArrowheads="1"/>
          </p:cNvPicPr>
          <p:nvPr/>
        </p:nvPicPr>
        <p:blipFill rotWithShape="1">
          <a:blip r:embed="rId9">
            <a:extLst>
              <a:ext uri="{28A0092B-C50C-407E-A947-70E740481C1C}">
                <a14:useLocalDpi xmlns:a14="http://schemas.microsoft.com/office/drawing/2010/main" val="0"/>
              </a:ext>
            </a:extLst>
          </a:blip>
          <a:srcRect t="6819" r="3262"/>
          <a:stretch/>
        </p:blipFill>
        <p:spPr bwMode="auto">
          <a:xfrm>
            <a:off x="6674309" y="1527819"/>
            <a:ext cx="1981062" cy="177508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govbooktalk.files.wordpress.com/2011/11/ponzi-fraudster-marvin-r-cooper.png"/>
          <p:cNvPicPr>
            <a:picLocks noChangeAspect="1" noChangeArrowheads="1"/>
          </p:cNvPicPr>
          <p:nvPr/>
        </p:nvPicPr>
        <p:blipFill rotWithShape="1">
          <a:blip r:embed="rId10">
            <a:extLst>
              <a:ext uri="{28A0092B-C50C-407E-A947-70E740481C1C}">
                <a14:useLocalDpi xmlns:a14="http://schemas.microsoft.com/office/drawing/2010/main" val="0"/>
              </a:ext>
            </a:extLst>
          </a:blip>
          <a:srcRect l="50000"/>
          <a:stretch/>
        </p:blipFill>
        <p:spPr bwMode="auto">
          <a:xfrm>
            <a:off x="2057400" y="3258164"/>
            <a:ext cx="1057275" cy="15906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rotWithShape="1">
          <a:blip r:embed="rId11">
            <a:extLst>
              <a:ext uri="{28A0092B-C50C-407E-A947-70E740481C1C}">
                <a14:useLocalDpi xmlns:a14="http://schemas.microsoft.com/office/drawing/2010/main" val="0"/>
              </a:ext>
            </a:extLst>
          </a:blip>
          <a:srcRect r="12444"/>
          <a:stretch/>
        </p:blipFill>
        <p:spPr bwMode="auto">
          <a:xfrm>
            <a:off x="947738" y="1527820"/>
            <a:ext cx="2166938"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http://archive.adl.org/learn/ext_us/images/gmi-gerald_payne_picture2.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9087" y="1527820"/>
            <a:ext cx="1257300" cy="1676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19087" y="1527820"/>
            <a:ext cx="8336283" cy="4676262"/>
          </a:xfrm>
          <a:prstGeom prst="rect">
            <a:avLst/>
          </a:prstGeom>
          <a:noFill/>
          <a:ln w="1143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8770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543800" cy="762000"/>
          </a:xfrm>
        </p:spPr>
        <p:txBody>
          <a:bodyPr>
            <a:normAutofit/>
          </a:bodyPr>
          <a:lstStyle/>
          <a:p>
            <a:r>
              <a:rPr lang="en-US" sz="3600" dirty="0" smtClean="0"/>
              <a:t>Charles </a:t>
            </a:r>
            <a:r>
              <a:rPr lang="en-US" sz="3600" dirty="0"/>
              <a:t>Ponzi </a:t>
            </a:r>
            <a:r>
              <a:rPr lang="en-US" sz="3600" dirty="0" smtClean="0"/>
              <a:t>1882-1949</a:t>
            </a:r>
            <a:endParaRPr lang="en-US" sz="36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476250"/>
            <a:ext cx="2266950"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1219200"/>
            <a:ext cx="6550231" cy="5078313"/>
          </a:xfrm>
          <a:prstGeom prst="rect">
            <a:avLst/>
          </a:prstGeom>
          <a:noFill/>
        </p:spPr>
        <p:txBody>
          <a:bodyPr wrap="square" rtlCol="0">
            <a:spAutoFit/>
          </a:bodyPr>
          <a:lstStyle/>
          <a:p>
            <a:pPr algn="ctr"/>
            <a:r>
              <a:rPr lang="en-US" b="1" dirty="0" smtClean="0">
                <a:latin typeface="Constantia" panose="02030602050306030303" pitchFamily="18" charset="0"/>
              </a:rPr>
              <a:t>Ponzi </a:t>
            </a:r>
            <a:r>
              <a:rPr lang="en-US" b="1" dirty="0">
                <a:latin typeface="Constantia" panose="02030602050306030303" pitchFamily="18" charset="0"/>
              </a:rPr>
              <a:t>was the infamous swindler who </a:t>
            </a:r>
            <a:r>
              <a:rPr lang="en-US" b="1" dirty="0" smtClean="0">
                <a:latin typeface="Constantia" panose="02030602050306030303" pitchFamily="18" charset="0"/>
              </a:rPr>
              <a:t>paid </a:t>
            </a:r>
            <a:r>
              <a:rPr lang="en-US" b="1" dirty="0">
                <a:latin typeface="Constantia" panose="02030602050306030303" pitchFamily="18" charset="0"/>
              </a:rPr>
              <a:t>out returns with other investors' </a:t>
            </a:r>
            <a:r>
              <a:rPr lang="en-US" b="1" dirty="0" smtClean="0">
                <a:latin typeface="Constantia" panose="02030602050306030303" pitchFamily="18" charset="0"/>
              </a:rPr>
              <a:t>money, and the "Ponzi </a:t>
            </a:r>
            <a:r>
              <a:rPr lang="en-US" b="1" dirty="0">
                <a:latin typeface="Constantia" panose="02030602050306030303" pitchFamily="18" charset="0"/>
              </a:rPr>
              <a:t>scheme" is named after him. </a:t>
            </a:r>
            <a:endParaRPr lang="en-US" b="1" dirty="0" smtClean="0">
              <a:latin typeface="Constantia" panose="02030602050306030303" pitchFamily="18" charset="0"/>
            </a:endParaRPr>
          </a:p>
          <a:p>
            <a:endParaRPr lang="en-US" sz="1000" dirty="0" smtClean="0">
              <a:latin typeface="Constantia" panose="02030602050306030303" pitchFamily="18" charset="0"/>
            </a:endParaRPr>
          </a:p>
          <a:p>
            <a:r>
              <a:rPr lang="en-US" dirty="0" smtClean="0">
                <a:latin typeface="Constantia" panose="02030602050306030303" pitchFamily="18" charset="0"/>
              </a:rPr>
              <a:t>Ponzi figured out a way to capitalize on the difference in market prices for stamps. Ponzi would </a:t>
            </a:r>
            <a:r>
              <a:rPr lang="en-US" dirty="0">
                <a:latin typeface="Constantia" panose="02030602050306030303" pitchFamily="18" charset="0"/>
              </a:rPr>
              <a:t>send money to agents working for him in other countries, who would buy IRCs and send them back to the United States. </a:t>
            </a:r>
            <a:r>
              <a:rPr lang="en-US" dirty="0" smtClean="0">
                <a:latin typeface="Constantia" panose="02030602050306030303" pitchFamily="18" charset="0"/>
              </a:rPr>
              <a:t>An IRC</a:t>
            </a:r>
            <a:r>
              <a:rPr lang="en-US" dirty="0">
                <a:latin typeface="Constantia" panose="02030602050306030303" pitchFamily="18" charset="0"/>
              </a:rPr>
              <a:t> is a coupon that can be exchanged for </a:t>
            </a:r>
            <a:r>
              <a:rPr lang="en-US" dirty="0" smtClean="0">
                <a:latin typeface="Constantia" panose="02030602050306030303" pitchFamily="18" charset="0"/>
              </a:rPr>
              <a:t>postage stamps in other countries. Ponzi would </a:t>
            </a:r>
            <a:r>
              <a:rPr lang="en-US" dirty="0">
                <a:latin typeface="Constantia" panose="02030602050306030303" pitchFamily="18" charset="0"/>
              </a:rPr>
              <a:t>then exchange the IRC for stamps worth more than he paid for them, and sell the stamps. Ponzi reportedly made more than 400 percent on some of these </a:t>
            </a:r>
            <a:r>
              <a:rPr lang="en-US" dirty="0" smtClean="0">
                <a:latin typeface="Constantia" panose="02030602050306030303" pitchFamily="18" charset="0"/>
              </a:rPr>
              <a:t>sales, but needed investors to increase his profits. He </a:t>
            </a:r>
            <a:r>
              <a:rPr lang="en-US" dirty="0">
                <a:latin typeface="Constantia" panose="02030602050306030303" pitchFamily="18" charset="0"/>
              </a:rPr>
              <a:t>promised investors outrageous returns of 50 percent in 45 days, or 100 percent in 90 days. Ponzi paid these investors using money from other investors, rather than with actual </a:t>
            </a:r>
            <a:r>
              <a:rPr lang="en-US" dirty="0" smtClean="0">
                <a:latin typeface="Constantia" panose="02030602050306030303" pitchFamily="18" charset="0"/>
              </a:rPr>
              <a:t>profit. The scheme collapsed when a newspaper investigation resulted in investors demanding their money back.</a:t>
            </a:r>
            <a:endParaRPr lang="en-US" dirty="0">
              <a:latin typeface="Constantia" panose="02030602050306030303" pitchFamily="18" charset="0"/>
            </a:endParaRPr>
          </a:p>
          <a:p>
            <a:endParaRPr lang="en-US" dirty="0">
              <a:latin typeface="Constantia" panose="02030602050306030303" pitchFamily="18" charset="0"/>
            </a:endParaRPr>
          </a:p>
        </p:txBody>
      </p:sp>
    </p:spTree>
    <p:extLst>
      <p:ext uri="{BB962C8B-B14F-4D97-AF65-F5344CB8AC3E}">
        <p14:creationId xmlns:p14="http://schemas.microsoft.com/office/powerpoint/2010/main" val="3743199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6781800" cy="838200"/>
          </a:xfrm>
        </p:spPr>
        <p:txBody>
          <a:bodyPr>
            <a:normAutofit/>
          </a:bodyPr>
          <a:lstStyle/>
          <a:p>
            <a:r>
              <a:rPr lang="en-US" sz="3600" dirty="0" smtClean="0"/>
              <a:t>Victor </a:t>
            </a:r>
            <a:r>
              <a:rPr lang="en-US" sz="3600" dirty="0" err="1" smtClean="0"/>
              <a:t>Lustig</a:t>
            </a:r>
            <a:r>
              <a:rPr lang="en-US" sz="3600" dirty="0" smtClean="0"/>
              <a:t> </a:t>
            </a:r>
            <a:r>
              <a:rPr lang="en-US" sz="3600" dirty="0" smtClean="0">
                <a:solidFill>
                  <a:schemeClr val="tx1"/>
                </a:solidFill>
              </a:rPr>
              <a:t>1890–1947</a:t>
            </a:r>
            <a:endParaRPr lang="en-US" sz="3600" dirty="0"/>
          </a:p>
        </p:txBody>
      </p:sp>
      <p:sp>
        <p:nvSpPr>
          <p:cNvPr id="3" name="Content Placeholder 2"/>
          <p:cNvSpPr>
            <a:spLocks noGrp="1"/>
          </p:cNvSpPr>
          <p:nvPr>
            <p:ph idx="1"/>
          </p:nvPr>
        </p:nvSpPr>
        <p:spPr>
          <a:xfrm>
            <a:off x="152400" y="1371600"/>
            <a:ext cx="6588427" cy="4800600"/>
          </a:xfrm>
        </p:spPr>
        <p:txBody>
          <a:bodyPr>
            <a:noAutofit/>
          </a:bodyPr>
          <a:lstStyle/>
          <a:p>
            <a:pPr marL="0" indent="0" algn="ctr">
              <a:buNone/>
            </a:pPr>
            <a:r>
              <a:rPr lang="en-US" sz="1800" b="1" dirty="0" smtClean="0">
                <a:latin typeface="Constantia" panose="02030602050306030303" pitchFamily="18" charset="0"/>
              </a:rPr>
              <a:t>The man who sold the Eiffel tower… twice. </a:t>
            </a:r>
          </a:p>
          <a:p>
            <a:pPr marL="0" indent="0" algn="ctr">
              <a:buNone/>
            </a:pPr>
            <a:endParaRPr lang="en-US" sz="1000" b="1" dirty="0" smtClean="0">
              <a:latin typeface="Constantia" panose="02030602050306030303" pitchFamily="18" charset="0"/>
            </a:endParaRPr>
          </a:p>
          <a:p>
            <a:pPr marL="0" indent="0">
              <a:buNone/>
            </a:pPr>
            <a:r>
              <a:rPr lang="en-US" sz="1800" dirty="0" smtClean="0">
                <a:latin typeface="Constantia" panose="02030602050306030303" pitchFamily="18" charset="0"/>
              </a:rPr>
              <a:t>In May of 1925, while reading the newspaper, </a:t>
            </a:r>
            <a:r>
              <a:rPr lang="en-US" sz="1800" dirty="0" err="1" smtClean="0">
                <a:latin typeface="Constantia" panose="02030602050306030303" pitchFamily="18" charset="0"/>
              </a:rPr>
              <a:t>Lustig</a:t>
            </a:r>
            <a:r>
              <a:rPr lang="en-US" sz="1800" dirty="0" smtClean="0">
                <a:latin typeface="Constantia" panose="02030602050306030303" pitchFamily="18" charset="0"/>
              </a:rPr>
              <a:t> noticed an article about the Eiffel Tower dilapidation. At the time, the Eiffel Tower had become an expensive nuisance left over from the 1889 Paris Exposition. The tower had fallen into disrepair, and Parisians lobbied for its removal. </a:t>
            </a:r>
            <a:r>
              <a:rPr lang="en-US" sz="1800" dirty="0" err="1" smtClean="0">
                <a:latin typeface="Constantia" panose="02030602050306030303" pitchFamily="18" charset="0"/>
              </a:rPr>
              <a:t>Lustig</a:t>
            </a:r>
            <a:r>
              <a:rPr lang="en-US" sz="1800" dirty="0" smtClean="0">
                <a:latin typeface="Constantia" panose="02030602050306030303" pitchFamily="18" charset="0"/>
              </a:rPr>
              <a:t> saw an opportunity, and forged government credentials. He met with a small group of scrap metal dealers, and explained that the city wanted to sell the Eiffel tower for scrap but that officials wanted to keep the plans a secret to avoid backlash from citizens.</a:t>
            </a:r>
          </a:p>
          <a:p>
            <a:pPr marL="0" indent="0">
              <a:buNone/>
            </a:pPr>
            <a:r>
              <a:rPr lang="en-US" sz="1800" dirty="0" smtClean="0">
                <a:latin typeface="Constantia" panose="02030602050306030303" pitchFamily="18" charset="0"/>
              </a:rPr>
              <a:t>One </a:t>
            </a:r>
            <a:r>
              <a:rPr lang="en-US" sz="1800" dirty="0">
                <a:latin typeface="Constantia" panose="02030602050306030303" pitchFamily="18" charset="0"/>
              </a:rPr>
              <a:t>of the dealers bought the story and put down a cash bid to tear down the tower. Yet when he went to city officials to cash in on the deal, they had no idea what he was talking about. The dealer realized he was duped, and was so embarrassed that he refused to go to police. </a:t>
            </a:r>
            <a:endParaRPr lang="en-US" sz="1800" dirty="0" smtClean="0">
              <a:latin typeface="Constantia" panose="02030602050306030303" pitchFamily="18" charset="0"/>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947" t="8347" r="10512" b="21555"/>
          <a:stretch/>
        </p:blipFill>
        <p:spPr bwMode="auto">
          <a:xfrm>
            <a:off x="6740827" y="440962"/>
            <a:ext cx="2374442" cy="3096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0443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6781800" cy="990600"/>
          </a:xfrm>
        </p:spPr>
        <p:txBody>
          <a:bodyPr>
            <a:normAutofit/>
          </a:bodyPr>
          <a:lstStyle/>
          <a:p>
            <a:r>
              <a:rPr lang="en-US" sz="3600" dirty="0" smtClean="0"/>
              <a:t>Marc </a:t>
            </a:r>
            <a:r>
              <a:rPr lang="en-US" sz="3600" dirty="0"/>
              <a:t>Stuart </a:t>
            </a:r>
            <a:r>
              <a:rPr lang="en-US" sz="3600" dirty="0" smtClean="0"/>
              <a:t>Dreier 1950-</a:t>
            </a:r>
            <a:endParaRPr lang="en-US" sz="36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533400"/>
            <a:ext cx="1752600"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1371600"/>
            <a:ext cx="6705600" cy="4801314"/>
          </a:xfrm>
          <a:prstGeom prst="rect">
            <a:avLst/>
          </a:prstGeom>
          <a:noFill/>
        </p:spPr>
        <p:txBody>
          <a:bodyPr wrap="square" rtlCol="0">
            <a:spAutoFit/>
          </a:bodyPr>
          <a:lstStyle/>
          <a:p>
            <a:pPr algn="ctr"/>
            <a:r>
              <a:rPr lang="en-US" b="1" dirty="0">
                <a:latin typeface="Constantia" panose="02030602050306030303" pitchFamily="18" charset="0"/>
              </a:rPr>
              <a:t>Yale University and Harvard Law </a:t>
            </a:r>
            <a:r>
              <a:rPr lang="en-US" b="1" dirty="0" smtClean="0">
                <a:latin typeface="Constantia" panose="02030602050306030303" pitchFamily="18" charset="0"/>
              </a:rPr>
              <a:t>School graduate steals millions</a:t>
            </a:r>
          </a:p>
          <a:p>
            <a:r>
              <a:rPr lang="en-US" dirty="0" smtClean="0">
                <a:latin typeface="Constantia" panose="02030602050306030303" pitchFamily="18" charset="0"/>
              </a:rPr>
              <a:t>Mr. Dreier was a New </a:t>
            </a:r>
            <a:r>
              <a:rPr lang="en-US" dirty="0">
                <a:latin typeface="Constantia" panose="02030602050306030303" pitchFamily="18" charset="0"/>
              </a:rPr>
              <a:t>York lawyer who orchestrated an elaborate fraud scheme that bilked hedge funds and other investors of $700 </a:t>
            </a:r>
            <a:r>
              <a:rPr lang="en-US" dirty="0" smtClean="0">
                <a:latin typeface="Constantia" panose="02030602050306030303" pitchFamily="18" charset="0"/>
              </a:rPr>
              <a:t>million. He sold </a:t>
            </a:r>
            <a:r>
              <a:rPr lang="en-US" dirty="0">
                <a:latin typeface="Constantia" panose="02030602050306030303" pitchFamily="18" charset="0"/>
              </a:rPr>
              <a:t>fake promissory notes to the hedge funds and other investors. He created phony financial statements and accounting documents, and paid people to impersonate others to trick prospective investors into believing the notes were </a:t>
            </a:r>
            <a:r>
              <a:rPr lang="en-US" dirty="0" smtClean="0">
                <a:latin typeface="Constantia" panose="02030602050306030303" pitchFamily="18" charset="0"/>
              </a:rPr>
              <a:t>genuine. His fraud unraveled when </a:t>
            </a:r>
            <a:r>
              <a:rPr lang="en-US" dirty="0">
                <a:latin typeface="Constantia" panose="02030602050306030303" pitchFamily="18" charset="0"/>
              </a:rPr>
              <a:t>he was arrested </a:t>
            </a:r>
            <a:r>
              <a:rPr lang="en-US" dirty="0" smtClean="0">
                <a:latin typeface="Constantia" panose="02030602050306030303" pitchFamily="18" charset="0"/>
              </a:rPr>
              <a:t>after </a:t>
            </a:r>
            <a:r>
              <a:rPr lang="en-US" dirty="0">
                <a:latin typeface="Constantia" panose="02030602050306030303" pitchFamily="18" charset="0"/>
              </a:rPr>
              <a:t>trying to impersonate an employee of the Ontario Teachers’ Pension Plan in an attempt to sell a fake note for millions of dollars</a:t>
            </a:r>
            <a:r>
              <a:rPr lang="en-US" dirty="0" smtClean="0">
                <a:latin typeface="Constantia" panose="02030602050306030303" pitchFamily="18" charset="0"/>
              </a:rPr>
              <a:t>.</a:t>
            </a:r>
            <a:r>
              <a:rPr lang="en-US" dirty="0">
                <a:latin typeface="Constantia" panose="02030602050306030303" pitchFamily="18" charset="0"/>
              </a:rPr>
              <a:t> </a:t>
            </a:r>
            <a:r>
              <a:rPr lang="en-US" dirty="0" smtClean="0">
                <a:latin typeface="Constantia" panose="02030602050306030303" pitchFamily="18" charset="0"/>
              </a:rPr>
              <a:t>A graduate of Yale University and Harvard Law School, Dreier stole more than $46 million from his clients and used some of the proceeds of his sales of fake notes to pay earlier investors. The victims of his fraud suffered more than $400 million in actual losses, and Dreier was sentenced in July 2009 to 20 years in prison.</a:t>
            </a:r>
            <a:endParaRPr lang="en-US" dirty="0">
              <a:latin typeface="Constantia" panose="02030602050306030303" pitchFamily="18" charset="0"/>
            </a:endParaRPr>
          </a:p>
          <a:p>
            <a:endParaRPr lang="en-US" dirty="0">
              <a:latin typeface="Constantia" panose="02030602050306030303" pitchFamily="18" charset="0"/>
            </a:endParaRPr>
          </a:p>
        </p:txBody>
      </p:sp>
    </p:spTree>
    <p:extLst>
      <p:ext uri="{BB962C8B-B14F-4D97-AF65-F5344CB8AC3E}">
        <p14:creationId xmlns:p14="http://schemas.microsoft.com/office/powerpoint/2010/main" val="20261180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483</TotalTime>
  <Words>2988</Words>
  <Application>Microsoft Office PowerPoint</Application>
  <PresentationFormat>On-screen Show (4:3)</PresentationFormat>
  <Paragraphs>227</Paragraphs>
  <Slides>21</Slides>
  <Notes>18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NewsPrint</vt:lpstr>
      <vt:lpstr>From Ponzi to Madoff:  How to Teach Your Students About Fraud and Scams  … and hopefully have some fun in the process! </vt:lpstr>
      <vt:lpstr>The Maine Office of Securities</vt:lpstr>
      <vt:lpstr>In the Classroom</vt:lpstr>
      <vt:lpstr>Securities Fraud</vt:lpstr>
      <vt:lpstr>Pyramid or Ponzi Scheme?</vt:lpstr>
      <vt:lpstr>Top Ten Scam Artists: </vt:lpstr>
      <vt:lpstr>Charles Ponzi 1882-1949</vt:lpstr>
      <vt:lpstr>Victor Lustig 1890–1947</vt:lpstr>
      <vt:lpstr>Marc Stuart Dreier 1950-</vt:lpstr>
      <vt:lpstr>Billion Coupons Investment  &amp; Marvin Cooper, CEO</vt:lpstr>
      <vt:lpstr>Tom Petters </vt:lpstr>
      <vt:lpstr>Allen Stanford</vt:lpstr>
      <vt:lpstr> Sean Nathan Healy</vt:lpstr>
      <vt:lpstr> Michael E. Kelly</vt:lpstr>
      <vt:lpstr>Greater Ministries International &amp; Gerald Payne </vt:lpstr>
      <vt:lpstr>Bernard Madoff 1938-</vt:lpstr>
      <vt:lpstr>Warning Signs of a Scam</vt:lpstr>
      <vt:lpstr>Why Are Scam Artists So Successful?</vt:lpstr>
      <vt:lpstr>How to Protect Yourself</vt:lpstr>
      <vt:lpstr>How to Protect Yourself</vt:lpstr>
      <vt:lpstr>Group Activity</vt:lpstr>
    </vt:vector>
  </TitlesOfParts>
  <Company>State of Maine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Ponzi to Madoff:  How to Teach Your Students About Fraud and Scams   and hopefully have some fun in the process!</dc:title>
  <dc:creator>Laxon, Lindsay J</dc:creator>
  <cp:lastModifiedBy>kknight</cp:lastModifiedBy>
  <cp:revision>51</cp:revision>
  <dcterms:created xsi:type="dcterms:W3CDTF">2014-04-28T16:27:36Z</dcterms:created>
  <dcterms:modified xsi:type="dcterms:W3CDTF">2014-10-23T16:55:22Z</dcterms:modified>
</cp:coreProperties>
</file>