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Lst>
  <p:notesMasterIdLst>
    <p:notesMasterId r:id="rId35"/>
  </p:notesMasterIdLst>
  <p:handoutMasterIdLst>
    <p:handoutMasterId r:id="rId36"/>
  </p:handoutMasterIdLst>
  <p:sldIdLst>
    <p:sldId id="256" r:id="rId2"/>
    <p:sldId id="257" r:id="rId3"/>
    <p:sldId id="278" r:id="rId4"/>
    <p:sldId id="279" r:id="rId5"/>
    <p:sldId id="280" r:id="rId6"/>
    <p:sldId id="281" r:id="rId7"/>
    <p:sldId id="286" r:id="rId8"/>
    <p:sldId id="287" r:id="rId9"/>
    <p:sldId id="288" r:id="rId10"/>
    <p:sldId id="289" r:id="rId11"/>
    <p:sldId id="301" r:id="rId12"/>
    <p:sldId id="302" r:id="rId13"/>
    <p:sldId id="303" r:id="rId14"/>
    <p:sldId id="304" r:id="rId15"/>
    <p:sldId id="305" r:id="rId16"/>
    <p:sldId id="292" r:id="rId17"/>
    <p:sldId id="293" r:id="rId18"/>
    <p:sldId id="294" r:id="rId19"/>
    <p:sldId id="306" r:id="rId20"/>
    <p:sldId id="296" r:id="rId21"/>
    <p:sldId id="297" r:id="rId22"/>
    <p:sldId id="298" r:id="rId23"/>
    <p:sldId id="258" r:id="rId24"/>
    <p:sldId id="260" r:id="rId25"/>
    <p:sldId id="259" r:id="rId26"/>
    <p:sldId id="262" r:id="rId27"/>
    <p:sldId id="268" r:id="rId28"/>
    <p:sldId id="273" r:id="rId29"/>
    <p:sldId id="275" r:id="rId30"/>
    <p:sldId id="276" r:id="rId31"/>
    <p:sldId id="277" r:id="rId32"/>
    <p:sldId id="271" r:id="rId33"/>
    <p:sldId id="300"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2514" y="-7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A436F60-398A-4CA2-9283-CCA1D9D247A4}" type="datetimeFigureOut">
              <a:rPr lang="en-US" smtClean="0"/>
              <a:pPr/>
              <a:t>12/7/2015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6E546D7-3272-4152-963F-659D54DE0F82}" type="slidenum">
              <a:rPr lang="en-US" smtClean="0"/>
              <a:pPr/>
              <a:t>‹#›</a:t>
            </a:fld>
            <a:endParaRPr lang="en-US"/>
          </a:p>
        </p:txBody>
      </p:sp>
    </p:spTree>
    <p:extLst>
      <p:ext uri="{BB962C8B-B14F-4D97-AF65-F5344CB8AC3E}">
        <p14:creationId xmlns:p14="http://schemas.microsoft.com/office/powerpoint/2010/main" val="3366122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793D80B-4C51-4B2A-B66C-72D2342ACC94}" type="datetimeFigureOut">
              <a:rPr lang="en-US" smtClean="0"/>
              <a:pPr/>
              <a:t>12/7/2015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ED5F8AF-B045-49CB-B480-695D587927A3}" type="slidenum">
              <a:rPr lang="en-US" smtClean="0"/>
              <a:pPr/>
              <a:t>‹#›</a:t>
            </a:fld>
            <a:endParaRPr lang="en-US"/>
          </a:p>
        </p:txBody>
      </p:sp>
    </p:spTree>
    <p:extLst>
      <p:ext uri="{BB962C8B-B14F-4D97-AF65-F5344CB8AC3E}">
        <p14:creationId xmlns:p14="http://schemas.microsoft.com/office/powerpoint/2010/main" val="6129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B1E9E1C-B514-4BBB-91AC-4037EC143F28}" type="slidenum">
              <a:rPr lang="en-US"/>
              <a:pPr/>
              <a:t>10</a:t>
            </a:fld>
            <a:endParaRPr lang="en-US"/>
          </a:p>
        </p:txBody>
      </p:sp>
      <p:sp>
        <p:nvSpPr>
          <p:cNvPr id="44035"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eaLnBrk="1" hangingPunct="1">
              <a:defRPr/>
            </a:pPr>
            <a:r>
              <a:rPr lang="en-US" sz="600" dirty="0" smtClean="0">
                <a:effectLst>
                  <a:outerShdw blurRad="38100" dist="38100" dir="2700000" algn="tl">
                    <a:srgbClr val="C0C0C0"/>
                  </a:outerShdw>
                </a:effectLst>
              </a:rPr>
              <a:t>1</a:t>
            </a:r>
            <a:r>
              <a:rPr lang="en-US" sz="600" baseline="30000" dirty="0" smtClean="0">
                <a:effectLst>
                  <a:outerShdw blurRad="38100" dist="38100" dir="2700000" algn="tl">
                    <a:srgbClr val="C0C0C0"/>
                  </a:outerShdw>
                </a:effectLst>
              </a:rPr>
              <a:t>st</a:t>
            </a:r>
            <a:r>
              <a:rPr lang="en-US" sz="600" dirty="0" smtClean="0">
                <a:effectLst>
                  <a:outerShdw blurRad="38100" dist="38100" dir="2700000" algn="tl">
                    <a:srgbClr val="C0C0C0"/>
                  </a:outerShdw>
                </a:effectLst>
              </a:rPr>
              <a:t> 4   </a:t>
            </a:r>
          </a:p>
          <a:p>
            <a:pPr eaLnBrk="1" hangingPunct="1">
              <a:defRPr/>
            </a:pPr>
            <a:r>
              <a:rPr lang="en-US" sz="600" dirty="0" smtClean="0">
                <a:effectLst>
                  <a:outerShdw blurRad="38100" dist="38100" dir="2700000" algn="tl">
                    <a:srgbClr val="C0C0C0"/>
                  </a:outerShdw>
                </a:effectLst>
              </a:rPr>
              <a:t>Drum et al, 2009</a:t>
            </a:r>
          </a:p>
          <a:p>
            <a:pPr eaLnBrk="1" hangingPunct="1">
              <a:defRPr/>
            </a:pPr>
            <a:r>
              <a:rPr lang="en-US" sz="600" dirty="0" smtClean="0">
                <a:effectLst>
                  <a:outerShdw blurRad="38100" dist="38100" dir="2700000" algn="tl">
                    <a:srgbClr val="C0C0C0"/>
                  </a:outerShdw>
                </a:effectLst>
              </a:rPr>
              <a:t>National Research Consortium of Counseling Centers (June 2009 issue of </a:t>
            </a:r>
            <a:r>
              <a:rPr lang="en-US" sz="600" i="1" dirty="0" smtClean="0">
                <a:effectLst>
                  <a:outerShdw blurRad="38100" dist="38100" dir="2700000" algn="tl">
                    <a:srgbClr val="C0C0C0"/>
                  </a:outerShdw>
                </a:effectLst>
              </a:rPr>
              <a:t>Professional Psychology: Research and Practice</a:t>
            </a:r>
            <a:r>
              <a:rPr lang="en-US" sz="600" dirty="0" smtClean="0">
                <a:effectLst>
                  <a:outerShdw blurRad="38100" dist="38100" dir="2700000" algn="tl">
                    <a:srgbClr val="C0C0C0"/>
                  </a:outerShdw>
                </a:effectLst>
              </a:rPr>
              <a:t>)</a:t>
            </a:r>
          </a:p>
          <a:p>
            <a:pPr eaLnBrk="1" hangingPunct="1">
              <a:defRPr/>
            </a:pPr>
            <a:endParaRPr lang="en-US" sz="600" dirty="0" smtClean="0">
              <a:effectLst>
                <a:outerShdw blurRad="38100" dist="38100" dir="2700000" algn="tl">
                  <a:srgbClr val="C0C0C0"/>
                </a:outerShdw>
              </a:effectLst>
            </a:endParaRPr>
          </a:p>
          <a:p>
            <a:pPr eaLnBrk="1" hangingPunct="1">
              <a:defRPr/>
            </a:pPr>
            <a:r>
              <a:rPr lang="en-US" sz="1000" dirty="0" smtClean="0"/>
              <a:t>(last point) Gallagher, </a:t>
            </a:r>
            <a:r>
              <a:rPr lang="en-US" sz="1000" i="1" dirty="0" smtClean="0"/>
              <a:t>National Survey of Counseling Center Directors</a:t>
            </a:r>
            <a:r>
              <a:rPr lang="en-US" sz="1000" dirty="0" smtClean="0"/>
              <a:t>, 1980-2008)</a:t>
            </a:r>
            <a:endParaRPr lang="en-US" sz="700" dirty="0" smtClean="0">
              <a:effectLst>
                <a:outerShdw blurRad="38100" dist="38100" dir="2700000" algn="tl">
                  <a:srgbClr val="C0C0C0"/>
                </a:outerShdw>
              </a:effectLst>
            </a:endParaRPr>
          </a:p>
          <a:p>
            <a:pPr eaLnBrk="1" hangingPunct="1">
              <a:defRPr/>
            </a:pPr>
            <a:endParaRPr lang="en-US" sz="600" dirty="0" smtClean="0">
              <a:effectLst>
                <a:outerShdw blurRad="38100" dist="38100" dir="2700000" algn="tl">
                  <a:srgbClr val="C0C0C0"/>
                </a:outerShdw>
              </a:effectLst>
            </a:endParaRPr>
          </a:p>
          <a:p>
            <a:pPr eaLnBrk="1" hangingPunct="1">
              <a:defRPr/>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 inspired</a:t>
            </a:r>
            <a:r>
              <a:rPr lang="en-US" baseline="0" dirty="0" smtClean="0"/>
              <a:t> by ASIST</a:t>
            </a:r>
            <a:endParaRPr lang="en-US" dirty="0"/>
          </a:p>
        </p:txBody>
      </p:sp>
      <p:sp>
        <p:nvSpPr>
          <p:cNvPr id="4" name="Slide Number Placeholder 3"/>
          <p:cNvSpPr>
            <a:spLocks noGrp="1"/>
          </p:cNvSpPr>
          <p:nvPr>
            <p:ph type="sldNum" sz="quarter" idx="10"/>
          </p:nvPr>
        </p:nvSpPr>
        <p:spPr/>
        <p:txBody>
          <a:bodyPr/>
          <a:lstStyle/>
          <a:p>
            <a:fld id="{588C3A54-2AE4-4E98-B52A-682A263E5DEC}" type="slidenum">
              <a:rPr lang="en-US" smtClean="0"/>
              <a:pPr/>
              <a:t>16</a:t>
            </a:fld>
            <a:endParaRPr lang="en-US"/>
          </a:p>
        </p:txBody>
      </p:sp>
    </p:spTree>
    <p:extLst>
      <p:ext uri="{BB962C8B-B14F-4D97-AF65-F5344CB8AC3E}">
        <p14:creationId xmlns:p14="http://schemas.microsoft.com/office/powerpoint/2010/main" val="297848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8D6F41-E84F-4918-91A9-C9B3BA9F889B}" type="slidenum">
              <a:rPr lang="en-US" altLang="en-US"/>
              <a:pPr/>
              <a:t>17</a:t>
            </a:fld>
            <a:endParaRPr lang="en-US" alt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2CD860-7447-4BB3-AFBC-9F573240F843}" type="slidenum">
              <a:rPr lang="en-US" altLang="en-US"/>
              <a:pPr/>
              <a:t>20</a:t>
            </a:fld>
            <a:endParaRPr lang="en-US" alt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a:spLocks noGrp="1" noChangeArrowheads="1"/>
          </p:cNvSpPr>
          <p:nvPr>
            <p:ph type="ftr" sz="quarter" idx="4"/>
          </p:nvPr>
        </p:nvSpPr>
        <p:spPr>
          <a:noFill/>
        </p:spPr>
        <p:txBody>
          <a:bodyPr/>
          <a:lstStyle/>
          <a:p>
            <a:r>
              <a:rPr lang="en-US" smtClean="0"/>
              <a:t>MYSPP Awareness Presentation</a:t>
            </a:r>
          </a:p>
        </p:txBody>
      </p:sp>
      <p:sp>
        <p:nvSpPr>
          <p:cNvPr id="35843" name="Rectangle 7"/>
          <p:cNvSpPr>
            <a:spLocks noGrp="1" noChangeArrowheads="1"/>
          </p:cNvSpPr>
          <p:nvPr>
            <p:ph type="sldNum" sz="quarter" idx="5"/>
          </p:nvPr>
        </p:nvSpPr>
        <p:spPr>
          <a:noFill/>
        </p:spPr>
        <p:txBody>
          <a:bodyPr/>
          <a:lstStyle/>
          <a:p>
            <a:fld id="{667E05A0-A2E4-407A-8C99-6A90FD61DDE5}" type="slidenum">
              <a:rPr lang="en-US" smtClean="0"/>
              <a:pPr/>
              <a:t>33</a:t>
            </a:fld>
            <a:endParaRPr lang="en-US" smtClean="0"/>
          </a:p>
        </p:txBody>
      </p:sp>
      <p:sp>
        <p:nvSpPr>
          <p:cNvPr id="35844"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0512A29F-EA9F-4F0B-838F-A63FA63DD859}" type="slidenum">
              <a:rPr lang="en-US" sz="1200"/>
              <a:pPr algn="r" defTabSz="931863"/>
              <a:t>33</a:t>
            </a:fld>
            <a:endParaRPr lang="en-US" sz="1200"/>
          </a:p>
        </p:txBody>
      </p:sp>
      <p:sp>
        <p:nvSpPr>
          <p:cNvPr id="35845" name="Rectangle 2"/>
          <p:cNvSpPr>
            <a:spLocks noGrp="1" noRot="1" noChangeAspect="1" noChangeArrowheads="1" noTextEdit="1"/>
          </p:cNvSpPr>
          <p:nvPr>
            <p:ph type="sldImg"/>
          </p:nvPr>
        </p:nvSpPr>
        <p:spPr>
          <a:ln/>
        </p:spPr>
      </p:sp>
      <p:sp>
        <p:nvSpPr>
          <p:cNvPr id="35846"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r>
              <a:rPr lang="en-US" dirty="0" smtClean="0"/>
              <a:t>We view suicide prevention as a broad spectrum.  On one end, there are students who are in great distress, maybe suicidal and needing immediate help.  On the other end, we have students who just don’t feel like they belong; maybe they are lonely or sad, or stressed because of finances.  We believe that there is a way to intervene on all parts of the spectrum, and have designed our prevention efforts to address students wherever they may fall.</a:t>
            </a:r>
          </a:p>
          <a:p>
            <a:pPr eaLnBrk="1" hangingPunct="1"/>
            <a:endParaRPr lang="en-US" dirty="0" smtClean="0"/>
          </a:p>
          <a:p>
            <a:pPr eaLnBrk="1" hangingPunct="1"/>
            <a:r>
              <a:rPr lang="en-US" dirty="0" smtClean="0"/>
              <a:t>When thinking about suicide, and why people die by suicide, we use a model created by Thomas Joiner, a leader in the field of suicide prevention.  Joiner believes that there are a small number</a:t>
            </a:r>
            <a:r>
              <a:rPr lang="en-US" baseline="0" dirty="0" smtClean="0"/>
              <a:t> of</a:t>
            </a:r>
            <a:r>
              <a:rPr lang="en-US" dirty="0" smtClean="0"/>
              <a:t> people who are capable of suicide, due to a variety of reasons.  However, not all of those people will attempt or die by suicide in their lifetime.  He believes that there is another group of people who believe that they are more a burden to their loved ones and society alive then dead.  They also may feel that they do not belong to anything and have no connection.  People who are capable of suicide and also feel that they are a burden and have no connections are more likely to attempt</a:t>
            </a:r>
            <a:r>
              <a:rPr lang="en-US" baseline="0" dirty="0" smtClean="0"/>
              <a:t> or die by </a:t>
            </a:r>
            <a:r>
              <a:rPr lang="en-US" dirty="0" smtClean="0"/>
              <a:t>suicide.  With our prevention efforts, we want to address the issue of failed belongingness.  When someone feels that they belong, they are more likely to reach out for support.</a:t>
            </a:r>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DF66AD8-BC4A-4004-9882-414398D930CA}"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dirty="0">
              <a:solidFill>
                <a:srgbClr val="FFFFFF"/>
              </a:solidFill>
            </a:endParaRP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F66AD8-BC4A-4004-9882-414398D930CA}"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F66AD8-BC4A-4004-9882-414398D930CA}" type="datetimeFigureOut">
              <a:rPr lang="en-US" smtClean="0"/>
              <a:pPr/>
              <a:t>12/7/2015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07DB205-0457-4BF7-9957-204B53B2205D}" type="slidenum">
              <a:rPr lang="en-US"/>
              <a:pPr>
                <a:defRPr/>
              </a:pPr>
              <a:t>‹#›</a:t>
            </a:fld>
            <a:endParaRPr lang="en-US"/>
          </a:p>
        </p:txBody>
      </p:sp>
    </p:spTree>
    <p:extLst>
      <p:ext uri="{BB962C8B-B14F-4D97-AF65-F5344CB8AC3E}">
        <p14:creationId xmlns:p14="http://schemas.microsoft.com/office/powerpoint/2010/main" val="4032887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F66AD8-BC4A-4004-9882-414398D930CA}"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F66AD8-BC4A-4004-9882-414398D930CA}" type="datetimeFigureOut">
              <a:rPr lang="en-US" smtClean="0"/>
              <a:pPr/>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F66AD8-BC4A-4004-9882-414398D930CA}" type="datetimeFigureOut">
              <a:rPr lang="en-US" smtClean="0"/>
              <a:pPr/>
              <a:t>12/7/2015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F66AD8-BC4A-4004-9882-414398D930CA}" type="datetimeFigureOut">
              <a:rPr lang="en-US" smtClean="0"/>
              <a:pPr/>
              <a:t>12/7/2015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pPr/>
              <a:t>12/7/2015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pPr/>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DF66AD8-BC4A-4004-9882-414398D930CA}" type="datetimeFigureOut">
              <a:rPr lang="en-US" smtClean="0"/>
              <a:pPr/>
              <a:t>12/7/2015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9D2C864-9362-43C7-A136-D9C41D93A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DF66AD8-BC4A-4004-9882-414398D930CA}" type="datetimeFigureOut">
              <a:rPr lang="en-US" smtClean="0"/>
              <a:pPr/>
              <a:t>12/7/2015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9D2C864-9362-43C7-A136-D9C41D93A9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008788"/>
            <a:ext cx="6477000" cy="1914144"/>
          </a:xfrm>
        </p:spPr>
        <p:txBody>
          <a:bodyPr>
            <a:normAutofit fontScale="90000"/>
          </a:bodyPr>
          <a:lstStyle/>
          <a:p>
            <a:r>
              <a:rPr lang="en-US" dirty="0" smtClean="0"/>
              <a:t>Recognizing and Supporting People of Concern</a:t>
            </a:r>
            <a:endParaRPr lang="en-US" dirty="0"/>
          </a:p>
        </p:txBody>
      </p:sp>
      <p:sp>
        <p:nvSpPr>
          <p:cNvPr id="3" name="Subtitle 2"/>
          <p:cNvSpPr>
            <a:spLocks noGrp="1"/>
          </p:cNvSpPr>
          <p:nvPr>
            <p:ph type="subTitle" idx="1"/>
          </p:nvPr>
        </p:nvSpPr>
        <p:spPr>
          <a:xfrm>
            <a:off x="2209800" y="4922932"/>
            <a:ext cx="6477000" cy="1174088"/>
          </a:xfrm>
        </p:spPr>
        <p:txBody>
          <a:bodyPr>
            <a:normAutofit/>
          </a:bodyPr>
          <a:lstStyle/>
          <a:p>
            <a:r>
              <a:rPr lang="en-US" dirty="0"/>
              <a:t>What To Look </a:t>
            </a:r>
            <a:r>
              <a:rPr lang="en-US" dirty="0" smtClean="0"/>
              <a:t>For</a:t>
            </a:r>
          </a:p>
          <a:p>
            <a:r>
              <a:rPr lang="en-US" dirty="0" smtClean="0"/>
              <a:t>What To Do</a:t>
            </a:r>
          </a:p>
          <a:p>
            <a:r>
              <a:rPr lang="en-US" dirty="0" smtClean="0"/>
              <a:t>How To Respond</a:t>
            </a:r>
          </a:p>
        </p:txBody>
      </p:sp>
      <p:sp>
        <p:nvSpPr>
          <p:cNvPr id="4" name="TextBox 3"/>
          <p:cNvSpPr txBox="1"/>
          <p:nvPr/>
        </p:nvSpPr>
        <p:spPr>
          <a:xfrm>
            <a:off x="2209800" y="6097020"/>
            <a:ext cx="6477000" cy="276999"/>
          </a:xfrm>
          <a:prstGeom prst="rect">
            <a:avLst/>
          </a:prstGeom>
          <a:noFill/>
        </p:spPr>
        <p:txBody>
          <a:bodyPr wrap="square" rtlCol="0">
            <a:spAutoFit/>
          </a:bodyPr>
          <a:lstStyle/>
          <a:p>
            <a:r>
              <a:rPr lang="en-US" sz="1200" dirty="0" smtClean="0"/>
              <a:t>Financial Aid Advisors: October 29, 2015, Point Lookout Retreat Center, Northport, Maine</a:t>
            </a:r>
            <a:endParaRPr lang="en-US" sz="1200" dirty="0"/>
          </a:p>
        </p:txBody>
      </p:sp>
    </p:spTree>
    <p:extLst>
      <p:ext uri="{BB962C8B-B14F-4D97-AF65-F5344CB8AC3E}">
        <p14:creationId xmlns:p14="http://schemas.microsoft.com/office/powerpoint/2010/main" val="2944914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28600" y="381000"/>
            <a:ext cx="8001000" cy="1143000"/>
          </a:xfrm>
        </p:spPr>
        <p:txBody>
          <a:bodyPr>
            <a:normAutofit fontScale="90000"/>
          </a:bodyPr>
          <a:lstStyle/>
          <a:p>
            <a:pPr eaLnBrk="1" hangingPunct="1">
              <a:defRPr/>
            </a:pPr>
            <a:r>
              <a:rPr lang="en-US" sz="3800" dirty="0" smtClean="0"/>
              <a:t>National Data on Students Considering Suicide</a:t>
            </a:r>
          </a:p>
        </p:txBody>
      </p:sp>
      <p:sp>
        <p:nvSpPr>
          <p:cNvPr id="9219" name="Rectangle 3"/>
          <p:cNvSpPr>
            <a:spLocks noGrp="1" noChangeArrowheads="1"/>
          </p:cNvSpPr>
          <p:nvPr>
            <p:ph type="body" idx="4294967295"/>
          </p:nvPr>
        </p:nvSpPr>
        <p:spPr>
          <a:xfrm>
            <a:off x="304800" y="1905000"/>
            <a:ext cx="7772400" cy="4678363"/>
          </a:xfrm>
        </p:spPr>
        <p:txBody>
          <a:bodyPr>
            <a:normAutofit fontScale="85000" lnSpcReduction="20000"/>
          </a:bodyPr>
          <a:lstStyle/>
          <a:p>
            <a:pPr eaLnBrk="1" hangingPunct="1">
              <a:lnSpc>
                <a:spcPct val="90000"/>
              </a:lnSpc>
              <a:defRPr/>
            </a:pPr>
            <a:r>
              <a:rPr lang="en-US" dirty="0" smtClean="0"/>
              <a:t>55% of students had experienced suicidal thoughts in their lifetime</a:t>
            </a:r>
            <a:br>
              <a:rPr lang="en-US" dirty="0" smtClean="0"/>
            </a:br>
            <a:endParaRPr lang="en-US" dirty="0" smtClean="0"/>
          </a:p>
          <a:p>
            <a:pPr eaLnBrk="1" hangingPunct="1">
              <a:lnSpc>
                <a:spcPct val="90000"/>
              </a:lnSpc>
              <a:defRPr/>
            </a:pPr>
            <a:r>
              <a:rPr lang="en-US" dirty="0" smtClean="0"/>
              <a:t>46% never talk to anyone else about thoughts or suicidal attempts</a:t>
            </a:r>
            <a:br>
              <a:rPr lang="en-US" dirty="0" smtClean="0"/>
            </a:br>
            <a:endParaRPr lang="en-US" dirty="0" smtClean="0"/>
          </a:p>
          <a:p>
            <a:pPr eaLnBrk="1" hangingPunct="1">
              <a:lnSpc>
                <a:spcPct val="90000"/>
              </a:lnSpc>
              <a:defRPr/>
            </a:pPr>
            <a:r>
              <a:rPr lang="en-US" dirty="0" smtClean="0"/>
              <a:t>Of those who talked to others, 67% first told a friend/peer</a:t>
            </a:r>
            <a:br>
              <a:rPr lang="en-US" dirty="0" smtClean="0"/>
            </a:br>
            <a:endParaRPr lang="en-US" dirty="0" smtClean="0"/>
          </a:p>
          <a:p>
            <a:pPr eaLnBrk="1" hangingPunct="1">
              <a:lnSpc>
                <a:spcPct val="90000"/>
              </a:lnSpc>
              <a:defRPr/>
            </a:pPr>
            <a:r>
              <a:rPr lang="en-US" dirty="0" smtClean="0"/>
              <a:t>Of those who talked to others, 52% found it helpful and 58% were advised  to seek professional help</a:t>
            </a:r>
            <a:br>
              <a:rPr lang="en-US" dirty="0" smtClean="0"/>
            </a:br>
            <a:endParaRPr lang="en-US" dirty="0" smtClean="0"/>
          </a:p>
          <a:p>
            <a:pPr eaLnBrk="1" hangingPunct="1">
              <a:lnSpc>
                <a:spcPct val="90000"/>
              </a:lnSpc>
              <a:defRPr/>
            </a:pPr>
            <a:r>
              <a:rPr lang="en-US" dirty="0" smtClean="0"/>
              <a:t>80% of students who die by suicide each year are not known by the campus counseling center</a:t>
            </a:r>
          </a:p>
        </p:txBody>
      </p:sp>
    </p:spTree>
    <p:extLst>
      <p:ext uri="{BB962C8B-B14F-4D97-AF65-F5344CB8AC3E}">
        <p14:creationId xmlns:p14="http://schemas.microsoft.com/office/powerpoint/2010/main" val="778645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and Crises</a:t>
            </a:r>
            <a:endParaRPr lang="en-US" dirty="0"/>
          </a:p>
        </p:txBody>
      </p:sp>
      <p:sp>
        <p:nvSpPr>
          <p:cNvPr id="3" name="Content Placeholder 2"/>
          <p:cNvSpPr>
            <a:spLocks noGrp="1"/>
          </p:cNvSpPr>
          <p:nvPr>
            <p:ph idx="1"/>
          </p:nvPr>
        </p:nvSpPr>
        <p:spPr>
          <a:xfrm>
            <a:off x="568476" y="1735137"/>
            <a:ext cx="8055429" cy="4687433"/>
          </a:xfrm>
        </p:spPr>
        <p:txBody>
          <a:bodyPr>
            <a:normAutofit fontScale="92500" lnSpcReduction="20000"/>
          </a:bodyPr>
          <a:lstStyle/>
          <a:p>
            <a:pPr lvl="1"/>
            <a:r>
              <a:rPr lang="en-US" dirty="0" smtClean="0"/>
              <a:t>Suicide (attempts, ideation, talk, plan, etc.)</a:t>
            </a:r>
          </a:p>
          <a:p>
            <a:pPr lvl="1"/>
            <a:r>
              <a:rPr lang="en-US" dirty="0" smtClean="0"/>
              <a:t>Self-Injury </a:t>
            </a:r>
          </a:p>
          <a:p>
            <a:pPr lvl="1"/>
            <a:r>
              <a:rPr lang="en-US" dirty="0" smtClean="0"/>
              <a:t>Threats of harm to self/others</a:t>
            </a:r>
          </a:p>
          <a:p>
            <a:pPr lvl="1"/>
            <a:r>
              <a:rPr lang="en-US" dirty="0" smtClean="0"/>
              <a:t>Violence</a:t>
            </a:r>
          </a:p>
          <a:p>
            <a:pPr lvl="1"/>
            <a:r>
              <a:rPr lang="en-US" dirty="0" smtClean="0"/>
              <a:t>Destruction of property</a:t>
            </a:r>
          </a:p>
          <a:p>
            <a:pPr lvl="1"/>
            <a:r>
              <a:rPr lang="en-US" dirty="0" smtClean="0"/>
              <a:t>Extensive attention seeking</a:t>
            </a:r>
          </a:p>
          <a:p>
            <a:pPr lvl="1"/>
            <a:r>
              <a:rPr lang="en-US" dirty="0" smtClean="0"/>
              <a:t>Serious and/or repeated conduct code violations</a:t>
            </a:r>
          </a:p>
          <a:p>
            <a:pPr lvl="1"/>
            <a:r>
              <a:rPr lang="en-US" dirty="0" smtClean="0"/>
              <a:t>Patterns of disordered eating/over-exercising</a:t>
            </a:r>
            <a:endParaRPr lang="en-US" dirty="0"/>
          </a:p>
          <a:p>
            <a:pPr lvl="1"/>
            <a:r>
              <a:rPr lang="en-US" dirty="0" smtClean="0"/>
              <a:t>Substance abuse</a:t>
            </a:r>
          </a:p>
          <a:p>
            <a:pPr lvl="1"/>
            <a:r>
              <a:rPr lang="en-US" dirty="0" smtClean="0"/>
              <a:t>Behaviors that alarm, frighten, raise significant concern among others</a:t>
            </a:r>
          </a:p>
        </p:txBody>
      </p:sp>
    </p:spTree>
    <p:extLst>
      <p:ext uri="{BB962C8B-B14F-4D97-AF65-F5344CB8AC3E}">
        <p14:creationId xmlns:p14="http://schemas.microsoft.com/office/powerpoint/2010/main" val="116276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Behaviors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ACADEMIC INDICATORS</a:t>
            </a:r>
          </a:p>
          <a:p>
            <a:pPr lvl="1"/>
            <a:r>
              <a:rPr lang="en-US" dirty="0" smtClean="0"/>
              <a:t>Repeated absences</a:t>
            </a:r>
          </a:p>
          <a:p>
            <a:pPr lvl="1"/>
            <a:r>
              <a:rPr lang="en-US" dirty="0" smtClean="0"/>
              <a:t>Missed assignments, exams, appointments</a:t>
            </a:r>
          </a:p>
          <a:p>
            <a:pPr lvl="1"/>
            <a:r>
              <a:rPr lang="en-US" dirty="0" smtClean="0"/>
              <a:t>Deterioration in quality/quantity of work</a:t>
            </a:r>
          </a:p>
          <a:p>
            <a:pPr lvl="1"/>
            <a:r>
              <a:rPr lang="en-US" dirty="0" smtClean="0"/>
              <a:t>Extreme disorganization and/or erratic performance</a:t>
            </a:r>
          </a:p>
          <a:p>
            <a:pPr lvl="1"/>
            <a:r>
              <a:rPr lang="en-US" dirty="0" smtClean="0"/>
              <a:t>Written or artistic expression of unusual violence, morbidity, social isolation, despair; essays or papers that focus on suicide or death</a:t>
            </a:r>
          </a:p>
          <a:p>
            <a:pPr lvl="1"/>
            <a:r>
              <a:rPr lang="en-US" dirty="0" smtClean="0"/>
              <a:t>Continual seeking of special provisions/arrangements</a:t>
            </a:r>
          </a:p>
          <a:p>
            <a:pPr lvl="1"/>
            <a:r>
              <a:rPr lang="en-US" dirty="0" smtClean="0"/>
              <a:t>Overblown or disproportionate response to grades or other evaluations</a:t>
            </a:r>
            <a:endParaRPr lang="en-US" dirty="0"/>
          </a:p>
        </p:txBody>
      </p:sp>
    </p:spTree>
    <p:extLst>
      <p:ext uri="{BB962C8B-B14F-4D97-AF65-F5344CB8AC3E}">
        <p14:creationId xmlns:p14="http://schemas.microsoft.com/office/powerpoint/2010/main" val="1900928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Behaviors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BEHAVIOR AND EMOTIONAL INDICATORS</a:t>
            </a:r>
          </a:p>
          <a:p>
            <a:pPr lvl="1"/>
            <a:r>
              <a:rPr lang="en-US" dirty="0" smtClean="0"/>
              <a:t>Direct statements indicating distress, family problems and/or loss</a:t>
            </a:r>
          </a:p>
          <a:p>
            <a:pPr lvl="1"/>
            <a:r>
              <a:rPr lang="en-US" dirty="0" smtClean="0"/>
              <a:t>Angry or hostile outbursts, yelling or aggressive comments or behavior</a:t>
            </a:r>
          </a:p>
          <a:p>
            <a:pPr lvl="1"/>
            <a:r>
              <a:rPr lang="en-US" dirty="0" smtClean="0"/>
              <a:t>More withdrawn or animated than usual or in the past</a:t>
            </a:r>
          </a:p>
          <a:p>
            <a:pPr lvl="1"/>
            <a:r>
              <a:rPr lang="en-US" dirty="0" smtClean="0"/>
              <a:t>Expressions of hopelessness or worthlessness; crying or tearfulness</a:t>
            </a:r>
          </a:p>
          <a:p>
            <a:pPr lvl="1"/>
            <a:r>
              <a:rPr lang="en-US" dirty="0" smtClean="0"/>
              <a:t>Expressions of severe anxiety or irritability</a:t>
            </a:r>
          </a:p>
          <a:p>
            <a:pPr lvl="1"/>
            <a:r>
              <a:rPr lang="en-US" dirty="0" smtClean="0"/>
              <a:t>Excessively demanding or dependent behavior</a:t>
            </a:r>
          </a:p>
          <a:p>
            <a:pPr lvl="1"/>
            <a:r>
              <a:rPr lang="en-US" dirty="0" smtClean="0"/>
              <a:t>Lack of response to outreach from instructors, professors or other staff</a:t>
            </a:r>
          </a:p>
          <a:p>
            <a:pPr lvl="1"/>
            <a:r>
              <a:rPr lang="en-US" dirty="0" smtClean="0"/>
              <a:t>Shakiness, tremors, fidgeting, or pacing</a:t>
            </a:r>
            <a:endParaRPr lang="en-US" dirty="0"/>
          </a:p>
        </p:txBody>
      </p:sp>
    </p:spTree>
    <p:extLst>
      <p:ext uri="{BB962C8B-B14F-4D97-AF65-F5344CB8AC3E}">
        <p14:creationId xmlns:p14="http://schemas.microsoft.com/office/powerpoint/2010/main" val="626453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Behaviors</a:t>
            </a:r>
            <a:endParaRPr lang="en-US" dirty="0"/>
          </a:p>
        </p:txBody>
      </p:sp>
      <p:sp>
        <p:nvSpPr>
          <p:cNvPr id="3" name="Content Placeholder 2"/>
          <p:cNvSpPr>
            <a:spLocks noGrp="1"/>
          </p:cNvSpPr>
          <p:nvPr>
            <p:ph idx="1"/>
          </p:nvPr>
        </p:nvSpPr>
        <p:spPr>
          <a:xfrm>
            <a:off x="914400" y="1442324"/>
            <a:ext cx="7313613" cy="5227659"/>
          </a:xfrm>
        </p:spPr>
        <p:txBody>
          <a:bodyPr>
            <a:normAutofit fontScale="92500" lnSpcReduction="10000"/>
          </a:bodyPr>
          <a:lstStyle/>
          <a:p>
            <a:r>
              <a:rPr lang="en-US" b="1" dirty="0" smtClean="0"/>
              <a:t>PHYSICAL INDICATORS</a:t>
            </a:r>
          </a:p>
          <a:p>
            <a:pPr lvl="1"/>
            <a:r>
              <a:rPr lang="en-US" sz="1900" dirty="0" smtClean="0"/>
              <a:t>Deterioration in physical appearance or personal hygiene or cleanliness</a:t>
            </a:r>
          </a:p>
          <a:p>
            <a:pPr lvl="1"/>
            <a:r>
              <a:rPr lang="en-US" sz="1900" dirty="0" smtClean="0"/>
              <a:t>Excessive fatigue, exhaustion; falling asleep in class or at work repeatedly</a:t>
            </a:r>
          </a:p>
          <a:p>
            <a:pPr lvl="1"/>
            <a:r>
              <a:rPr lang="en-US" sz="1900" dirty="0" smtClean="0"/>
              <a:t>Visible changes in weight; statements about change in appetite or sleep</a:t>
            </a:r>
          </a:p>
          <a:p>
            <a:pPr lvl="1"/>
            <a:r>
              <a:rPr lang="en-US" sz="1900" dirty="0" smtClean="0"/>
              <a:t>Noticeable cuts, bruises or burns</a:t>
            </a:r>
          </a:p>
          <a:p>
            <a:pPr lvl="1"/>
            <a:r>
              <a:rPr lang="en-US" sz="1900" dirty="0" smtClean="0"/>
              <a:t>Frequent or chronic illness</a:t>
            </a:r>
          </a:p>
          <a:p>
            <a:pPr lvl="1"/>
            <a:r>
              <a:rPr lang="en-US" sz="1900" dirty="0" smtClean="0"/>
              <a:t>Disorganized speech, rapid or slurred speech, confusion</a:t>
            </a:r>
          </a:p>
          <a:p>
            <a:pPr lvl="1"/>
            <a:r>
              <a:rPr lang="en-US" sz="1900" dirty="0" smtClean="0"/>
              <a:t>Unusual inability to make eye contact</a:t>
            </a:r>
          </a:p>
          <a:p>
            <a:pPr lvl="1"/>
            <a:r>
              <a:rPr lang="en-US" sz="1900" dirty="0" smtClean="0"/>
              <a:t>Coming to class, work, lab or events bleary-eyed or smelling of alcohol or marijuana</a:t>
            </a:r>
          </a:p>
          <a:p>
            <a:pPr lvl="1"/>
            <a:r>
              <a:rPr lang="en-US" sz="1900" dirty="0" smtClean="0"/>
              <a:t>Violent behavior in and/or out of class (throwing things, hitting objects or people, etc.)</a:t>
            </a:r>
          </a:p>
          <a:p>
            <a:pPr lvl="1"/>
            <a:r>
              <a:rPr lang="en-US" sz="1900" dirty="0" smtClean="0"/>
              <a:t>Direct or veiled threats of harm (previous or current)</a:t>
            </a:r>
            <a:endParaRPr lang="en-US" sz="1900" dirty="0"/>
          </a:p>
        </p:txBody>
      </p:sp>
    </p:spTree>
    <p:extLst>
      <p:ext uri="{BB962C8B-B14F-4D97-AF65-F5344CB8AC3E}">
        <p14:creationId xmlns:p14="http://schemas.microsoft.com/office/powerpoint/2010/main" val="53803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Factors</a:t>
            </a:r>
            <a:endParaRPr lang="en-US" dirty="0"/>
          </a:p>
        </p:txBody>
      </p:sp>
      <p:sp>
        <p:nvSpPr>
          <p:cNvPr id="3" name="Content Placeholder 2"/>
          <p:cNvSpPr>
            <a:spLocks noGrp="1"/>
          </p:cNvSpPr>
          <p:nvPr>
            <p:ph idx="1"/>
          </p:nvPr>
        </p:nvSpPr>
        <p:spPr/>
        <p:txBody>
          <a:bodyPr>
            <a:normAutofit/>
          </a:bodyPr>
          <a:lstStyle/>
          <a:p>
            <a:r>
              <a:rPr lang="en-US" dirty="0" smtClean="0"/>
              <a:t>Concern expressed by co-worker, student, peers, instructors, etc.</a:t>
            </a:r>
          </a:p>
          <a:p>
            <a:r>
              <a:rPr lang="en-US" dirty="0" smtClean="0"/>
              <a:t>A hunch or gut-level reaction that something is not right/is wrong</a:t>
            </a:r>
          </a:p>
          <a:p>
            <a:r>
              <a:rPr lang="en-US" dirty="0" smtClean="0"/>
              <a:t>Physical or verbal aggression directed at self, others, animals, property, etc.</a:t>
            </a:r>
          </a:p>
          <a:p>
            <a:r>
              <a:rPr lang="en-US" dirty="0" smtClean="0"/>
              <a:t>Statements indicating the person will be going away for a long time, or no need to put up with them for much longer, etc.</a:t>
            </a:r>
            <a:endParaRPr lang="en-US" dirty="0"/>
          </a:p>
        </p:txBody>
      </p:sp>
    </p:spTree>
    <p:extLst>
      <p:ext uri="{BB962C8B-B14F-4D97-AF65-F5344CB8AC3E}">
        <p14:creationId xmlns:p14="http://schemas.microsoft.com/office/powerpoint/2010/main" val="4153549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Exploring Invitations &amp; </a:t>
            </a:r>
            <a:br>
              <a:rPr lang="en-US" dirty="0" smtClean="0"/>
            </a:br>
            <a:r>
              <a:rPr lang="en-US" dirty="0" smtClean="0"/>
              <a:t>Hearing the Story</a:t>
            </a:r>
            <a:endParaRPr lang="en-US" dirty="0"/>
          </a:p>
        </p:txBody>
      </p:sp>
      <p:sp>
        <p:nvSpPr>
          <p:cNvPr id="3" name="Content Placeholder 2"/>
          <p:cNvSpPr>
            <a:spLocks noGrp="1"/>
          </p:cNvSpPr>
          <p:nvPr>
            <p:ph idx="1"/>
          </p:nvPr>
        </p:nvSpPr>
        <p:spPr>
          <a:xfrm>
            <a:off x="457200" y="2133600"/>
            <a:ext cx="7086600" cy="4267200"/>
          </a:xfrm>
        </p:spPr>
        <p:txBody>
          <a:bodyPr>
            <a:normAutofit/>
          </a:bodyPr>
          <a:lstStyle/>
          <a:p>
            <a:r>
              <a:rPr lang="en-US" sz="2800" dirty="0" smtClean="0"/>
              <a:t>Be aware of your </a:t>
            </a:r>
            <a:r>
              <a:rPr lang="en-US" sz="2800" dirty="0"/>
              <a:t>own attitudes &amp; beliefs </a:t>
            </a:r>
          </a:p>
          <a:p>
            <a:r>
              <a:rPr lang="en-US" sz="2800" dirty="0" smtClean="0"/>
              <a:t>Notice changes in student’s behavior</a:t>
            </a:r>
          </a:p>
          <a:p>
            <a:pPr lvl="1"/>
            <a:r>
              <a:rPr lang="en-US" sz="2800" dirty="0" smtClean="0"/>
              <a:t>Appreciate verbal &amp; non-verbal communication</a:t>
            </a:r>
          </a:p>
          <a:p>
            <a:r>
              <a:rPr lang="en-US" sz="2800" dirty="0" smtClean="0"/>
              <a:t>Avoid assumptions &amp; generalizations</a:t>
            </a:r>
          </a:p>
          <a:p>
            <a:r>
              <a:rPr lang="en-US" sz="2800" dirty="0" smtClean="0"/>
              <a:t>Be direct with your questions &amp; concerns</a:t>
            </a:r>
          </a:p>
          <a:p>
            <a:r>
              <a:rPr lang="en-US" sz="2800" dirty="0" smtClean="0"/>
              <a:t>Reflective listening </a:t>
            </a:r>
            <a:r>
              <a:rPr lang="en-US" sz="2800" dirty="0" smtClean="0">
                <a:sym typeface="Wingdings" panose="05000000000000000000" pitchFamily="2" charset="2"/>
              </a:rPr>
              <a:t>models r</a:t>
            </a:r>
            <a:r>
              <a:rPr lang="en-US" sz="2800" dirty="0" smtClean="0"/>
              <a:t>eflective thinking</a:t>
            </a:r>
          </a:p>
          <a:p>
            <a:pPr lvl="1"/>
            <a:r>
              <a:rPr lang="en-US" sz="2800" dirty="0"/>
              <a:t>Empathize with </a:t>
            </a:r>
            <a:r>
              <a:rPr lang="en-US" sz="2800" dirty="0" smtClean="0"/>
              <a:t>their uncertainty</a:t>
            </a:r>
            <a:endParaRPr lang="en-US" sz="2800" dirty="0"/>
          </a:p>
        </p:txBody>
      </p:sp>
    </p:spTree>
    <p:extLst>
      <p:ext uri="{BB962C8B-B14F-4D97-AF65-F5344CB8AC3E}">
        <p14:creationId xmlns:p14="http://schemas.microsoft.com/office/powerpoint/2010/main" val="241089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p>
            <a:r>
              <a:rPr lang="en-US" altLang="en-US" dirty="0" smtClean="0"/>
              <a:t>Caring for a </a:t>
            </a:r>
            <a:r>
              <a:rPr lang="en-US" altLang="en-US" dirty="0"/>
              <a:t>Distressed Student</a:t>
            </a:r>
          </a:p>
        </p:txBody>
      </p:sp>
      <p:sp>
        <p:nvSpPr>
          <p:cNvPr id="27651" name="Rectangle 3"/>
          <p:cNvSpPr>
            <a:spLocks noGrp="1" noChangeArrowheads="1"/>
          </p:cNvSpPr>
          <p:nvPr>
            <p:ph idx="1"/>
          </p:nvPr>
        </p:nvSpPr>
        <p:spPr>
          <a:xfrm>
            <a:off x="533400" y="1676400"/>
            <a:ext cx="7543800" cy="4784725"/>
          </a:xfrm>
        </p:spPr>
        <p:txBody>
          <a:bodyPr>
            <a:normAutofit/>
          </a:bodyPr>
          <a:lstStyle/>
          <a:p>
            <a:pPr>
              <a:lnSpc>
                <a:spcPct val="90000"/>
              </a:lnSpc>
            </a:pPr>
            <a:r>
              <a:rPr lang="en-US" altLang="en-US" sz="2400" dirty="0"/>
              <a:t>Be clear </a:t>
            </a:r>
            <a:r>
              <a:rPr lang="en-US" altLang="en-US" sz="2400" dirty="0" smtClean="0"/>
              <a:t>about your goals &amp; your role</a:t>
            </a:r>
            <a:endParaRPr lang="en-US" altLang="en-US" sz="2400" dirty="0"/>
          </a:p>
          <a:p>
            <a:pPr>
              <a:lnSpc>
                <a:spcPct val="90000"/>
              </a:lnSpc>
            </a:pPr>
            <a:r>
              <a:rPr lang="en-US" altLang="en-US" sz="2400" dirty="0"/>
              <a:t>Talk to the student </a:t>
            </a:r>
            <a:r>
              <a:rPr lang="en-US" altLang="en-US" sz="2400" u="sng" dirty="0"/>
              <a:t>in private</a:t>
            </a:r>
            <a:r>
              <a:rPr lang="en-US" altLang="en-US" sz="2400" dirty="0"/>
              <a:t> </a:t>
            </a:r>
            <a:endParaRPr lang="en-US" altLang="en-US" sz="2400" dirty="0" smtClean="0"/>
          </a:p>
          <a:p>
            <a:pPr>
              <a:lnSpc>
                <a:spcPct val="90000"/>
              </a:lnSpc>
            </a:pPr>
            <a:r>
              <a:rPr lang="en-US" altLang="en-US" sz="2400" dirty="0"/>
              <a:t>Use “I” statements </a:t>
            </a:r>
          </a:p>
          <a:p>
            <a:pPr>
              <a:lnSpc>
                <a:spcPct val="90000"/>
              </a:lnSpc>
            </a:pPr>
            <a:r>
              <a:rPr lang="en-US" altLang="en-US" sz="2400" dirty="0"/>
              <a:t>Practice active listening</a:t>
            </a:r>
          </a:p>
          <a:p>
            <a:pPr>
              <a:lnSpc>
                <a:spcPct val="90000"/>
              </a:lnSpc>
            </a:pPr>
            <a:r>
              <a:rPr lang="en-US" altLang="en-US" sz="2400" dirty="0" smtClean="0"/>
              <a:t>Get </a:t>
            </a:r>
            <a:r>
              <a:rPr lang="en-US" altLang="en-US" dirty="0" smtClean="0"/>
              <a:t>information</a:t>
            </a:r>
            <a:r>
              <a:rPr lang="en-US" altLang="en-US" sz="2400" dirty="0" smtClean="0"/>
              <a:t> but respect boundaries</a:t>
            </a:r>
            <a:endParaRPr lang="en-US" altLang="en-US" sz="2400" dirty="0"/>
          </a:p>
          <a:p>
            <a:pPr>
              <a:lnSpc>
                <a:spcPct val="90000"/>
              </a:lnSpc>
            </a:pPr>
            <a:r>
              <a:rPr lang="en-US" altLang="en-US" sz="2400" dirty="0" smtClean="0"/>
              <a:t>Talk directly about your concerns</a:t>
            </a:r>
          </a:p>
          <a:p>
            <a:pPr>
              <a:lnSpc>
                <a:spcPct val="90000"/>
              </a:lnSpc>
            </a:pPr>
            <a:r>
              <a:rPr lang="en-US" altLang="en-US" sz="2400" dirty="0" smtClean="0"/>
              <a:t>Don’t promise secrecy</a:t>
            </a:r>
          </a:p>
          <a:p>
            <a:pPr>
              <a:lnSpc>
                <a:spcPct val="90000"/>
              </a:lnSpc>
            </a:pPr>
            <a:r>
              <a:rPr lang="en-US" altLang="en-US" sz="2400" dirty="0"/>
              <a:t>Normalize </a:t>
            </a:r>
            <a:r>
              <a:rPr lang="en-US" altLang="en-US" sz="2400" dirty="0" smtClean="0"/>
              <a:t>difficulties &amp; give hope</a:t>
            </a:r>
          </a:p>
          <a:p>
            <a:pPr>
              <a:lnSpc>
                <a:spcPct val="90000"/>
              </a:lnSpc>
            </a:pPr>
            <a:r>
              <a:rPr lang="en-US" altLang="en-US" sz="2400" dirty="0" smtClean="0"/>
              <a:t>Follow up</a:t>
            </a:r>
          </a:p>
          <a:p>
            <a:pPr>
              <a:lnSpc>
                <a:spcPct val="90000"/>
              </a:lnSpc>
            </a:pPr>
            <a:r>
              <a:rPr lang="en-US" altLang="en-US" sz="2400" dirty="0" smtClean="0"/>
              <a:t>FERPA vs. Maine Privacy Law</a:t>
            </a:r>
          </a:p>
        </p:txBody>
      </p:sp>
    </p:spTree>
    <p:extLst>
      <p:ext uri="{BB962C8B-B14F-4D97-AF65-F5344CB8AC3E}">
        <p14:creationId xmlns:p14="http://schemas.microsoft.com/office/powerpoint/2010/main" val="3170583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Considerations	</a:t>
            </a:r>
            <a:endParaRPr lang="en-US" dirty="0"/>
          </a:p>
        </p:txBody>
      </p:sp>
      <p:sp>
        <p:nvSpPr>
          <p:cNvPr id="3" name="Content Placeholder 2"/>
          <p:cNvSpPr>
            <a:spLocks noGrp="1"/>
          </p:cNvSpPr>
          <p:nvPr>
            <p:ph idx="1"/>
          </p:nvPr>
        </p:nvSpPr>
        <p:spPr>
          <a:xfrm>
            <a:off x="457200" y="2286000"/>
            <a:ext cx="7620000" cy="4114800"/>
          </a:xfrm>
        </p:spPr>
        <p:txBody>
          <a:bodyPr>
            <a:normAutofit/>
          </a:bodyPr>
          <a:lstStyle/>
          <a:p>
            <a:r>
              <a:rPr lang="en-US" sz="2800" dirty="0" smtClean="0"/>
              <a:t>Cultural differences</a:t>
            </a:r>
          </a:p>
          <a:p>
            <a:r>
              <a:rPr lang="en-US" sz="2800" dirty="0" smtClean="0"/>
              <a:t>Veterans</a:t>
            </a:r>
          </a:p>
          <a:p>
            <a:r>
              <a:rPr lang="en-US" sz="2800" dirty="0" smtClean="0"/>
              <a:t>Disabilities</a:t>
            </a:r>
          </a:p>
          <a:p>
            <a:r>
              <a:rPr lang="en-US" sz="2800" dirty="0" smtClean="0"/>
              <a:t>Sexual Assault/Harassment</a:t>
            </a:r>
            <a:endParaRPr lang="en-US" sz="2800" dirty="0"/>
          </a:p>
          <a:p>
            <a:r>
              <a:rPr lang="en-US" sz="2800" dirty="0" smtClean="0"/>
              <a:t>Other at-risk populations</a:t>
            </a:r>
          </a:p>
        </p:txBody>
      </p:sp>
    </p:spTree>
    <p:extLst>
      <p:ext uri="{BB962C8B-B14F-4D97-AF65-F5344CB8AC3E}">
        <p14:creationId xmlns:p14="http://schemas.microsoft.com/office/powerpoint/2010/main" val="1906561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r>
              <a:rPr lang="en-US" altLang="en-US" dirty="0" smtClean="0"/>
              <a:t>Possible Things to Say When Someone is upset</a:t>
            </a:r>
            <a:endParaRPr lang="en-US" altLang="en-US" dirty="0"/>
          </a:p>
        </p:txBody>
      </p:sp>
      <p:sp>
        <p:nvSpPr>
          <p:cNvPr id="35843" name="Rectangle 3"/>
          <p:cNvSpPr>
            <a:spLocks noGrp="1" noChangeArrowheads="1"/>
          </p:cNvSpPr>
          <p:nvPr>
            <p:ph idx="1"/>
          </p:nvPr>
        </p:nvSpPr>
        <p:spPr>
          <a:xfrm>
            <a:off x="457200" y="1905000"/>
            <a:ext cx="7620000" cy="4495800"/>
          </a:xfrm>
        </p:spPr>
        <p:txBody>
          <a:bodyPr>
            <a:normAutofit fontScale="70000" lnSpcReduction="20000"/>
          </a:bodyPr>
          <a:lstStyle/>
          <a:p>
            <a:r>
              <a:rPr lang="en-US" altLang="en-US" dirty="0"/>
              <a:t>“I </a:t>
            </a:r>
            <a:r>
              <a:rPr lang="en-US" altLang="en-US" dirty="0" smtClean="0"/>
              <a:t>do hear that this is very upsetting to you, and it makes sense that it would be.  I do want to help if I can, and it would be helpful if we can slow down and go over it slowly.</a:t>
            </a:r>
            <a:endParaRPr lang="en-US" altLang="en-US" dirty="0"/>
          </a:p>
          <a:p>
            <a:endParaRPr lang="en-US" altLang="en-US" dirty="0"/>
          </a:p>
          <a:p>
            <a:r>
              <a:rPr lang="en-US" altLang="en-US" dirty="0" smtClean="0"/>
              <a:t>“I do want to help, but when you talk with me with anger it makes me feel ________________ and then I find it difficult to know how to help you.”</a:t>
            </a:r>
            <a:br>
              <a:rPr lang="en-US" altLang="en-US" dirty="0" smtClean="0"/>
            </a:br>
            <a:endParaRPr lang="en-US" altLang="en-US" dirty="0"/>
          </a:p>
          <a:p>
            <a:r>
              <a:rPr lang="en-US" altLang="en-US" dirty="0" smtClean="0"/>
              <a:t>“I can appreciate the fact that this situation is upsetting on top of all the other stress you may have, Maybe </a:t>
            </a:r>
            <a:r>
              <a:rPr lang="en-US" altLang="en-US" dirty="0"/>
              <a:t>one of the things we can do is get you some support, to help you with what you’re going through right now</a:t>
            </a:r>
            <a:r>
              <a:rPr lang="en-US" altLang="en-US" dirty="0" smtClean="0"/>
              <a:t>”</a:t>
            </a:r>
            <a:br>
              <a:rPr lang="en-US" altLang="en-US" dirty="0" smtClean="0"/>
            </a:br>
            <a:endParaRPr lang="en-US" altLang="en-US" dirty="0" smtClean="0"/>
          </a:p>
          <a:p>
            <a:r>
              <a:rPr lang="en-US" altLang="en-US" dirty="0" smtClean="0"/>
              <a:t>Others?</a:t>
            </a:r>
            <a:endParaRPr lang="en-US" altLang="en-US" dirty="0"/>
          </a:p>
          <a:p>
            <a:pPr>
              <a:buFontTx/>
              <a:buNone/>
            </a:pPr>
            <a:endParaRPr lang="en-US" altLang="en-US" dirty="0"/>
          </a:p>
        </p:txBody>
      </p:sp>
    </p:spTree>
    <p:extLst>
      <p:ext uri="{BB962C8B-B14F-4D97-AF65-F5344CB8AC3E}">
        <p14:creationId xmlns:p14="http://schemas.microsoft.com/office/powerpoint/2010/main" val="2835973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6" y="36986"/>
            <a:ext cx="7612063" cy="1732893"/>
          </a:xfrm>
        </p:spPr>
        <p:txBody>
          <a:bodyPr/>
          <a:lstStyle/>
          <a:p>
            <a:r>
              <a:rPr lang="en-US" sz="3600" dirty="0" smtClean="0"/>
              <a:t>Recognizing and Supporting People of Concern</a:t>
            </a:r>
            <a:endParaRPr lang="en-US" sz="3600" dirty="0"/>
          </a:p>
        </p:txBody>
      </p:sp>
      <p:sp>
        <p:nvSpPr>
          <p:cNvPr id="3" name="Content Placeholder 2"/>
          <p:cNvSpPr>
            <a:spLocks noGrp="1"/>
          </p:cNvSpPr>
          <p:nvPr>
            <p:ph idx="1"/>
          </p:nvPr>
        </p:nvSpPr>
        <p:spPr>
          <a:xfrm>
            <a:off x="302343" y="3259393"/>
            <a:ext cx="8509818" cy="2662083"/>
          </a:xfrm>
        </p:spPr>
        <p:txBody>
          <a:bodyPr>
            <a:normAutofit/>
          </a:bodyPr>
          <a:lstStyle/>
          <a:p>
            <a:pPr>
              <a:buNone/>
            </a:pPr>
            <a:endParaRPr lang="en-US" dirty="0" smtClean="0"/>
          </a:p>
          <a:p>
            <a:r>
              <a:rPr lang="en-US" dirty="0" smtClean="0"/>
              <a:t>Douglas Johnson, Director Counseling Center</a:t>
            </a:r>
          </a:p>
          <a:p>
            <a:r>
              <a:rPr lang="en-US" dirty="0" smtClean="0"/>
              <a:t>Kenda Scheele, Asst. Vice President Student Life</a:t>
            </a:r>
            <a:endParaRPr lang="en-US" dirty="0"/>
          </a:p>
        </p:txBody>
      </p:sp>
    </p:spTree>
    <p:extLst>
      <p:ext uri="{BB962C8B-B14F-4D97-AF65-F5344CB8AC3E}">
        <p14:creationId xmlns:p14="http://schemas.microsoft.com/office/powerpoint/2010/main" val="1011752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dirty="0"/>
              <a:t>When to </a:t>
            </a:r>
            <a:r>
              <a:rPr lang="en-US" altLang="en-US" dirty="0" smtClean="0"/>
              <a:t>Consult or Refer</a:t>
            </a:r>
            <a:endParaRPr lang="en-US" altLang="en-US" dirty="0"/>
          </a:p>
        </p:txBody>
      </p:sp>
      <p:sp>
        <p:nvSpPr>
          <p:cNvPr id="11267" name="Rectangle 3"/>
          <p:cNvSpPr>
            <a:spLocks noGrp="1" noChangeArrowheads="1"/>
          </p:cNvSpPr>
          <p:nvPr>
            <p:ph idx="1"/>
          </p:nvPr>
        </p:nvSpPr>
        <p:spPr/>
        <p:txBody>
          <a:bodyPr>
            <a:normAutofit/>
          </a:bodyPr>
          <a:lstStyle/>
          <a:p>
            <a:pPr>
              <a:buFontTx/>
              <a:buNone/>
            </a:pPr>
            <a:endParaRPr lang="en-US" altLang="en-US" sz="2800" dirty="0">
              <a:solidFill>
                <a:schemeClr val="tx2"/>
              </a:solidFill>
            </a:endParaRPr>
          </a:p>
          <a:p>
            <a:r>
              <a:rPr lang="en-US" altLang="en-US" sz="2800" dirty="0" smtClean="0"/>
              <a:t>When you feel over your head</a:t>
            </a:r>
          </a:p>
          <a:p>
            <a:r>
              <a:rPr lang="en-US" altLang="en-US" sz="2800" dirty="0" smtClean="0"/>
              <a:t>When you’re not </a:t>
            </a:r>
            <a:r>
              <a:rPr lang="en-US" altLang="en-US" sz="2800" dirty="0"/>
              <a:t>making  progress in helping the student </a:t>
            </a:r>
          </a:p>
          <a:p>
            <a:r>
              <a:rPr lang="en-US" altLang="en-US" sz="2800" dirty="0" smtClean="0"/>
              <a:t>If you think the student has a disability</a:t>
            </a:r>
          </a:p>
          <a:p>
            <a:r>
              <a:rPr lang="en-US" altLang="en-US" sz="2800" dirty="0" smtClean="0"/>
              <a:t>If you feel unsafe</a:t>
            </a:r>
          </a:p>
          <a:p>
            <a:r>
              <a:rPr lang="en-US" altLang="en-US" sz="2800" dirty="0" smtClean="0"/>
              <a:t>If you feel a student is not safe</a:t>
            </a:r>
          </a:p>
          <a:p>
            <a:r>
              <a:rPr lang="en-US" altLang="en-US" sz="2800" dirty="0" smtClean="0"/>
              <a:t>Others?</a:t>
            </a:r>
          </a:p>
          <a:p>
            <a:endParaRPr lang="en-US" altLang="en-US" dirty="0" smtClean="0"/>
          </a:p>
          <a:p>
            <a:endParaRPr lang="en-US" altLang="en-US" dirty="0"/>
          </a:p>
          <a:p>
            <a:endParaRPr lang="en-US" altLang="en-US" dirty="0"/>
          </a:p>
          <a:p>
            <a:endParaRPr lang="en-US" altLang="en-US" dirty="0"/>
          </a:p>
        </p:txBody>
      </p:sp>
    </p:spTree>
    <p:extLst>
      <p:ext uri="{BB962C8B-B14F-4D97-AF65-F5344CB8AC3E}">
        <p14:creationId xmlns:p14="http://schemas.microsoft.com/office/powerpoint/2010/main" val="806214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Consult or Refer</a:t>
            </a:r>
            <a:endParaRPr lang="en-US" dirty="0"/>
          </a:p>
        </p:txBody>
      </p:sp>
      <p:sp>
        <p:nvSpPr>
          <p:cNvPr id="4" name="Content Placeholder 3"/>
          <p:cNvSpPr>
            <a:spLocks noGrp="1"/>
          </p:cNvSpPr>
          <p:nvPr>
            <p:ph sz="half" idx="1"/>
          </p:nvPr>
        </p:nvSpPr>
        <p:spPr>
          <a:xfrm>
            <a:off x="685800" y="1600200"/>
            <a:ext cx="8001000" cy="4525963"/>
          </a:xfrm>
        </p:spPr>
        <p:txBody>
          <a:bodyPr>
            <a:normAutofit lnSpcReduction="10000"/>
          </a:bodyPr>
          <a:lstStyle/>
          <a:p>
            <a:r>
              <a:rPr lang="en-US" dirty="0" smtClean="0"/>
              <a:t>Student Behavioral Review Team (SBRT)</a:t>
            </a:r>
          </a:p>
          <a:p>
            <a:r>
              <a:rPr lang="en-US" dirty="0"/>
              <a:t>Deans of Students Office</a:t>
            </a:r>
          </a:p>
          <a:p>
            <a:r>
              <a:rPr lang="en-US" dirty="0" smtClean="0"/>
              <a:t>Counseling Center</a:t>
            </a:r>
          </a:p>
          <a:p>
            <a:r>
              <a:rPr lang="en-US" dirty="0"/>
              <a:t>UMPD</a:t>
            </a:r>
          </a:p>
          <a:p>
            <a:r>
              <a:rPr lang="en-US" dirty="0"/>
              <a:t>Disability Support Services</a:t>
            </a:r>
          </a:p>
          <a:p>
            <a:r>
              <a:rPr lang="en-US" dirty="0"/>
              <a:t>Office of Community Rights &amp; </a:t>
            </a:r>
            <a:r>
              <a:rPr lang="en-US" dirty="0" smtClean="0"/>
              <a:t>Responsibilities</a:t>
            </a:r>
          </a:p>
          <a:p>
            <a:r>
              <a:rPr lang="en-US" dirty="0" smtClean="0"/>
              <a:t>VETS Office</a:t>
            </a:r>
            <a:endParaRPr lang="en-US" dirty="0"/>
          </a:p>
          <a:p>
            <a:r>
              <a:rPr lang="en-US" dirty="0" smtClean="0"/>
              <a:t>Mind </a:t>
            </a:r>
            <a:r>
              <a:rPr lang="en-US" dirty="0"/>
              <a:t>Spa/Touchstone Office</a:t>
            </a:r>
          </a:p>
          <a:p>
            <a:r>
              <a:rPr lang="en-US" dirty="0" smtClean="0"/>
              <a:t>Career Center</a:t>
            </a:r>
          </a:p>
          <a:p>
            <a:r>
              <a:rPr lang="en-US" dirty="0" smtClean="0"/>
              <a:t>Residence Life &amp; First Year Experience</a:t>
            </a:r>
          </a:p>
          <a:p>
            <a:r>
              <a:rPr lang="en-US" dirty="0" smtClean="0"/>
              <a:t>Non-traditional &amp; Commuter Student Lounge</a:t>
            </a:r>
          </a:p>
          <a:p>
            <a:endParaRPr lang="en-US" dirty="0" smtClean="0"/>
          </a:p>
          <a:p>
            <a:endParaRPr lang="en-US" dirty="0"/>
          </a:p>
        </p:txBody>
      </p:sp>
    </p:spTree>
    <p:extLst>
      <p:ext uri="{BB962C8B-B14F-4D97-AF65-F5344CB8AC3E}">
        <p14:creationId xmlns:p14="http://schemas.microsoft.com/office/powerpoint/2010/main" val="2150578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Discussion</a:t>
            </a:r>
            <a:endParaRPr lang="en-US" dirty="0"/>
          </a:p>
        </p:txBody>
      </p:sp>
      <p:sp>
        <p:nvSpPr>
          <p:cNvPr id="3" name="Content Placeholder 2"/>
          <p:cNvSpPr>
            <a:spLocks noGrp="1"/>
          </p:cNvSpPr>
          <p:nvPr>
            <p:ph idx="1"/>
          </p:nvPr>
        </p:nvSpPr>
        <p:spPr>
          <a:xfrm>
            <a:off x="1219200" y="2362200"/>
            <a:ext cx="5486400" cy="4038600"/>
          </a:xfrm>
        </p:spPr>
        <p:txBody>
          <a:bodyPr/>
          <a:lstStyle/>
          <a:p>
            <a:pPr marL="0" indent="0" algn="ctr">
              <a:buNone/>
            </a:pPr>
            <a:r>
              <a:rPr lang="en-US" sz="4000" dirty="0"/>
              <a:t>What behaviors &amp; situations are you most concerned about?</a:t>
            </a:r>
          </a:p>
          <a:p>
            <a:pPr marL="0" indent="0">
              <a:buNone/>
            </a:pPr>
            <a:endParaRPr lang="en-US" dirty="0"/>
          </a:p>
        </p:txBody>
      </p:sp>
    </p:spTree>
    <p:extLst>
      <p:ext uri="{BB962C8B-B14F-4D97-AF65-F5344CB8AC3E}">
        <p14:creationId xmlns:p14="http://schemas.microsoft.com/office/powerpoint/2010/main" val="12553361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336"/>
            <a:ext cx="8229600" cy="1262704"/>
          </a:xfrm>
        </p:spPr>
        <p:txBody>
          <a:bodyPr>
            <a:normAutofit/>
          </a:bodyPr>
          <a:lstStyle/>
          <a:p>
            <a:r>
              <a:rPr lang="en-US" sz="3600" dirty="0" err="1" smtClean="0"/>
              <a:t>UMaine</a:t>
            </a:r>
            <a:r>
              <a:rPr lang="en-US" sz="3600" dirty="0" smtClean="0"/>
              <a:t> Student Behavior Review Team (SBRT)</a:t>
            </a:r>
            <a:endParaRPr lang="en-US" sz="3600" dirty="0"/>
          </a:p>
        </p:txBody>
      </p:sp>
      <p:sp>
        <p:nvSpPr>
          <p:cNvPr id="3" name="Content Placeholder 2"/>
          <p:cNvSpPr>
            <a:spLocks noGrp="1"/>
          </p:cNvSpPr>
          <p:nvPr>
            <p:ph idx="1"/>
          </p:nvPr>
        </p:nvSpPr>
        <p:spPr>
          <a:xfrm>
            <a:off x="457200" y="2529444"/>
            <a:ext cx="8229600" cy="3871356"/>
          </a:xfrm>
        </p:spPr>
        <p:txBody>
          <a:bodyPr/>
          <a:lstStyle/>
          <a:p>
            <a:r>
              <a:rPr lang="en-US" dirty="0" smtClean="0"/>
              <a:t>Description/Definition</a:t>
            </a:r>
          </a:p>
          <a:p>
            <a:r>
              <a:rPr lang="en-US" dirty="0" smtClean="0"/>
              <a:t>Purpose and Role</a:t>
            </a:r>
          </a:p>
          <a:p>
            <a:r>
              <a:rPr lang="en-US" dirty="0" smtClean="0"/>
              <a:t>Behavior and Crises</a:t>
            </a:r>
          </a:p>
          <a:p>
            <a:r>
              <a:rPr lang="en-US" dirty="0" smtClean="0"/>
              <a:t>Process/Procedure</a:t>
            </a:r>
          </a:p>
          <a:p>
            <a:r>
              <a:rPr lang="en-US" dirty="0" smtClean="0"/>
              <a:t>Broad Approach</a:t>
            </a:r>
            <a:endParaRPr lang="en-US" dirty="0"/>
          </a:p>
          <a:p>
            <a:r>
              <a:rPr lang="en-US" dirty="0" smtClean="0"/>
              <a:t>Questions/Concerns</a:t>
            </a:r>
          </a:p>
        </p:txBody>
      </p:sp>
      <p:sp>
        <p:nvSpPr>
          <p:cNvPr id="4" name="TextBox 3"/>
          <p:cNvSpPr txBox="1"/>
          <p:nvPr/>
        </p:nvSpPr>
        <p:spPr>
          <a:xfrm>
            <a:off x="457200" y="1866900"/>
            <a:ext cx="8229600" cy="461665"/>
          </a:xfrm>
          <a:prstGeom prst="rect">
            <a:avLst/>
          </a:prstGeom>
          <a:noFill/>
        </p:spPr>
        <p:txBody>
          <a:bodyPr wrap="square" rtlCol="0">
            <a:spAutoFit/>
          </a:bodyPr>
          <a:lstStyle/>
          <a:p>
            <a:r>
              <a:rPr lang="en-US" sz="2400" dirty="0" smtClean="0"/>
              <a:t>Does your school have a BIT (behavior intervention team)?</a:t>
            </a:r>
            <a:endParaRPr lang="en-US" sz="2400" dirty="0"/>
          </a:p>
        </p:txBody>
      </p:sp>
    </p:spTree>
    <p:extLst>
      <p:ext uri="{BB962C8B-B14F-4D97-AF65-F5344CB8AC3E}">
        <p14:creationId xmlns:p14="http://schemas.microsoft.com/office/powerpoint/2010/main" val="1704207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3" name="Content Placeholder 2"/>
          <p:cNvSpPr>
            <a:spLocks noGrp="1"/>
          </p:cNvSpPr>
          <p:nvPr>
            <p:ph idx="1"/>
          </p:nvPr>
        </p:nvSpPr>
        <p:spPr/>
        <p:txBody>
          <a:bodyPr>
            <a:normAutofit/>
          </a:bodyPr>
          <a:lstStyle/>
          <a:p>
            <a:r>
              <a:rPr lang="en-US" sz="3200" dirty="0" smtClean="0"/>
              <a:t>The mission of the </a:t>
            </a:r>
            <a:r>
              <a:rPr lang="en-US" sz="3200" dirty="0" err="1" smtClean="0"/>
              <a:t>UMaine</a:t>
            </a:r>
            <a:r>
              <a:rPr lang="en-US" sz="3200" dirty="0" smtClean="0"/>
              <a:t> SBRT is to promote and support: 1) the health and safety of the campus community, and 2) community member health, wellbeing, and success by coordinating information and developing support plans for people of concern.</a:t>
            </a:r>
            <a:endParaRPr lang="en-US" sz="3200" dirty="0"/>
          </a:p>
        </p:txBody>
      </p:sp>
    </p:spTree>
    <p:extLst>
      <p:ext uri="{BB962C8B-B14F-4D97-AF65-F5344CB8AC3E}">
        <p14:creationId xmlns:p14="http://schemas.microsoft.com/office/powerpoint/2010/main" val="1668162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and Definition</a:t>
            </a:r>
            <a:endParaRPr lang="en-US" dirty="0"/>
          </a:p>
        </p:txBody>
      </p:sp>
      <p:sp>
        <p:nvSpPr>
          <p:cNvPr id="3" name="Content Placeholder 2"/>
          <p:cNvSpPr>
            <a:spLocks noGrp="1"/>
          </p:cNvSpPr>
          <p:nvPr>
            <p:ph idx="1"/>
          </p:nvPr>
        </p:nvSpPr>
        <p:spPr/>
        <p:txBody>
          <a:bodyPr>
            <a:normAutofit/>
          </a:bodyPr>
          <a:lstStyle/>
          <a:p>
            <a:r>
              <a:rPr lang="en-US" dirty="0" smtClean="0"/>
              <a:t>Reviews any student that involves medical, mental health and/or behavior issues</a:t>
            </a:r>
          </a:p>
          <a:p>
            <a:r>
              <a:rPr lang="en-US" dirty="0" smtClean="0"/>
              <a:t>Meetings provide forum for professional consultation and collaboration</a:t>
            </a:r>
          </a:p>
          <a:p>
            <a:r>
              <a:rPr lang="en-US" dirty="0" smtClean="0"/>
              <a:t>Reviews cases brought to its attention, referrals, etc.</a:t>
            </a:r>
          </a:p>
          <a:p>
            <a:r>
              <a:rPr lang="en-US" dirty="0" smtClean="0"/>
              <a:t>Develops strategies for additional fact-finding, intervention, management and/or referral to appropriate resources</a:t>
            </a:r>
            <a:endParaRPr lang="en-US" dirty="0"/>
          </a:p>
        </p:txBody>
      </p:sp>
    </p:spTree>
    <p:extLst>
      <p:ext uri="{BB962C8B-B14F-4D97-AF65-F5344CB8AC3E}">
        <p14:creationId xmlns:p14="http://schemas.microsoft.com/office/powerpoint/2010/main" val="1955037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SBRT</a:t>
            </a:r>
            <a:endParaRPr lang="en-US" dirty="0"/>
          </a:p>
        </p:txBody>
      </p:sp>
      <p:sp>
        <p:nvSpPr>
          <p:cNvPr id="3" name="Content Placeholder 2"/>
          <p:cNvSpPr>
            <a:spLocks noGrp="1"/>
          </p:cNvSpPr>
          <p:nvPr>
            <p:ph idx="1"/>
          </p:nvPr>
        </p:nvSpPr>
        <p:spPr>
          <a:xfrm>
            <a:off x="176503" y="1954161"/>
            <a:ext cx="8756953" cy="4085302"/>
          </a:xfrm>
        </p:spPr>
        <p:txBody>
          <a:bodyPr>
            <a:normAutofit fontScale="77500" lnSpcReduction="20000"/>
          </a:bodyPr>
          <a:lstStyle/>
          <a:p>
            <a:pPr marL="0" indent="0" algn="ctr">
              <a:buNone/>
            </a:pPr>
            <a:r>
              <a:rPr lang="en-US" dirty="0" smtClean="0"/>
              <a:t>David </a:t>
            </a:r>
            <a:r>
              <a:rPr lang="en-US" dirty="0" err="1" smtClean="0"/>
              <a:t>Fiacco</a:t>
            </a:r>
            <a:r>
              <a:rPr lang="en-US" dirty="0" smtClean="0"/>
              <a:t>, Community Standards	</a:t>
            </a:r>
          </a:p>
          <a:p>
            <a:pPr marL="0" indent="0" algn="ctr">
              <a:buNone/>
            </a:pPr>
            <a:r>
              <a:rPr lang="en-US" dirty="0" smtClean="0"/>
              <a:t>Andrea Gifford, Asst. Dean	 </a:t>
            </a:r>
          </a:p>
          <a:p>
            <a:pPr marL="0" indent="0" algn="ctr">
              <a:buNone/>
            </a:pPr>
            <a:r>
              <a:rPr lang="en-US" dirty="0" smtClean="0"/>
              <a:t>Doug Johnson, Counseling </a:t>
            </a:r>
            <a:r>
              <a:rPr lang="en-US" dirty="0"/>
              <a:t>Center	</a:t>
            </a:r>
            <a:endParaRPr lang="en-US" dirty="0" smtClean="0"/>
          </a:p>
          <a:p>
            <a:pPr marL="0" indent="0" algn="ctr">
              <a:buNone/>
            </a:pPr>
            <a:r>
              <a:rPr lang="en-US" dirty="0" smtClean="0"/>
              <a:t>Peter Reid, Associate </a:t>
            </a:r>
            <a:r>
              <a:rPr lang="en-US" dirty="0"/>
              <a:t>Dean </a:t>
            </a:r>
            <a:r>
              <a:rPr lang="en-US" dirty="0" smtClean="0"/>
              <a:t>NSFA</a:t>
            </a:r>
          </a:p>
          <a:p>
            <a:pPr marL="0" indent="0" algn="ctr">
              <a:buNone/>
            </a:pPr>
            <a:r>
              <a:rPr lang="en-US" dirty="0" smtClean="0"/>
              <a:t>Roland </a:t>
            </a:r>
            <a:r>
              <a:rPr lang="en-US" dirty="0" err="1" smtClean="0"/>
              <a:t>Lacroix</a:t>
            </a:r>
            <a:r>
              <a:rPr lang="en-US" dirty="0" smtClean="0"/>
              <a:t>, Chief </a:t>
            </a:r>
            <a:r>
              <a:rPr lang="en-US" dirty="0"/>
              <a:t>UMPD		</a:t>
            </a:r>
            <a:endParaRPr lang="en-US" dirty="0" smtClean="0"/>
          </a:p>
          <a:p>
            <a:pPr marL="0" indent="0" algn="ctr">
              <a:buNone/>
            </a:pPr>
            <a:r>
              <a:rPr lang="en-US" dirty="0" smtClean="0"/>
              <a:t>John </a:t>
            </a:r>
            <a:r>
              <a:rPr lang="en-US" dirty="0"/>
              <a:t>Lawler, Residence </a:t>
            </a:r>
            <a:r>
              <a:rPr lang="en-US" dirty="0" smtClean="0"/>
              <a:t>Life</a:t>
            </a:r>
            <a:endParaRPr lang="en-US" dirty="0"/>
          </a:p>
          <a:p>
            <a:pPr marL="0" indent="0" algn="ctr">
              <a:buNone/>
            </a:pPr>
            <a:r>
              <a:rPr lang="en-US" dirty="0" smtClean="0"/>
              <a:t>Mary Mahoney-O’Neil, Assistant </a:t>
            </a:r>
            <a:r>
              <a:rPr lang="en-US" dirty="0"/>
              <a:t>Dean			</a:t>
            </a:r>
            <a:endParaRPr lang="en-US" dirty="0" smtClean="0"/>
          </a:p>
          <a:p>
            <a:pPr marL="0" indent="0" algn="ctr">
              <a:buNone/>
            </a:pPr>
            <a:r>
              <a:rPr lang="en-US" dirty="0" smtClean="0"/>
              <a:t>Sara Henry, </a:t>
            </a:r>
            <a:r>
              <a:rPr lang="en-US" dirty="0"/>
              <a:t>Disability Services </a:t>
            </a:r>
          </a:p>
          <a:p>
            <a:pPr marL="0" indent="0" algn="ctr">
              <a:buNone/>
            </a:pPr>
            <a:r>
              <a:rPr lang="en-US" dirty="0" smtClean="0"/>
              <a:t>Kenda Scheele, Asst. Vice President</a:t>
            </a:r>
          </a:p>
          <a:p>
            <a:pPr marL="0" indent="0" algn="ctr">
              <a:buNone/>
            </a:pPr>
            <a:r>
              <a:rPr lang="en-US" dirty="0" smtClean="0"/>
              <a:t>Ryan Taylor, Head Trainer Athletics</a:t>
            </a:r>
          </a:p>
          <a:p>
            <a:pPr marL="0" indent="0" algn="ctr">
              <a:buNone/>
            </a:pPr>
            <a:r>
              <a:rPr lang="en-US" dirty="0" smtClean="0"/>
              <a:t>Scott </a:t>
            </a:r>
            <a:r>
              <a:rPr lang="en-US" dirty="0" err="1" smtClean="0"/>
              <a:t>Delcourt</a:t>
            </a:r>
            <a:r>
              <a:rPr lang="en-US" dirty="0" smtClean="0"/>
              <a:t>, Assoc. Dean of Graduate School</a:t>
            </a:r>
            <a:r>
              <a:rPr lang="en-US" dirty="0"/>
              <a:t>	</a:t>
            </a:r>
            <a:endParaRPr lang="en-US" dirty="0" smtClean="0"/>
          </a:p>
          <a:p>
            <a:pPr marL="0" indent="0" algn="ctr">
              <a:buNone/>
            </a:pPr>
            <a:r>
              <a:rPr lang="en-US" dirty="0" smtClean="0"/>
              <a:t>Others as needed</a:t>
            </a:r>
          </a:p>
        </p:txBody>
      </p:sp>
    </p:spTree>
    <p:extLst>
      <p:ext uri="{BB962C8B-B14F-4D97-AF65-F5344CB8AC3E}">
        <p14:creationId xmlns:p14="http://schemas.microsoft.com/office/powerpoint/2010/main" val="1669095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Crises</a:t>
            </a:r>
            <a:endParaRPr lang="en-US" dirty="0"/>
          </a:p>
        </p:txBody>
      </p:sp>
      <p:sp>
        <p:nvSpPr>
          <p:cNvPr id="3" name="Content Placeholder 2"/>
          <p:cNvSpPr>
            <a:spLocks noGrp="1"/>
          </p:cNvSpPr>
          <p:nvPr>
            <p:ph idx="1"/>
          </p:nvPr>
        </p:nvSpPr>
        <p:spPr/>
        <p:txBody>
          <a:bodyPr/>
          <a:lstStyle/>
          <a:p>
            <a:r>
              <a:rPr lang="en-US" dirty="0" smtClean="0"/>
              <a:t>Emergency Operations Center (EOC)</a:t>
            </a:r>
          </a:p>
          <a:p>
            <a:r>
              <a:rPr lang="en-US" dirty="0" smtClean="0"/>
              <a:t>NIMS</a:t>
            </a:r>
          </a:p>
          <a:p>
            <a:r>
              <a:rPr lang="en-US" dirty="0" smtClean="0"/>
              <a:t>Threat Assessments</a:t>
            </a:r>
          </a:p>
          <a:p>
            <a:r>
              <a:rPr lang="en-US" dirty="0" smtClean="0"/>
              <a:t>Etc.</a:t>
            </a:r>
            <a:endParaRPr lang="en-US" dirty="0"/>
          </a:p>
        </p:txBody>
      </p:sp>
    </p:spTree>
    <p:extLst>
      <p:ext uri="{BB962C8B-B14F-4D97-AF65-F5344CB8AC3E}">
        <p14:creationId xmlns:p14="http://schemas.microsoft.com/office/powerpoint/2010/main" val="1751016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Trajectory</a:t>
            </a:r>
            <a:endParaRPr lang="en-US" dirty="0"/>
          </a:p>
        </p:txBody>
      </p:sp>
      <p:pic>
        <p:nvPicPr>
          <p:cNvPr id="4" name="Content Placeholder 3"/>
          <p:cNvPicPr>
            <a:picLocks noGrp="1"/>
          </p:cNvPicPr>
          <p:nvPr>
            <p:ph idx="1"/>
          </p:nvPr>
        </p:nvPicPr>
        <p:blipFill rotWithShape="1">
          <a:blip r:embed="rId2" cstate="print"/>
          <a:stretch/>
        </p:blipFill>
        <p:spPr>
          <a:xfrm>
            <a:off x="850351" y="1774825"/>
            <a:ext cx="7443298" cy="4625975"/>
          </a:xfrm>
        </p:spPr>
      </p:pic>
    </p:spTree>
    <p:extLst>
      <p:ext uri="{BB962C8B-B14F-4D97-AF65-F5344CB8AC3E}">
        <p14:creationId xmlns:p14="http://schemas.microsoft.com/office/powerpoint/2010/main" val="1298829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Assessment</a:t>
            </a:r>
            <a:endParaRPr lang="en-US" dirty="0"/>
          </a:p>
        </p:txBody>
      </p:sp>
      <p:sp>
        <p:nvSpPr>
          <p:cNvPr id="3" name="Content Placeholder 2"/>
          <p:cNvSpPr>
            <a:spLocks noGrp="1"/>
          </p:cNvSpPr>
          <p:nvPr>
            <p:ph idx="1"/>
          </p:nvPr>
        </p:nvSpPr>
        <p:spPr>
          <a:xfrm>
            <a:off x="765173" y="2266838"/>
            <a:ext cx="7612064" cy="4402297"/>
          </a:xfrm>
        </p:spPr>
        <p:txBody>
          <a:bodyPr>
            <a:normAutofit fontScale="92500" lnSpcReduction="10000"/>
          </a:bodyPr>
          <a:lstStyle/>
          <a:p>
            <a:pPr lvl="1"/>
            <a:r>
              <a:rPr lang="en-US" dirty="0"/>
              <a:t>TATs address a particular concern</a:t>
            </a:r>
          </a:p>
          <a:p>
            <a:pPr lvl="1"/>
            <a:r>
              <a:rPr lang="en-US" dirty="0"/>
              <a:t>TATs meet only to address the emergent concern</a:t>
            </a:r>
          </a:p>
          <a:p>
            <a:pPr lvl="1"/>
            <a:r>
              <a:rPr lang="en-US" dirty="0"/>
              <a:t>TATs typically include members of the Review Team but also include others (e.g., faculty, particular program or office staff such as International Programs or Graduate School)</a:t>
            </a:r>
          </a:p>
          <a:p>
            <a:pPr lvl="1"/>
            <a:r>
              <a:rPr lang="en-US" dirty="0"/>
              <a:t>TATs use a threat assessment tool to help gauge the </a:t>
            </a:r>
            <a:r>
              <a:rPr lang="en-US" dirty="0" smtClean="0"/>
              <a:t>threat</a:t>
            </a:r>
            <a:r>
              <a:rPr lang="en-US" smtClean="0"/>
              <a:t>, lethality </a:t>
            </a:r>
            <a:r>
              <a:rPr lang="en-US" dirty="0"/>
              <a:t>or danger</a:t>
            </a:r>
          </a:p>
          <a:p>
            <a:pPr lvl="1"/>
            <a:r>
              <a:rPr lang="en-US" dirty="0"/>
              <a:t>Examples of Tools: NIU’s Integrative Threat Assessment Matrix, DOJ Threat Assessment Model</a:t>
            </a:r>
          </a:p>
          <a:p>
            <a:endParaRPr lang="en-US" dirty="0"/>
          </a:p>
        </p:txBody>
      </p:sp>
    </p:spTree>
    <p:extLst>
      <p:ext uri="{BB962C8B-B14F-4D97-AF65-F5344CB8AC3E}">
        <p14:creationId xmlns:p14="http://schemas.microsoft.com/office/powerpoint/2010/main" val="298255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620000" cy="868362"/>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rPr>
              <a:t>Students of Today</a:t>
            </a:r>
            <a:endParaRPr kumimoji="0" lang="en-US" sz="4200" b="0" i="0" u="none" strike="noStrike" kern="1200" cap="none" spc="-100" normalizeH="0" baseline="0" noProof="0" dirty="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endParaRPr>
          </a:p>
        </p:txBody>
      </p:sp>
      <p:sp>
        <p:nvSpPr>
          <p:cNvPr id="3" name="Content Placeholder 2"/>
          <p:cNvSpPr txBox="1">
            <a:spLocks/>
          </p:cNvSpPr>
          <p:nvPr/>
        </p:nvSpPr>
        <p:spPr>
          <a:xfrm>
            <a:off x="457200" y="1378975"/>
            <a:ext cx="4191000" cy="4648200"/>
          </a:xfrm>
          <a:prstGeom prst="rect">
            <a:avLst/>
          </a:prstGeom>
        </p:spPr>
        <p:txBody>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Neurobiology</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Helicopter Parents</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Snow-Plow Parents</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Increased Narcissism </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Reduction in Empathy</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Consumer Mentality</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Increased Diagnoses</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Social Media &amp; Connectedness</a:t>
            </a:r>
          </a:p>
        </p:txBody>
      </p:sp>
      <p:pic>
        <p:nvPicPr>
          <p:cNvPr id="4" name="Picture 2" descr="C:\Users\shawnee plante\Desktop\bookcover.jpg"/>
          <p:cNvPicPr>
            <a:picLocks noChangeAspect="1" noChangeArrowheads="1"/>
          </p:cNvPicPr>
          <p:nvPr/>
        </p:nvPicPr>
        <p:blipFill>
          <a:blip r:embed="rId2" cstate="print"/>
          <a:srcRect/>
          <a:stretch>
            <a:fillRect/>
          </a:stretch>
        </p:blipFill>
        <p:spPr bwMode="auto">
          <a:xfrm>
            <a:off x="4800600" y="693175"/>
            <a:ext cx="3461065" cy="53340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Assessment Tool-Behavior</a:t>
            </a:r>
            <a:endParaRPr lang="en-US" dirty="0"/>
          </a:p>
        </p:txBody>
      </p:sp>
      <p:pic>
        <p:nvPicPr>
          <p:cNvPr id="4" name="Picture 11" descr="NaBITA Graphic"/>
          <p:cNvPicPr>
            <a:picLocks noGrp="1" noChangeAspect="1" noChangeArrowheads="1"/>
          </p:cNvPicPr>
          <p:nvPr>
            <p:ph idx="1"/>
          </p:nvPr>
        </p:nvPicPr>
        <p:blipFill rotWithShape="1">
          <a:blip r:embed="rId2" cstate="print"/>
          <a:stretch/>
        </p:blipFill>
        <p:spPr>
          <a:xfrm>
            <a:off x="161925" y="1619250"/>
            <a:ext cx="8648700" cy="5024640"/>
          </a:xfrm>
          <a:noFill/>
          <a:ln/>
        </p:spPr>
      </p:pic>
    </p:spTree>
    <p:extLst>
      <p:ext uri="{BB962C8B-B14F-4D97-AF65-F5344CB8AC3E}">
        <p14:creationId xmlns:p14="http://schemas.microsoft.com/office/powerpoint/2010/main" val="692176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Employees of Concerns</a:t>
            </a:r>
            <a:endParaRPr lang="en-US" dirty="0"/>
          </a:p>
        </p:txBody>
      </p:sp>
      <p:sp>
        <p:nvSpPr>
          <p:cNvPr id="2" name="Content Placeholder 1"/>
          <p:cNvSpPr>
            <a:spLocks noGrp="1"/>
          </p:cNvSpPr>
          <p:nvPr>
            <p:ph idx="1"/>
          </p:nvPr>
        </p:nvSpPr>
        <p:spPr>
          <a:xfrm>
            <a:off x="457200" y="2344994"/>
            <a:ext cx="8229600" cy="1993490"/>
          </a:xfrm>
        </p:spPr>
        <p:txBody>
          <a:bodyPr/>
          <a:lstStyle/>
          <a:p>
            <a:pPr algn="ctr"/>
            <a:r>
              <a:rPr lang="en-US" dirty="0" smtClean="0"/>
              <a:t>Another team</a:t>
            </a:r>
          </a:p>
          <a:p>
            <a:pPr algn="ctr"/>
            <a:r>
              <a:rPr lang="en-US" dirty="0" smtClean="0"/>
              <a:t>Chief of UMPD on both</a:t>
            </a:r>
          </a:p>
          <a:p>
            <a:pPr algn="ctr"/>
            <a:r>
              <a:rPr lang="en-US" dirty="0" smtClean="0"/>
              <a:t>HR, EO also on employee team</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71772"/>
            <a:ext cx="7313613" cy="868362"/>
          </a:xfrm>
        </p:spPr>
        <p:txBody>
          <a:bodyPr/>
          <a:lstStyle/>
          <a:p>
            <a:pPr algn="ctr"/>
            <a:r>
              <a:rPr lang="en-US" dirty="0" smtClean="0">
                <a:solidFill>
                  <a:schemeClr val="tx1"/>
                </a:solidFill>
              </a:rPr>
              <a:t>Questions/Concerns</a:t>
            </a:r>
            <a:endParaRPr lang="en-US" dirty="0">
              <a:solidFill>
                <a:schemeClr val="tx1"/>
              </a:solidFill>
            </a:endParaRPr>
          </a:p>
        </p:txBody>
      </p:sp>
    </p:spTree>
    <p:extLst>
      <p:ext uri="{BB962C8B-B14F-4D97-AF65-F5344CB8AC3E}">
        <p14:creationId xmlns:p14="http://schemas.microsoft.com/office/powerpoint/2010/main" val="321802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pPr eaLnBrk="1" hangingPunct="1"/>
            <a:r>
              <a:rPr lang="en-US" smtClean="0">
                <a:latin typeface="Arno Pro" pitchFamily="18" charset="0"/>
              </a:rPr>
              <a:t>Touchstone</a:t>
            </a:r>
          </a:p>
        </p:txBody>
      </p:sp>
      <p:sp>
        <p:nvSpPr>
          <p:cNvPr id="6147" name="Rectangle 3"/>
          <p:cNvSpPr>
            <a:spLocks noGrp="1" noChangeArrowheads="1"/>
          </p:cNvSpPr>
          <p:nvPr>
            <p:ph type="body" sz="half" idx="4294967295"/>
          </p:nvPr>
        </p:nvSpPr>
        <p:spPr>
          <a:xfrm>
            <a:off x="762000" y="1219200"/>
            <a:ext cx="8061325" cy="2351088"/>
          </a:xfrm>
        </p:spPr>
        <p:txBody>
          <a:bodyPr/>
          <a:lstStyle/>
          <a:p>
            <a:pPr eaLnBrk="1" hangingPunct="1"/>
            <a:r>
              <a:rPr lang="en-US" sz="2600" smtClean="0">
                <a:latin typeface="Arno Pro" pitchFamily="18" charset="0"/>
              </a:rPr>
              <a:t>Suicide Prevention Program</a:t>
            </a:r>
          </a:p>
          <a:p>
            <a:pPr marL="742950" lvl="1" indent="-285750" eaLnBrk="1" hangingPunct="1"/>
            <a:r>
              <a:rPr lang="en-US" sz="2200" smtClean="0">
                <a:latin typeface="Arno Pro" pitchFamily="18" charset="0"/>
              </a:rPr>
              <a:t>Engaging with students IS suicide prevention!</a:t>
            </a:r>
          </a:p>
          <a:p>
            <a:pPr eaLnBrk="1" hangingPunct="1"/>
            <a:r>
              <a:rPr lang="en-US" sz="2600" smtClean="0">
                <a:latin typeface="Arno Pro" pitchFamily="18" charset="0"/>
              </a:rPr>
              <a:t>Thomas Joiner</a:t>
            </a:r>
          </a:p>
          <a:p>
            <a:pPr marL="742950" lvl="1" indent="-285750" eaLnBrk="1" hangingPunct="1"/>
            <a:r>
              <a:rPr lang="en-US" sz="2200" smtClean="0">
                <a:latin typeface="Arno Pro" pitchFamily="18" charset="0"/>
              </a:rPr>
              <a:t>Why People Die by Suicide (2005)</a:t>
            </a:r>
          </a:p>
          <a:p>
            <a:pPr marL="742950" lvl="1" indent="-285750" eaLnBrk="1" hangingPunct="1">
              <a:buFont typeface="Wingdings" pitchFamily="2" charset="2"/>
              <a:buNone/>
            </a:pPr>
            <a:endParaRPr lang="en-US" sz="2200" smtClean="0">
              <a:latin typeface="Arno Pro" pitchFamily="18" charset="0"/>
            </a:endParaRPr>
          </a:p>
        </p:txBody>
      </p:sp>
      <p:sp>
        <p:nvSpPr>
          <p:cNvPr id="6148" name="Text Box 4"/>
          <p:cNvSpPr txBox="1">
            <a:spLocks noChangeArrowheads="1"/>
          </p:cNvSpPr>
          <p:nvPr/>
        </p:nvSpPr>
        <p:spPr bwMode="auto">
          <a:xfrm>
            <a:off x="5775325" y="4310063"/>
            <a:ext cx="2225675" cy="366712"/>
          </a:xfrm>
          <a:prstGeom prst="rect">
            <a:avLst/>
          </a:prstGeom>
          <a:noFill/>
          <a:ln w="9525">
            <a:noFill/>
            <a:miter lim="800000"/>
            <a:headEnd/>
            <a:tailEnd/>
          </a:ln>
        </p:spPr>
        <p:txBody>
          <a:bodyPr>
            <a:spAutoFit/>
          </a:bodyPr>
          <a:lstStyle/>
          <a:p>
            <a:endParaRPr lang="en-US">
              <a:latin typeface="Arno Pro" pitchFamily="18" charset="0"/>
            </a:endParaRPr>
          </a:p>
        </p:txBody>
      </p:sp>
      <p:sp>
        <p:nvSpPr>
          <p:cNvPr id="6149" name="Oval 5"/>
          <p:cNvSpPr>
            <a:spLocks noChangeArrowheads="1"/>
          </p:cNvSpPr>
          <p:nvPr/>
        </p:nvSpPr>
        <p:spPr bwMode="auto">
          <a:xfrm>
            <a:off x="990600" y="3276600"/>
            <a:ext cx="2514600" cy="2438400"/>
          </a:xfrm>
          <a:prstGeom prst="ellipse">
            <a:avLst/>
          </a:prstGeom>
          <a:solidFill>
            <a:srgbClr val="33CCCC">
              <a:alpha val="32941"/>
            </a:srgbClr>
          </a:solidFill>
          <a:ln w="9525" algn="ctr">
            <a:solidFill>
              <a:schemeClr val="tx1"/>
            </a:solidFill>
            <a:round/>
            <a:headEnd/>
            <a:tailEnd/>
          </a:ln>
        </p:spPr>
        <p:txBody>
          <a:bodyPr anchor="ctr">
            <a:spAutoFit/>
          </a:bodyPr>
          <a:lstStyle/>
          <a:p>
            <a:endParaRPr lang="en-US"/>
          </a:p>
        </p:txBody>
      </p:sp>
      <p:sp>
        <p:nvSpPr>
          <p:cNvPr id="6150" name="Oval 6"/>
          <p:cNvSpPr>
            <a:spLocks noChangeArrowheads="1"/>
          </p:cNvSpPr>
          <p:nvPr/>
        </p:nvSpPr>
        <p:spPr bwMode="auto">
          <a:xfrm>
            <a:off x="3200400" y="4038600"/>
            <a:ext cx="2514600" cy="914400"/>
          </a:xfrm>
          <a:prstGeom prst="ellipse">
            <a:avLst/>
          </a:prstGeom>
          <a:solidFill>
            <a:schemeClr val="accent1">
              <a:alpha val="30980"/>
            </a:schemeClr>
          </a:solidFill>
          <a:ln w="9525" algn="ctr">
            <a:solidFill>
              <a:schemeClr val="tx1"/>
            </a:solidFill>
            <a:round/>
            <a:headEnd/>
            <a:tailEnd/>
          </a:ln>
        </p:spPr>
        <p:txBody>
          <a:bodyPr anchor="ctr">
            <a:spAutoFit/>
          </a:bodyPr>
          <a:lstStyle/>
          <a:p>
            <a:endParaRPr lang="en-US"/>
          </a:p>
        </p:txBody>
      </p:sp>
      <p:sp>
        <p:nvSpPr>
          <p:cNvPr id="6151" name="Rectangle 7"/>
          <p:cNvSpPr>
            <a:spLocks noChangeArrowheads="1"/>
          </p:cNvSpPr>
          <p:nvPr/>
        </p:nvSpPr>
        <p:spPr bwMode="auto">
          <a:xfrm>
            <a:off x="2819400" y="5638800"/>
            <a:ext cx="3505200" cy="457200"/>
          </a:xfrm>
          <a:prstGeom prst="rect">
            <a:avLst/>
          </a:prstGeom>
          <a:solidFill>
            <a:schemeClr val="accent1"/>
          </a:solidFill>
          <a:ln w="9525" algn="ctr">
            <a:solidFill>
              <a:schemeClr val="tx1"/>
            </a:solidFill>
            <a:miter lim="800000"/>
            <a:headEnd/>
            <a:tailEnd/>
          </a:ln>
        </p:spPr>
        <p:txBody>
          <a:bodyPr anchor="ctr">
            <a:spAutoFit/>
          </a:bodyPr>
          <a:lstStyle/>
          <a:p>
            <a:endParaRPr lang="en-US"/>
          </a:p>
        </p:txBody>
      </p:sp>
      <p:sp>
        <p:nvSpPr>
          <p:cNvPr id="6152" name="Text Box 8"/>
          <p:cNvSpPr txBox="1">
            <a:spLocks noChangeArrowheads="1"/>
          </p:cNvSpPr>
          <p:nvPr/>
        </p:nvSpPr>
        <p:spPr bwMode="auto">
          <a:xfrm>
            <a:off x="1143000" y="3657600"/>
            <a:ext cx="2209800" cy="1687513"/>
          </a:xfrm>
          <a:prstGeom prst="rect">
            <a:avLst/>
          </a:prstGeom>
          <a:noFill/>
          <a:ln w="9525" algn="ctr">
            <a:noFill/>
            <a:miter lim="800000"/>
            <a:headEnd/>
            <a:tailEnd/>
          </a:ln>
        </p:spPr>
        <p:txBody>
          <a:bodyPr>
            <a:spAutoFit/>
          </a:bodyPr>
          <a:lstStyle/>
          <a:p>
            <a:pPr algn="ctr" eaLnBrk="0" hangingPunct="0">
              <a:spcBef>
                <a:spcPct val="50000"/>
              </a:spcBef>
            </a:pPr>
            <a:r>
              <a:rPr lang="en-US" sz="1400">
                <a:latin typeface="Verdana" pitchFamily="34" charset="0"/>
              </a:rPr>
              <a:t>Those who desire suicide:</a:t>
            </a:r>
          </a:p>
          <a:p>
            <a:pPr algn="ctr" eaLnBrk="0" hangingPunct="0">
              <a:spcBef>
                <a:spcPct val="50000"/>
              </a:spcBef>
            </a:pPr>
            <a:r>
              <a:rPr lang="en-US" sz="1400">
                <a:latin typeface="Verdana" pitchFamily="34" charset="0"/>
              </a:rPr>
              <a:t>Perceived burdensomeness</a:t>
            </a:r>
          </a:p>
          <a:p>
            <a:pPr algn="ctr" eaLnBrk="0" hangingPunct="0">
              <a:spcBef>
                <a:spcPct val="50000"/>
              </a:spcBef>
            </a:pPr>
            <a:r>
              <a:rPr lang="en-US" sz="1400">
                <a:latin typeface="Verdana" pitchFamily="34" charset="0"/>
              </a:rPr>
              <a:t>+</a:t>
            </a:r>
          </a:p>
          <a:p>
            <a:pPr algn="ctr" eaLnBrk="0" hangingPunct="0">
              <a:spcBef>
                <a:spcPct val="50000"/>
              </a:spcBef>
            </a:pPr>
            <a:r>
              <a:rPr lang="en-US" sz="1400">
                <a:latin typeface="Verdana" pitchFamily="34" charset="0"/>
              </a:rPr>
              <a:t>Failed belongingness</a:t>
            </a:r>
          </a:p>
        </p:txBody>
      </p:sp>
      <p:sp>
        <p:nvSpPr>
          <p:cNvPr id="6153" name="Text Box 9"/>
          <p:cNvSpPr txBox="1">
            <a:spLocks noChangeArrowheads="1"/>
          </p:cNvSpPr>
          <p:nvPr/>
        </p:nvSpPr>
        <p:spPr bwMode="auto">
          <a:xfrm>
            <a:off x="3733800" y="4267200"/>
            <a:ext cx="2133600" cy="517525"/>
          </a:xfrm>
          <a:prstGeom prst="rect">
            <a:avLst/>
          </a:prstGeom>
          <a:noFill/>
          <a:ln w="9525" algn="ctr">
            <a:noFill/>
            <a:miter lim="800000"/>
            <a:headEnd/>
            <a:tailEnd/>
          </a:ln>
        </p:spPr>
        <p:txBody>
          <a:bodyPr>
            <a:spAutoFit/>
          </a:bodyPr>
          <a:lstStyle/>
          <a:p>
            <a:pPr eaLnBrk="0" hangingPunct="0">
              <a:spcBef>
                <a:spcPct val="50000"/>
              </a:spcBef>
            </a:pPr>
            <a:r>
              <a:rPr lang="en-US" sz="1400">
                <a:latin typeface="Verdana" pitchFamily="34" charset="0"/>
              </a:rPr>
              <a:t>Those who are capable of suicide.</a:t>
            </a:r>
          </a:p>
        </p:txBody>
      </p:sp>
      <p:sp>
        <p:nvSpPr>
          <p:cNvPr id="6154" name="Text Box 10"/>
          <p:cNvSpPr txBox="1">
            <a:spLocks noChangeArrowheads="1"/>
          </p:cNvSpPr>
          <p:nvPr/>
        </p:nvSpPr>
        <p:spPr bwMode="auto">
          <a:xfrm>
            <a:off x="2819400" y="5715000"/>
            <a:ext cx="3581400" cy="304800"/>
          </a:xfrm>
          <a:prstGeom prst="rect">
            <a:avLst/>
          </a:prstGeom>
          <a:noFill/>
          <a:ln w="9525" algn="ctr">
            <a:noFill/>
            <a:miter lim="800000"/>
            <a:headEnd/>
            <a:tailEnd/>
          </a:ln>
        </p:spPr>
        <p:txBody>
          <a:bodyPr>
            <a:spAutoFit/>
          </a:bodyPr>
          <a:lstStyle/>
          <a:p>
            <a:pPr eaLnBrk="0" hangingPunct="0">
              <a:spcBef>
                <a:spcPct val="50000"/>
              </a:spcBef>
            </a:pPr>
            <a:r>
              <a:rPr lang="en-US" sz="1400">
                <a:latin typeface="Verdana" pitchFamily="34" charset="0"/>
              </a:rPr>
              <a:t>Serious attempt or death by suicide.</a:t>
            </a:r>
          </a:p>
        </p:txBody>
      </p:sp>
      <p:sp>
        <p:nvSpPr>
          <p:cNvPr id="6155" name="Line 11"/>
          <p:cNvSpPr>
            <a:spLocks noChangeShapeType="1"/>
          </p:cNvSpPr>
          <p:nvPr/>
        </p:nvSpPr>
        <p:spPr bwMode="auto">
          <a:xfrm>
            <a:off x="3352800" y="4572000"/>
            <a:ext cx="533400" cy="990600"/>
          </a:xfrm>
          <a:prstGeom prst="line">
            <a:avLst/>
          </a:prstGeom>
          <a:noFill/>
          <a:ln w="9525">
            <a:solidFill>
              <a:schemeClr val="tx1"/>
            </a:solidFill>
            <a:round/>
            <a:headEnd/>
            <a:tailEnd type="triangle" w="med" len="med"/>
          </a:ln>
        </p:spPr>
        <p:txBody>
          <a:bodyPr wrap="none">
            <a:spAutoFit/>
          </a:bodyPr>
          <a:lstStyle/>
          <a:p>
            <a:endParaRPr lang="en-US"/>
          </a:p>
        </p:txBody>
      </p:sp>
      <p:pic>
        <p:nvPicPr>
          <p:cNvPr id="6156" name="Picture 12" descr="Touchstone Logo"/>
          <p:cNvPicPr>
            <a:picLocks noGrp="1" noChangeAspect="1" noChangeArrowheads="1"/>
          </p:cNvPicPr>
          <p:nvPr>
            <p:ph sz="quarter" idx="4294967295"/>
          </p:nvPr>
        </p:nvPicPr>
        <p:blipFill>
          <a:blip r:embed="rId3" cstate="print"/>
          <a:srcRect/>
          <a:stretch>
            <a:fillRect/>
          </a:stretch>
        </p:blipFill>
        <p:spPr>
          <a:xfrm>
            <a:off x="7162800" y="4876800"/>
            <a:ext cx="1981200" cy="1981200"/>
          </a:xfrm>
        </p:spPr>
      </p:pic>
    </p:spTree>
    <p:extLst>
      <p:ext uri="{BB962C8B-B14F-4D97-AF65-F5344CB8AC3E}">
        <p14:creationId xmlns:p14="http://schemas.microsoft.com/office/powerpoint/2010/main" val="39094869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26"/>
          <p:cNvSpPr txBox="1">
            <a:spLocks noChangeArrowheads="1"/>
          </p:cNvSpPr>
          <p:nvPr/>
        </p:nvSpPr>
        <p:spPr>
          <a:xfrm>
            <a:off x="656303" y="1371600"/>
            <a:ext cx="7772400" cy="3352800"/>
          </a:xfrm>
          <a:prstGeom prst="rect">
            <a:avLst/>
          </a:prstGeom>
        </p:spPr>
        <p:txBody>
          <a:bodyP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American College Health Association -</a:t>
            </a:r>
            <a:b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br>
            <a: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National College Health Assessment</a:t>
            </a:r>
            <a: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innerShdw blurRad="50800" dist="25400" dir="13500000">
                    <a:prstClr val="black">
                      <a:alpha val="70000"/>
                    </a:prstClr>
                  </a:innerShdw>
                </a:effectLst>
                <a:uLnTx/>
                <a:uFillTx/>
                <a:latin typeface="Arial" charset="0"/>
                <a:ea typeface="+mj-ea"/>
                <a:cs typeface="+mj-cs"/>
              </a:rPr>
              <a:t/>
            </a:r>
            <a:b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innerShdw blurRad="50800" dist="25400" dir="13500000">
                    <a:prstClr val="black">
                      <a:alpha val="70000"/>
                    </a:prstClr>
                  </a:innerShdw>
                </a:effectLst>
                <a:uLnTx/>
                <a:uFillTx/>
                <a:latin typeface="Arial" charset="0"/>
                <a:ea typeface="+mj-ea"/>
                <a:cs typeface="+mj-cs"/>
              </a:rPr>
            </a:br>
            <a: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innerShdw blurRad="50800" dist="25400" dir="13500000">
                    <a:prstClr val="black">
                      <a:alpha val="70000"/>
                    </a:prstClr>
                  </a:innerShdw>
                </a:effectLst>
                <a:uLnTx/>
                <a:uFillTx/>
                <a:latin typeface="Arial" charset="0"/>
                <a:ea typeface="+mj-ea"/>
                <a:cs typeface="+mj-cs"/>
              </a:rPr>
              <a:t/>
            </a:r>
            <a:br>
              <a:rPr kumimoji="0" lang="en-US" sz="3600" b="0" i="0" u="none" strike="noStrike" kern="1200" cap="none" spc="-100" normalizeH="0" baseline="0" noProof="0" dirty="0" smtClean="0">
                <a:ln w="3200">
                  <a:solidFill>
                    <a:schemeClr val="bg2">
                      <a:shade val="75000"/>
                      <a:alpha val="25000"/>
                    </a:schemeClr>
                  </a:solidFill>
                  <a:prstDash val="solid"/>
                  <a:round/>
                </a:ln>
                <a:solidFill>
                  <a:srgbClr val="000000"/>
                </a:solidFill>
                <a:effectLst>
                  <a:innerShdw blurRad="50800" dist="25400" dir="13500000">
                    <a:prstClr val="black">
                      <a:alpha val="70000"/>
                    </a:prstClr>
                  </a:innerShdw>
                </a:effectLst>
                <a:uLnTx/>
                <a:uFillTx/>
                <a:latin typeface="Arial" charset="0"/>
                <a:ea typeface="+mj-ea"/>
                <a:cs typeface="+mj-cs"/>
              </a:rPr>
            </a:br>
            <a:r>
              <a:rPr kumimoji="0" lang="en-US" sz="28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 (ACHA-NCHA) Web Summary. </a:t>
            </a:r>
            <a:br>
              <a:rPr kumimoji="0" lang="en-US" sz="28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br>
            <a:r>
              <a:rPr kumimoji="0" lang="en-US" sz="28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Updated Spring 2013. </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spc="-100" dirty="0">
              <a:ln w="3200">
                <a:solidFill>
                  <a:schemeClr val="bg2">
                    <a:shade val="75000"/>
                    <a:alpha val="25000"/>
                  </a:schemeClr>
                </a:solidFill>
                <a:prstDash val="solid"/>
                <a:round/>
              </a:ln>
              <a:solidFill>
                <a:srgbClr val="000000"/>
              </a:solidFill>
              <a:latin typeface="Arial"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Perspective on</a:t>
            </a:r>
            <a:r>
              <a:rPr kumimoji="0" lang="en-US" sz="2800" b="0" i="0" u="none" strike="noStrike" kern="1200" cap="none" spc="-100" normalizeH="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rPr>
              <a:t> today’s students</a:t>
            </a:r>
            <a:endParaRPr kumimoji="0" lang="en-US" sz="2800" b="0" i="0" u="none" strike="noStrike" kern="1200" cap="none" spc="-100" normalizeH="0" baseline="0" noProof="0" dirty="0" smtClean="0">
              <a:ln w="3200">
                <a:solidFill>
                  <a:schemeClr val="bg2">
                    <a:shade val="75000"/>
                    <a:alpha val="25000"/>
                  </a:schemeClr>
                </a:solidFill>
                <a:prstDash val="solid"/>
                <a:round/>
              </a:ln>
              <a:solidFill>
                <a:srgbClr val="000000"/>
              </a:solidFill>
              <a:effectLst/>
              <a:uLnTx/>
              <a:uFillTx/>
              <a:latin typeface="Arial" charset="0"/>
              <a:ea typeface="+mj-ea"/>
              <a:cs typeface="+mj-cs"/>
            </a:endParaRPr>
          </a:p>
        </p:txBody>
      </p:sp>
      <p:sp>
        <p:nvSpPr>
          <p:cNvPr id="3" name="Rectangle 1027"/>
          <p:cNvSpPr txBox="1">
            <a:spLocks noChangeArrowheads="1"/>
          </p:cNvSpPr>
          <p:nvPr/>
        </p:nvSpPr>
        <p:spPr>
          <a:xfrm>
            <a:off x="656303" y="5029200"/>
            <a:ext cx="7848600" cy="914400"/>
          </a:xfrm>
          <a:prstGeom prst="rect">
            <a:avLst/>
          </a:prstGeom>
        </p:spPr>
        <p:txBody>
          <a:bodyPr>
            <a:normAutofit fontScale="85000" lnSpcReduction="20000"/>
          </a:bodyPr>
          <a:lstStyle/>
          <a:p>
            <a:pPr marL="274320" marR="0" lvl="0" indent="-274320" algn="ctr" defTabSz="914400" rtl="0" eaLnBrk="1" fontAlgn="auto" latinLnBrk="0" hangingPunct="1">
              <a:lnSpc>
                <a:spcPct val="100000"/>
              </a:lnSpc>
              <a:spcBef>
                <a:spcPct val="0"/>
              </a:spcBef>
              <a:spcAft>
                <a:spcPts val="0"/>
              </a:spcAft>
              <a:buClr>
                <a:schemeClr val="accent2"/>
              </a:buClr>
              <a:buSzPct val="85000"/>
              <a:buFont typeface="Wingdings 2"/>
              <a:buChar char=""/>
              <a:tabLst/>
              <a:defRPr/>
            </a:pPr>
            <a:r>
              <a:rPr kumimoji="0" lang="en-US" sz="2400" b="0" i="0" u="sng" strike="noStrike" kern="1200" cap="none" spc="0" normalizeH="0" baseline="0" noProof="0" smtClean="0">
                <a:ln>
                  <a:noFill/>
                </a:ln>
                <a:solidFill>
                  <a:srgbClr val="0000FF"/>
                </a:solidFill>
                <a:effectLst/>
                <a:uLnTx/>
                <a:uFillTx/>
                <a:latin typeface="Arial" charset="0"/>
                <a:ea typeface="+mn-ea"/>
                <a:cs typeface="+mn-cs"/>
              </a:rPr>
              <a:t>http://www.acha-ncha.org/docs/ACHA-NCHA-II_ReferenceGroup_ExecutiveSummary_Spring2013.pdf</a:t>
            </a:r>
            <a:r>
              <a:rPr kumimoji="0" lang="en-US" sz="2800" b="0" i="0" u="none" strike="noStrike" kern="1200" cap="none" spc="0" normalizeH="0" baseline="0" noProof="0" smtClean="0">
                <a:ln>
                  <a:noFill/>
                </a:ln>
                <a:solidFill>
                  <a:srgbClr val="000000"/>
                </a:solidFill>
                <a:effectLst/>
                <a:uLnTx/>
                <a:uFillTx/>
                <a:latin typeface="Arial" charset="0"/>
                <a:ea typeface="+mn-ea"/>
                <a:cs typeface="+mn-cs"/>
              </a:rPr>
              <a:t/>
            </a:r>
            <a:br>
              <a:rPr kumimoji="0" lang="en-US" sz="2800" b="0" i="0" u="none" strike="noStrike" kern="1200" cap="none" spc="0" normalizeH="0" baseline="0" noProof="0" smtClean="0">
                <a:ln>
                  <a:noFill/>
                </a:ln>
                <a:solidFill>
                  <a:srgbClr val="000000"/>
                </a:solidFill>
                <a:effectLst/>
                <a:uLnTx/>
                <a:uFillTx/>
                <a:latin typeface="Arial" charset="0"/>
                <a:ea typeface="+mn-ea"/>
                <a:cs typeface="+mn-cs"/>
              </a:rPr>
            </a:br>
            <a:endParaRPr kumimoji="0" lang="en-US" sz="2800" b="0" i="0" u="none" strike="noStrike" kern="1200" cap="none" spc="0" normalizeH="0" baseline="0" noProof="0" dirty="0" smtClean="0">
              <a:ln>
                <a:noFill/>
              </a:ln>
              <a:solidFill>
                <a:srgbClr val="000000"/>
              </a:solidFill>
              <a:effectLst/>
              <a:uLnTx/>
              <a:uFillTx/>
              <a:latin typeface="Arial" charset="0"/>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273943"/>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rPr>
              <a:t>Students reported experiencing the following sometime within the last 12 months</a:t>
            </a:r>
            <a:endParaRPr kumimoji="0" lang="en-US" sz="3200" b="0" i="0" u="none" strike="noStrike" kern="1200" cap="none" spc="-100" normalizeH="0" baseline="0" noProof="0" dirty="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endParaRPr>
          </a:p>
        </p:txBody>
      </p:sp>
      <p:graphicFrame>
        <p:nvGraphicFramePr>
          <p:cNvPr id="3" name="Content Placeholder 3"/>
          <p:cNvGraphicFramePr>
            <a:graphicFrameLocks/>
          </p:cNvGraphicFramePr>
          <p:nvPr>
            <p:extLst>
              <p:ext uri="{D42A27DB-BD31-4B8C-83A1-F6EECF244321}">
                <p14:modId xmlns:p14="http://schemas.microsoft.com/office/powerpoint/2010/main" val="3867876138"/>
              </p:ext>
            </p:extLst>
          </p:nvPr>
        </p:nvGraphicFramePr>
        <p:xfrm>
          <a:off x="457200" y="1637071"/>
          <a:ext cx="8229600" cy="4079240"/>
        </p:xfrm>
        <a:graphic>
          <a:graphicData uri="http://schemas.openxmlformats.org/drawingml/2006/table">
            <a:tbl>
              <a:tblPr firstRow="1" bandRow="1">
                <a:tableStyleId>{5C22544A-7EE6-4342-B048-85BDC9FD1C3A}</a:tableStyleId>
              </a:tblPr>
              <a:tblGrid>
                <a:gridCol w="5486400"/>
                <a:gridCol w="2286000"/>
                <a:gridCol w="457200"/>
              </a:tblGrid>
              <a:tr h="370840">
                <a:tc>
                  <a:txBody>
                    <a:bodyPr/>
                    <a:lstStyle/>
                    <a:p>
                      <a:r>
                        <a:rPr lang="en-US" dirty="0" smtClean="0"/>
                        <a:t>Felt things were hopeless</a:t>
                      </a:r>
                      <a:endParaRPr lang="en-US" dirty="0"/>
                    </a:p>
                  </a:txBody>
                  <a:tcPr/>
                </a:tc>
                <a:tc>
                  <a:txBody>
                    <a:bodyPr/>
                    <a:lstStyle/>
                    <a:p>
                      <a:r>
                        <a:rPr lang="en-US" dirty="0" smtClean="0"/>
                        <a:t>45.3 %</a:t>
                      </a:r>
                      <a:endParaRPr lang="en-US" dirty="0"/>
                    </a:p>
                  </a:txBody>
                  <a:tcPr/>
                </a:tc>
                <a:tc>
                  <a:txBody>
                    <a:bodyPr/>
                    <a:lstStyle/>
                    <a:p>
                      <a:endParaRPr lang="en-US" dirty="0"/>
                    </a:p>
                  </a:txBody>
                  <a:tcPr/>
                </a:tc>
              </a:tr>
              <a:tr h="370840">
                <a:tc>
                  <a:txBody>
                    <a:bodyPr/>
                    <a:lstStyle/>
                    <a:p>
                      <a:r>
                        <a:rPr lang="en-US" dirty="0" smtClean="0"/>
                        <a:t>Felt overwhelmed by all you had</a:t>
                      </a:r>
                      <a:r>
                        <a:rPr lang="en-US" baseline="0" dirty="0" smtClean="0"/>
                        <a:t> to do</a:t>
                      </a:r>
                      <a:endParaRPr lang="en-US" dirty="0"/>
                    </a:p>
                  </a:txBody>
                  <a:tcPr/>
                </a:tc>
                <a:tc>
                  <a:txBody>
                    <a:bodyPr/>
                    <a:lstStyle/>
                    <a:p>
                      <a:r>
                        <a:rPr lang="en-US" dirty="0" smtClean="0"/>
                        <a:t>81.6 %</a:t>
                      </a:r>
                      <a:endParaRPr lang="en-US" dirty="0"/>
                    </a:p>
                  </a:txBody>
                  <a:tcPr/>
                </a:tc>
                <a:tc>
                  <a:txBody>
                    <a:bodyPr/>
                    <a:lstStyle/>
                    <a:p>
                      <a:endParaRPr lang="en-US"/>
                    </a:p>
                  </a:txBody>
                  <a:tcPr/>
                </a:tc>
              </a:tr>
              <a:tr h="370840">
                <a:tc>
                  <a:txBody>
                    <a:bodyPr/>
                    <a:lstStyle/>
                    <a:p>
                      <a:r>
                        <a:rPr lang="en-US" dirty="0" smtClean="0"/>
                        <a:t>Felt exhausted (not from physical</a:t>
                      </a:r>
                      <a:r>
                        <a:rPr lang="en-US" baseline="0" dirty="0" smtClean="0"/>
                        <a:t> activity</a:t>
                      </a:r>
                      <a:endParaRPr lang="en-US" dirty="0"/>
                    </a:p>
                  </a:txBody>
                  <a:tcPr/>
                </a:tc>
                <a:tc>
                  <a:txBody>
                    <a:bodyPr/>
                    <a:lstStyle/>
                    <a:p>
                      <a:r>
                        <a:rPr lang="en-US" dirty="0" smtClean="0"/>
                        <a:t>81.6 %</a:t>
                      </a:r>
                      <a:endParaRPr lang="en-US" dirty="0"/>
                    </a:p>
                  </a:txBody>
                  <a:tcPr/>
                </a:tc>
                <a:tc>
                  <a:txBody>
                    <a:bodyPr/>
                    <a:lstStyle/>
                    <a:p>
                      <a:endParaRPr lang="en-US"/>
                    </a:p>
                  </a:txBody>
                  <a:tcPr/>
                </a:tc>
              </a:tr>
              <a:tr h="370840">
                <a:tc>
                  <a:txBody>
                    <a:bodyPr/>
                    <a:lstStyle/>
                    <a:p>
                      <a:r>
                        <a:rPr lang="en-US" dirty="0" smtClean="0"/>
                        <a:t>Felt very lonely</a:t>
                      </a:r>
                      <a:endParaRPr lang="en-US" dirty="0"/>
                    </a:p>
                  </a:txBody>
                  <a:tcPr/>
                </a:tc>
                <a:tc>
                  <a:txBody>
                    <a:bodyPr/>
                    <a:lstStyle/>
                    <a:p>
                      <a:r>
                        <a:rPr lang="en-US" dirty="0" smtClean="0"/>
                        <a:t>57.3 %</a:t>
                      </a:r>
                      <a:endParaRPr lang="en-US" dirty="0"/>
                    </a:p>
                  </a:txBody>
                  <a:tcPr/>
                </a:tc>
                <a:tc>
                  <a:txBody>
                    <a:bodyPr/>
                    <a:lstStyle/>
                    <a:p>
                      <a:endParaRPr lang="en-US"/>
                    </a:p>
                  </a:txBody>
                  <a:tcPr/>
                </a:tc>
              </a:tr>
              <a:tr h="370840">
                <a:tc>
                  <a:txBody>
                    <a:bodyPr/>
                    <a:lstStyle/>
                    <a:p>
                      <a:r>
                        <a:rPr lang="en-US" dirty="0" smtClean="0"/>
                        <a:t>Felt</a:t>
                      </a:r>
                      <a:r>
                        <a:rPr lang="en-US" baseline="0" dirty="0" smtClean="0"/>
                        <a:t> very sad</a:t>
                      </a:r>
                      <a:endParaRPr lang="en-US" dirty="0"/>
                    </a:p>
                  </a:txBody>
                  <a:tcPr/>
                </a:tc>
                <a:tc>
                  <a:txBody>
                    <a:bodyPr/>
                    <a:lstStyle/>
                    <a:p>
                      <a:r>
                        <a:rPr lang="en-US" dirty="0" smtClean="0"/>
                        <a:t>61%</a:t>
                      </a:r>
                    </a:p>
                  </a:txBody>
                  <a:tcPr/>
                </a:tc>
                <a:tc>
                  <a:txBody>
                    <a:bodyPr/>
                    <a:lstStyle/>
                    <a:p>
                      <a:endParaRPr lang="en-US"/>
                    </a:p>
                  </a:txBody>
                  <a:tcPr/>
                </a:tc>
              </a:tr>
              <a:tr h="370840">
                <a:tc>
                  <a:txBody>
                    <a:bodyPr/>
                    <a:lstStyle/>
                    <a:p>
                      <a:r>
                        <a:rPr lang="en-US" dirty="0" smtClean="0"/>
                        <a:t>Felt so depressed it was difficult to function</a:t>
                      </a:r>
                      <a:endParaRPr lang="en-US" dirty="0"/>
                    </a:p>
                  </a:txBody>
                  <a:tcPr/>
                </a:tc>
                <a:tc>
                  <a:txBody>
                    <a:bodyPr/>
                    <a:lstStyle/>
                    <a:p>
                      <a:r>
                        <a:rPr lang="en-US" dirty="0" smtClean="0"/>
                        <a:t>31.3%</a:t>
                      </a:r>
                      <a:endParaRPr lang="en-US" dirty="0"/>
                    </a:p>
                  </a:txBody>
                  <a:tcPr/>
                </a:tc>
                <a:tc>
                  <a:txBody>
                    <a:bodyPr/>
                    <a:lstStyle/>
                    <a:p>
                      <a:endParaRPr lang="en-US"/>
                    </a:p>
                  </a:txBody>
                  <a:tcPr/>
                </a:tc>
              </a:tr>
              <a:tr h="370840">
                <a:tc>
                  <a:txBody>
                    <a:bodyPr/>
                    <a:lstStyle/>
                    <a:p>
                      <a:r>
                        <a:rPr lang="en-US" dirty="0" smtClean="0"/>
                        <a:t>Felt overwhelming anxiety</a:t>
                      </a:r>
                      <a:endParaRPr lang="en-US" dirty="0"/>
                    </a:p>
                  </a:txBody>
                  <a:tcPr/>
                </a:tc>
                <a:tc>
                  <a:txBody>
                    <a:bodyPr/>
                    <a:lstStyle/>
                    <a:p>
                      <a:r>
                        <a:rPr lang="en-US" dirty="0" smtClean="0"/>
                        <a:t>50.7 %</a:t>
                      </a:r>
                      <a:endParaRPr lang="en-US" dirty="0"/>
                    </a:p>
                  </a:txBody>
                  <a:tcPr/>
                </a:tc>
                <a:tc>
                  <a:txBody>
                    <a:bodyPr/>
                    <a:lstStyle/>
                    <a:p>
                      <a:endParaRPr lang="en-US"/>
                    </a:p>
                  </a:txBody>
                  <a:tcPr/>
                </a:tc>
              </a:tr>
              <a:tr h="370840">
                <a:tc>
                  <a:txBody>
                    <a:bodyPr/>
                    <a:lstStyle/>
                    <a:p>
                      <a:r>
                        <a:rPr lang="en-US" dirty="0" smtClean="0"/>
                        <a:t>Felt overwhelming anger</a:t>
                      </a:r>
                      <a:endParaRPr lang="en-US" dirty="0"/>
                    </a:p>
                  </a:txBody>
                  <a:tcPr/>
                </a:tc>
                <a:tc>
                  <a:txBody>
                    <a:bodyPr/>
                    <a:lstStyle/>
                    <a:p>
                      <a:r>
                        <a:rPr lang="en-US" dirty="0" smtClean="0"/>
                        <a:t>37.1%</a:t>
                      </a:r>
                      <a:endParaRPr lang="en-US" dirty="0"/>
                    </a:p>
                  </a:txBody>
                  <a:tcPr/>
                </a:tc>
                <a:tc>
                  <a:txBody>
                    <a:bodyPr/>
                    <a:lstStyle/>
                    <a:p>
                      <a:endParaRPr lang="en-US" dirty="0"/>
                    </a:p>
                  </a:txBody>
                  <a:tcPr/>
                </a:tc>
              </a:tr>
              <a:tr h="370840">
                <a:tc>
                  <a:txBody>
                    <a:bodyPr/>
                    <a:lstStyle/>
                    <a:p>
                      <a:r>
                        <a:rPr lang="en-US" dirty="0" smtClean="0"/>
                        <a:t>Seriously considered suicide</a:t>
                      </a:r>
                      <a:endParaRPr lang="en-US" dirty="0"/>
                    </a:p>
                  </a:txBody>
                  <a:tcPr/>
                </a:tc>
                <a:tc>
                  <a:txBody>
                    <a:bodyPr/>
                    <a:lstStyle/>
                    <a:p>
                      <a:r>
                        <a:rPr lang="en-US" dirty="0" smtClean="0"/>
                        <a:t> 7.1%</a:t>
                      </a:r>
                      <a:endParaRPr lang="en-US" dirty="0"/>
                    </a:p>
                  </a:txBody>
                  <a:tcPr/>
                </a:tc>
                <a:tc>
                  <a:txBody>
                    <a:bodyPr/>
                    <a:lstStyle/>
                    <a:p>
                      <a:endParaRPr lang="en-US" dirty="0"/>
                    </a:p>
                  </a:txBody>
                  <a:tcPr/>
                </a:tc>
              </a:tr>
              <a:tr h="370840">
                <a:tc>
                  <a:txBody>
                    <a:bodyPr/>
                    <a:lstStyle/>
                    <a:p>
                      <a:r>
                        <a:rPr lang="en-US" dirty="0" smtClean="0"/>
                        <a:t>Attempted suicide</a:t>
                      </a:r>
                      <a:endParaRPr lang="en-US" dirty="0"/>
                    </a:p>
                  </a:txBody>
                  <a:tcPr/>
                </a:tc>
                <a:tc>
                  <a:txBody>
                    <a:bodyPr/>
                    <a:lstStyle/>
                    <a:p>
                      <a:r>
                        <a:rPr lang="en-US" dirty="0" smtClean="0"/>
                        <a:t> 1.2%</a:t>
                      </a:r>
                      <a:endParaRPr lang="en-US" dirty="0"/>
                    </a:p>
                  </a:txBody>
                  <a:tcPr/>
                </a:tc>
                <a:tc>
                  <a:txBody>
                    <a:bodyPr/>
                    <a:lstStyle/>
                    <a:p>
                      <a:endParaRPr lang="en-US" dirty="0"/>
                    </a:p>
                  </a:txBody>
                  <a:tcPr/>
                </a:tc>
              </a:tr>
              <a:tr h="370840">
                <a:tc>
                  <a:txBody>
                    <a:bodyPr/>
                    <a:lstStyle/>
                    <a:p>
                      <a:r>
                        <a:rPr lang="en-US" dirty="0" smtClean="0"/>
                        <a:t>Intentionally</a:t>
                      </a:r>
                      <a:r>
                        <a:rPr lang="en-US" baseline="0" dirty="0" smtClean="0"/>
                        <a:t> cut, burned, bruised, or injured self</a:t>
                      </a:r>
                      <a:endParaRPr lang="en-US" dirty="0"/>
                    </a:p>
                  </a:txBody>
                  <a:tcPr/>
                </a:tc>
                <a:tc>
                  <a:txBody>
                    <a:bodyPr/>
                    <a:lstStyle/>
                    <a:p>
                      <a:r>
                        <a:rPr lang="en-US" dirty="0" smtClean="0"/>
                        <a:t> 5.5%</a:t>
                      </a:r>
                      <a:endParaRPr lang="en-US" dirty="0"/>
                    </a:p>
                  </a:txBody>
                  <a:tcPr/>
                </a:tc>
                <a:tc>
                  <a:txBody>
                    <a:bodyPr/>
                    <a:lstStyle/>
                    <a:p>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4041350671"/>
              </p:ext>
            </p:extLst>
          </p:nvPr>
        </p:nvGraphicFramePr>
        <p:xfrm>
          <a:off x="518652" y="685800"/>
          <a:ext cx="7848600" cy="2194560"/>
        </p:xfrm>
        <a:graphic>
          <a:graphicData uri="http://schemas.openxmlformats.org/drawingml/2006/table">
            <a:tbl>
              <a:tblPr firstRow="1" bandRow="1">
                <a:tableStyleId>{5C22544A-7EE6-4342-B048-85BDC9FD1C3A}</a:tableStyleId>
              </a:tblPr>
              <a:tblGrid>
                <a:gridCol w="4578349"/>
                <a:gridCol w="944739"/>
                <a:gridCol w="1090084"/>
                <a:gridCol w="1235428"/>
              </a:tblGrid>
              <a:tr h="253617">
                <a:tc>
                  <a:txBody>
                    <a:bodyPr/>
                    <a:lstStyle/>
                    <a:p>
                      <a:r>
                        <a:rPr lang="en-US" dirty="0" smtClean="0"/>
                        <a:t>Ratin</a:t>
                      </a:r>
                      <a:r>
                        <a:rPr lang="en-US" baseline="0" dirty="0" smtClean="0"/>
                        <a:t>g of Stress in Last 12 months</a:t>
                      </a:r>
                      <a:endParaRPr lang="en-US" dirty="0"/>
                    </a:p>
                  </a:txBody>
                  <a:tcPr marL="22227" marR="22227"/>
                </a:tc>
                <a:tc>
                  <a:txBody>
                    <a:bodyPr/>
                    <a:lstStyle/>
                    <a:p>
                      <a:pPr algn="r"/>
                      <a:r>
                        <a:rPr lang="en-US" dirty="0" smtClean="0"/>
                        <a:t>Male</a:t>
                      </a:r>
                      <a:endParaRPr lang="en-US" dirty="0"/>
                    </a:p>
                  </a:txBody>
                  <a:tcPr marL="22227" marR="22227"/>
                </a:tc>
                <a:tc>
                  <a:txBody>
                    <a:bodyPr/>
                    <a:lstStyle/>
                    <a:p>
                      <a:pPr algn="r"/>
                      <a:r>
                        <a:rPr lang="en-US" dirty="0" smtClean="0"/>
                        <a:t>Female</a:t>
                      </a:r>
                      <a:endParaRPr lang="en-US" dirty="0"/>
                    </a:p>
                  </a:txBody>
                  <a:tcPr marL="22227" marR="22227"/>
                </a:tc>
                <a:tc>
                  <a:txBody>
                    <a:bodyPr/>
                    <a:lstStyle/>
                    <a:p>
                      <a:pPr algn="r"/>
                      <a:r>
                        <a:rPr lang="en-US" dirty="0" smtClean="0"/>
                        <a:t>Total</a:t>
                      </a:r>
                      <a:endParaRPr lang="en-US" dirty="0"/>
                    </a:p>
                  </a:txBody>
                  <a:tcPr marL="22227" marR="22227"/>
                </a:tc>
              </a:tr>
              <a:tr h="253617">
                <a:tc>
                  <a:txBody>
                    <a:bodyPr/>
                    <a:lstStyle/>
                    <a:p>
                      <a:r>
                        <a:rPr lang="en-US" dirty="0" smtClean="0"/>
                        <a:t>No Stress</a:t>
                      </a:r>
                      <a:endParaRPr lang="en-US" dirty="0"/>
                    </a:p>
                  </a:txBody>
                  <a:tcPr marL="22227" marR="22227"/>
                </a:tc>
                <a:tc>
                  <a:txBody>
                    <a:bodyPr/>
                    <a:lstStyle/>
                    <a:p>
                      <a:pPr algn="r"/>
                      <a:r>
                        <a:rPr lang="en-US" dirty="0" smtClean="0"/>
                        <a:t>3%</a:t>
                      </a:r>
                      <a:endParaRPr lang="en-US" dirty="0"/>
                    </a:p>
                  </a:txBody>
                  <a:tcPr marL="22227" marR="22227"/>
                </a:tc>
                <a:tc>
                  <a:txBody>
                    <a:bodyPr/>
                    <a:lstStyle/>
                    <a:p>
                      <a:pPr algn="r"/>
                      <a:r>
                        <a:rPr lang="en-US" dirty="0" smtClean="0"/>
                        <a:t>0.7%</a:t>
                      </a:r>
                      <a:endParaRPr lang="en-US" dirty="0"/>
                    </a:p>
                  </a:txBody>
                  <a:tcPr marL="22227" marR="22227"/>
                </a:tc>
                <a:tc>
                  <a:txBody>
                    <a:bodyPr/>
                    <a:lstStyle/>
                    <a:p>
                      <a:pPr algn="r"/>
                      <a:r>
                        <a:rPr lang="en-US" dirty="0" smtClean="0"/>
                        <a:t>1.6%</a:t>
                      </a:r>
                      <a:endParaRPr lang="en-US" dirty="0"/>
                    </a:p>
                  </a:txBody>
                  <a:tcPr marL="22227" marR="22227"/>
                </a:tc>
              </a:tr>
              <a:tr h="253617">
                <a:tc>
                  <a:txBody>
                    <a:bodyPr/>
                    <a:lstStyle/>
                    <a:p>
                      <a:r>
                        <a:rPr lang="en-US" dirty="0" smtClean="0"/>
                        <a:t>Less than</a:t>
                      </a:r>
                      <a:r>
                        <a:rPr lang="en-US" baseline="0" dirty="0" smtClean="0"/>
                        <a:t> average stress</a:t>
                      </a:r>
                      <a:endParaRPr lang="en-US" dirty="0"/>
                    </a:p>
                  </a:txBody>
                  <a:tcPr marL="22227" marR="22227"/>
                </a:tc>
                <a:tc>
                  <a:txBody>
                    <a:bodyPr/>
                    <a:lstStyle/>
                    <a:p>
                      <a:pPr algn="r"/>
                      <a:r>
                        <a:rPr lang="en-US" dirty="0" smtClean="0"/>
                        <a:t>12.6%</a:t>
                      </a:r>
                      <a:endParaRPr lang="en-US" dirty="0"/>
                    </a:p>
                  </a:txBody>
                  <a:tcPr marL="22227" marR="22227"/>
                </a:tc>
                <a:tc>
                  <a:txBody>
                    <a:bodyPr/>
                    <a:lstStyle/>
                    <a:p>
                      <a:pPr algn="r"/>
                      <a:r>
                        <a:rPr lang="en-US" dirty="0" smtClean="0"/>
                        <a:t>4.9%</a:t>
                      </a:r>
                      <a:endParaRPr lang="en-US" dirty="0"/>
                    </a:p>
                  </a:txBody>
                  <a:tcPr marL="22227" marR="22227"/>
                </a:tc>
                <a:tc>
                  <a:txBody>
                    <a:bodyPr/>
                    <a:lstStyle/>
                    <a:p>
                      <a:pPr algn="r"/>
                      <a:r>
                        <a:rPr lang="en-US" dirty="0" smtClean="0"/>
                        <a:t>7.5%</a:t>
                      </a:r>
                      <a:endParaRPr lang="en-US" dirty="0"/>
                    </a:p>
                  </a:txBody>
                  <a:tcPr marL="22227" marR="22227"/>
                </a:tc>
              </a:tr>
              <a:tr h="253617">
                <a:tc>
                  <a:txBody>
                    <a:bodyPr/>
                    <a:lstStyle/>
                    <a:p>
                      <a:r>
                        <a:rPr lang="en-US" dirty="0" smtClean="0"/>
                        <a:t>Average Stress</a:t>
                      </a:r>
                      <a:endParaRPr lang="en-US" dirty="0"/>
                    </a:p>
                  </a:txBody>
                  <a:tcPr marL="22227" marR="22227"/>
                </a:tc>
                <a:tc>
                  <a:txBody>
                    <a:bodyPr/>
                    <a:lstStyle/>
                    <a:p>
                      <a:pPr algn="r"/>
                      <a:r>
                        <a:rPr lang="en-US" dirty="0" smtClean="0"/>
                        <a:t>39.9%</a:t>
                      </a:r>
                      <a:endParaRPr lang="en-US" dirty="0"/>
                    </a:p>
                  </a:txBody>
                  <a:tcPr marL="22227" marR="22227"/>
                </a:tc>
                <a:tc>
                  <a:txBody>
                    <a:bodyPr/>
                    <a:lstStyle/>
                    <a:p>
                      <a:pPr algn="r"/>
                      <a:r>
                        <a:rPr lang="en-US" dirty="0" smtClean="0"/>
                        <a:t>36.6%</a:t>
                      </a:r>
                      <a:endParaRPr lang="en-US" dirty="0"/>
                    </a:p>
                  </a:txBody>
                  <a:tcPr marL="22227" marR="22227"/>
                </a:tc>
                <a:tc>
                  <a:txBody>
                    <a:bodyPr/>
                    <a:lstStyle/>
                    <a:p>
                      <a:pPr algn="r"/>
                      <a:r>
                        <a:rPr lang="en-US" dirty="0" smtClean="0"/>
                        <a:t>37.7%</a:t>
                      </a:r>
                      <a:endParaRPr lang="en-US" dirty="0"/>
                    </a:p>
                  </a:txBody>
                  <a:tcPr marL="22227" marR="22227"/>
                </a:tc>
              </a:tr>
              <a:tr h="253617">
                <a:tc>
                  <a:txBody>
                    <a:bodyPr/>
                    <a:lstStyle/>
                    <a:p>
                      <a:r>
                        <a:rPr lang="en-US" dirty="0" smtClean="0"/>
                        <a:t>More than average</a:t>
                      </a:r>
                      <a:r>
                        <a:rPr lang="en-US" baseline="0" dirty="0" smtClean="0"/>
                        <a:t> stress</a:t>
                      </a:r>
                      <a:endParaRPr lang="en-US" dirty="0"/>
                    </a:p>
                  </a:txBody>
                  <a:tcPr marL="22227" marR="22227"/>
                </a:tc>
                <a:tc>
                  <a:txBody>
                    <a:bodyPr/>
                    <a:lstStyle/>
                    <a:p>
                      <a:pPr algn="r"/>
                      <a:r>
                        <a:rPr lang="en-US" dirty="0" smtClean="0"/>
                        <a:t>36.6%</a:t>
                      </a:r>
                      <a:endParaRPr lang="en-US" dirty="0"/>
                    </a:p>
                  </a:txBody>
                  <a:tcPr marL="22227" marR="22227"/>
                </a:tc>
                <a:tc>
                  <a:txBody>
                    <a:bodyPr/>
                    <a:lstStyle/>
                    <a:p>
                      <a:pPr algn="r"/>
                      <a:r>
                        <a:rPr lang="en-US" dirty="0" smtClean="0"/>
                        <a:t>46.3%</a:t>
                      </a:r>
                      <a:endParaRPr lang="en-US" dirty="0"/>
                    </a:p>
                  </a:txBody>
                  <a:tcPr marL="22227" marR="22227"/>
                </a:tc>
                <a:tc>
                  <a:txBody>
                    <a:bodyPr/>
                    <a:lstStyle/>
                    <a:p>
                      <a:pPr algn="r"/>
                      <a:r>
                        <a:rPr lang="en-US" dirty="0" smtClean="0"/>
                        <a:t>42.9%</a:t>
                      </a:r>
                      <a:endParaRPr lang="en-US" dirty="0"/>
                    </a:p>
                  </a:txBody>
                  <a:tcPr marL="22227" marR="22227"/>
                </a:tc>
              </a:tr>
              <a:tr h="332117">
                <a:tc>
                  <a:txBody>
                    <a:bodyPr/>
                    <a:lstStyle/>
                    <a:p>
                      <a:r>
                        <a:rPr lang="en-US" dirty="0" smtClean="0"/>
                        <a:t>Tremendous Stress</a:t>
                      </a:r>
                      <a:endParaRPr lang="en-US" dirty="0"/>
                    </a:p>
                  </a:txBody>
                  <a:tcPr marL="22227" marR="22227"/>
                </a:tc>
                <a:tc>
                  <a:txBody>
                    <a:bodyPr/>
                    <a:lstStyle/>
                    <a:p>
                      <a:pPr algn="r"/>
                      <a:r>
                        <a:rPr lang="en-US" dirty="0" smtClean="0"/>
                        <a:t>7.9%</a:t>
                      </a:r>
                      <a:endParaRPr lang="en-US" dirty="0"/>
                    </a:p>
                  </a:txBody>
                  <a:tcPr marL="22227" marR="22227"/>
                </a:tc>
                <a:tc>
                  <a:txBody>
                    <a:bodyPr/>
                    <a:lstStyle/>
                    <a:p>
                      <a:pPr algn="r"/>
                      <a:r>
                        <a:rPr lang="en-US" dirty="0" smtClean="0"/>
                        <a:t>11.5%</a:t>
                      </a:r>
                      <a:endParaRPr lang="en-US" dirty="0"/>
                    </a:p>
                  </a:txBody>
                  <a:tcPr marL="22227" marR="22227"/>
                </a:tc>
                <a:tc>
                  <a:txBody>
                    <a:bodyPr/>
                    <a:lstStyle/>
                    <a:p>
                      <a:pPr algn="r"/>
                      <a:r>
                        <a:rPr lang="en-US" dirty="0" smtClean="0"/>
                        <a:t>10.3%</a:t>
                      </a:r>
                      <a:endParaRPr lang="en-US" dirty="0"/>
                    </a:p>
                  </a:txBody>
                  <a:tcPr marL="22227" marR="22227"/>
                </a:tc>
              </a:tr>
            </a:tbl>
          </a:graphicData>
        </a:graphic>
      </p:graphicFrame>
      <p:graphicFrame>
        <p:nvGraphicFramePr>
          <p:cNvPr id="3" name="Content Placeholder 9"/>
          <p:cNvGraphicFramePr>
            <a:graphicFrameLocks/>
          </p:cNvGraphicFramePr>
          <p:nvPr>
            <p:extLst>
              <p:ext uri="{D42A27DB-BD31-4B8C-83A1-F6EECF244321}">
                <p14:modId xmlns:p14="http://schemas.microsoft.com/office/powerpoint/2010/main" val="3003082865"/>
              </p:ext>
            </p:extLst>
          </p:nvPr>
        </p:nvGraphicFramePr>
        <p:xfrm>
          <a:off x="518652" y="3581400"/>
          <a:ext cx="7848600" cy="2179320"/>
        </p:xfrm>
        <a:graphic>
          <a:graphicData uri="http://schemas.openxmlformats.org/drawingml/2006/table">
            <a:tbl>
              <a:tblPr firstRow="1" bandRow="1">
                <a:tableStyleId>{5C22544A-7EE6-4342-B048-85BDC9FD1C3A}</a:tableStyleId>
              </a:tblPr>
              <a:tblGrid>
                <a:gridCol w="4495800"/>
                <a:gridCol w="1143000"/>
                <a:gridCol w="990600"/>
                <a:gridCol w="1219200"/>
              </a:tblGrid>
              <a:tr h="457200">
                <a:tc>
                  <a:txBody>
                    <a:bodyPr/>
                    <a:lstStyle/>
                    <a:p>
                      <a:r>
                        <a:rPr lang="en-US" dirty="0" smtClean="0"/>
                        <a:t>In Past 7 days how often felt tired, dragged, out or sleepy during the day</a:t>
                      </a:r>
                      <a:endParaRPr lang="en-US" dirty="0"/>
                    </a:p>
                  </a:txBody>
                  <a:tcPr/>
                </a:tc>
                <a:tc>
                  <a:txBody>
                    <a:bodyPr/>
                    <a:lstStyle/>
                    <a:p>
                      <a:pPr algn="r"/>
                      <a:endParaRPr lang="en-US" dirty="0" smtClean="0"/>
                    </a:p>
                    <a:p>
                      <a:pPr algn="r"/>
                      <a:r>
                        <a:rPr lang="en-US" dirty="0" smtClean="0"/>
                        <a:t>Male</a:t>
                      </a:r>
                      <a:endParaRPr lang="en-US" dirty="0"/>
                    </a:p>
                  </a:txBody>
                  <a:tcPr/>
                </a:tc>
                <a:tc>
                  <a:txBody>
                    <a:bodyPr/>
                    <a:lstStyle/>
                    <a:p>
                      <a:pPr algn="r"/>
                      <a:endParaRPr lang="en-US" dirty="0" smtClean="0"/>
                    </a:p>
                    <a:p>
                      <a:pPr algn="r"/>
                      <a:r>
                        <a:rPr lang="en-US" dirty="0" smtClean="0"/>
                        <a:t>Female</a:t>
                      </a:r>
                      <a:endParaRPr lang="en-US" dirty="0"/>
                    </a:p>
                  </a:txBody>
                  <a:tcPr/>
                </a:tc>
                <a:tc>
                  <a:txBody>
                    <a:bodyPr/>
                    <a:lstStyle/>
                    <a:p>
                      <a:pPr algn="r"/>
                      <a:endParaRPr lang="en-US" dirty="0" smtClean="0"/>
                    </a:p>
                    <a:p>
                      <a:pPr algn="r"/>
                      <a:r>
                        <a:rPr lang="en-US" dirty="0" smtClean="0"/>
                        <a:t>Total</a:t>
                      </a:r>
                      <a:endParaRPr lang="en-US" dirty="0"/>
                    </a:p>
                  </a:txBody>
                  <a:tcPr/>
                </a:tc>
              </a:tr>
              <a:tr h="426720">
                <a:tc>
                  <a:txBody>
                    <a:bodyPr/>
                    <a:lstStyle/>
                    <a:p>
                      <a:r>
                        <a:rPr lang="en-US" dirty="0" smtClean="0"/>
                        <a:t>0 days</a:t>
                      </a:r>
                      <a:endParaRPr lang="en-US" dirty="0"/>
                    </a:p>
                  </a:txBody>
                  <a:tcPr/>
                </a:tc>
                <a:tc>
                  <a:txBody>
                    <a:bodyPr/>
                    <a:lstStyle/>
                    <a:p>
                      <a:pPr algn="r"/>
                      <a:r>
                        <a:rPr lang="en-US" dirty="0" smtClean="0"/>
                        <a:t>8.1%</a:t>
                      </a:r>
                      <a:endParaRPr lang="en-US" dirty="0"/>
                    </a:p>
                  </a:txBody>
                  <a:tcPr/>
                </a:tc>
                <a:tc>
                  <a:txBody>
                    <a:bodyPr/>
                    <a:lstStyle/>
                    <a:p>
                      <a:pPr algn="r"/>
                      <a:r>
                        <a:rPr lang="en-US" dirty="0" smtClean="0"/>
                        <a:t>10%</a:t>
                      </a:r>
                      <a:endParaRPr lang="en-US" dirty="0"/>
                    </a:p>
                  </a:txBody>
                  <a:tcPr/>
                </a:tc>
                <a:tc>
                  <a:txBody>
                    <a:bodyPr/>
                    <a:lstStyle/>
                    <a:p>
                      <a:pPr algn="r"/>
                      <a:r>
                        <a:rPr lang="en-US" dirty="0" smtClean="0"/>
                        <a:t>9.4%</a:t>
                      </a:r>
                      <a:endParaRPr lang="en-US" dirty="0"/>
                    </a:p>
                  </a:txBody>
                  <a:tcPr/>
                </a:tc>
              </a:tr>
              <a:tr h="370840">
                <a:tc>
                  <a:txBody>
                    <a:bodyPr/>
                    <a:lstStyle/>
                    <a:p>
                      <a:r>
                        <a:rPr lang="en-US" dirty="0" smtClean="0"/>
                        <a:t>1 – 2 days</a:t>
                      </a:r>
                      <a:endParaRPr lang="en-US" dirty="0"/>
                    </a:p>
                  </a:txBody>
                  <a:tcPr/>
                </a:tc>
                <a:tc>
                  <a:txBody>
                    <a:bodyPr/>
                    <a:lstStyle/>
                    <a:p>
                      <a:pPr algn="r"/>
                      <a:r>
                        <a:rPr lang="en-US" dirty="0" smtClean="0"/>
                        <a:t>34.8%</a:t>
                      </a:r>
                      <a:endParaRPr lang="en-US" dirty="0"/>
                    </a:p>
                  </a:txBody>
                  <a:tcPr/>
                </a:tc>
                <a:tc>
                  <a:txBody>
                    <a:bodyPr/>
                    <a:lstStyle/>
                    <a:p>
                      <a:pPr algn="r"/>
                      <a:r>
                        <a:rPr lang="en-US" dirty="0" smtClean="0"/>
                        <a:t>28.7%</a:t>
                      </a:r>
                      <a:endParaRPr lang="en-US" dirty="0"/>
                    </a:p>
                  </a:txBody>
                  <a:tcPr/>
                </a:tc>
                <a:tc>
                  <a:txBody>
                    <a:bodyPr/>
                    <a:lstStyle/>
                    <a:p>
                      <a:pPr algn="r"/>
                      <a:r>
                        <a:rPr lang="en-US" dirty="0" smtClean="0"/>
                        <a:t>30.8%</a:t>
                      </a:r>
                      <a:endParaRPr lang="en-US" dirty="0"/>
                    </a:p>
                  </a:txBody>
                  <a:tcPr/>
                </a:tc>
              </a:tr>
              <a:tr h="370840">
                <a:tc>
                  <a:txBody>
                    <a:bodyPr/>
                    <a:lstStyle/>
                    <a:p>
                      <a:r>
                        <a:rPr lang="en-US" dirty="0" smtClean="0"/>
                        <a:t>3 – 5 days</a:t>
                      </a:r>
                      <a:endParaRPr lang="en-US" dirty="0"/>
                    </a:p>
                  </a:txBody>
                  <a:tcPr/>
                </a:tc>
                <a:tc>
                  <a:txBody>
                    <a:bodyPr/>
                    <a:lstStyle/>
                    <a:p>
                      <a:pPr algn="r"/>
                      <a:r>
                        <a:rPr lang="en-US" dirty="0" smtClean="0"/>
                        <a:t>41%</a:t>
                      </a:r>
                      <a:endParaRPr lang="en-US" dirty="0"/>
                    </a:p>
                  </a:txBody>
                  <a:tcPr/>
                </a:tc>
                <a:tc>
                  <a:txBody>
                    <a:bodyPr/>
                    <a:lstStyle/>
                    <a:p>
                      <a:pPr algn="r"/>
                      <a:r>
                        <a:rPr lang="en-US" dirty="0" smtClean="0"/>
                        <a:t>46.3%</a:t>
                      </a:r>
                      <a:endParaRPr lang="en-US" dirty="0"/>
                    </a:p>
                  </a:txBody>
                  <a:tcPr/>
                </a:tc>
                <a:tc>
                  <a:txBody>
                    <a:bodyPr/>
                    <a:lstStyle/>
                    <a:p>
                      <a:pPr algn="r"/>
                      <a:r>
                        <a:rPr lang="en-US" dirty="0" smtClean="0"/>
                        <a:t>44.4%</a:t>
                      </a:r>
                      <a:endParaRPr lang="en-US" dirty="0"/>
                    </a:p>
                  </a:txBody>
                  <a:tcPr/>
                </a:tc>
              </a:tr>
              <a:tr h="370840">
                <a:tc>
                  <a:txBody>
                    <a:bodyPr/>
                    <a:lstStyle/>
                    <a:p>
                      <a:r>
                        <a:rPr lang="en-US" dirty="0" smtClean="0"/>
                        <a:t>6 + days</a:t>
                      </a:r>
                      <a:endParaRPr lang="en-US" dirty="0"/>
                    </a:p>
                  </a:txBody>
                  <a:tcPr/>
                </a:tc>
                <a:tc>
                  <a:txBody>
                    <a:bodyPr/>
                    <a:lstStyle/>
                    <a:p>
                      <a:pPr algn="r"/>
                      <a:r>
                        <a:rPr lang="en-US" dirty="0" smtClean="0"/>
                        <a:t>12.4%</a:t>
                      </a:r>
                      <a:endParaRPr lang="en-US" dirty="0"/>
                    </a:p>
                  </a:txBody>
                  <a:tcPr/>
                </a:tc>
                <a:tc>
                  <a:txBody>
                    <a:bodyPr/>
                    <a:lstStyle/>
                    <a:p>
                      <a:pPr algn="r"/>
                      <a:r>
                        <a:rPr lang="en-US" dirty="0" smtClean="0"/>
                        <a:t>18.8%</a:t>
                      </a:r>
                      <a:endParaRPr lang="en-US" dirty="0"/>
                    </a:p>
                  </a:txBody>
                  <a:tcPr/>
                </a:tc>
                <a:tc>
                  <a:txBody>
                    <a:bodyPr/>
                    <a:lstStyle/>
                    <a:p>
                      <a:pPr algn="r"/>
                      <a:r>
                        <a:rPr lang="en-US" dirty="0" smtClean="0"/>
                        <a:t>16.6%</a:t>
                      </a:r>
                      <a:endParaRPr lang="en-US"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fontScale="90000"/>
          </a:bodyPr>
          <a:lstStyle/>
          <a:p>
            <a:r>
              <a:rPr lang="en-US" dirty="0" smtClean="0"/>
              <a:t>Students reported experiencing the following sometime within the last 12 months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4880984"/>
              </p:ext>
            </p:extLst>
          </p:nvPr>
        </p:nvGraphicFramePr>
        <p:xfrm>
          <a:off x="304800" y="2209800"/>
          <a:ext cx="8229600" cy="4079240"/>
        </p:xfrm>
        <a:graphic>
          <a:graphicData uri="http://schemas.openxmlformats.org/drawingml/2006/table">
            <a:tbl>
              <a:tblPr firstRow="1" bandRow="1">
                <a:tableStyleId>{5C22544A-7EE6-4342-B048-85BDC9FD1C3A}</a:tableStyleId>
              </a:tblPr>
              <a:tblGrid>
                <a:gridCol w="5486400"/>
                <a:gridCol w="2286000"/>
                <a:gridCol w="457200"/>
              </a:tblGrid>
              <a:tr h="370840">
                <a:tc>
                  <a:txBody>
                    <a:bodyPr/>
                    <a:lstStyle/>
                    <a:p>
                      <a:r>
                        <a:rPr lang="en-US" dirty="0" smtClean="0"/>
                        <a:t>Felt things were hopeless</a:t>
                      </a:r>
                      <a:endParaRPr lang="en-US" dirty="0"/>
                    </a:p>
                  </a:txBody>
                  <a:tcPr/>
                </a:tc>
                <a:tc>
                  <a:txBody>
                    <a:bodyPr/>
                    <a:lstStyle/>
                    <a:p>
                      <a:r>
                        <a:rPr lang="en-US" dirty="0" smtClean="0"/>
                        <a:t>45.3 %</a:t>
                      </a:r>
                      <a:endParaRPr lang="en-US" dirty="0"/>
                    </a:p>
                  </a:txBody>
                  <a:tcPr/>
                </a:tc>
                <a:tc>
                  <a:txBody>
                    <a:bodyPr/>
                    <a:lstStyle/>
                    <a:p>
                      <a:endParaRPr lang="en-US" dirty="0"/>
                    </a:p>
                  </a:txBody>
                  <a:tcPr/>
                </a:tc>
              </a:tr>
              <a:tr h="370840">
                <a:tc>
                  <a:txBody>
                    <a:bodyPr/>
                    <a:lstStyle/>
                    <a:p>
                      <a:r>
                        <a:rPr lang="en-US" dirty="0" smtClean="0"/>
                        <a:t>Felt overwhelmed by all you had</a:t>
                      </a:r>
                      <a:r>
                        <a:rPr lang="en-US" baseline="0" dirty="0" smtClean="0"/>
                        <a:t> to do</a:t>
                      </a:r>
                      <a:endParaRPr lang="en-US" dirty="0"/>
                    </a:p>
                  </a:txBody>
                  <a:tcPr/>
                </a:tc>
                <a:tc>
                  <a:txBody>
                    <a:bodyPr/>
                    <a:lstStyle/>
                    <a:p>
                      <a:r>
                        <a:rPr lang="en-US" dirty="0" smtClean="0"/>
                        <a:t>81.6 %</a:t>
                      </a:r>
                      <a:endParaRPr lang="en-US" dirty="0"/>
                    </a:p>
                  </a:txBody>
                  <a:tcPr/>
                </a:tc>
                <a:tc>
                  <a:txBody>
                    <a:bodyPr/>
                    <a:lstStyle/>
                    <a:p>
                      <a:endParaRPr lang="en-US"/>
                    </a:p>
                  </a:txBody>
                  <a:tcPr/>
                </a:tc>
              </a:tr>
              <a:tr h="370840">
                <a:tc>
                  <a:txBody>
                    <a:bodyPr/>
                    <a:lstStyle/>
                    <a:p>
                      <a:r>
                        <a:rPr lang="en-US" dirty="0" smtClean="0"/>
                        <a:t>Felt exhausted (not from physical</a:t>
                      </a:r>
                      <a:r>
                        <a:rPr lang="en-US" baseline="0" dirty="0" smtClean="0"/>
                        <a:t> activity)</a:t>
                      </a:r>
                      <a:endParaRPr lang="en-US" dirty="0"/>
                    </a:p>
                  </a:txBody>
                  <a:tcPr/>
                </a:tc>
                <a:tc>
                  <a:txBody>
                    <a:bodyPr/>
                    <a:lstStyle/>
                    <a:p>
                      <a:r>
                        <a:rPr lang="en-US" dirty="0" smtClean="0"/>
                        <a:t>81.6 %</a:t>
                      </a:r>
                      <a:endParaRPr lang="en-US" dirty="0"/>
                    </a:p>
                  </a:txBody>
                  <a:tcPr/>
                </a:tc>
                <a:tc>
                  <a:txBody>
                    <a:bodyPr/>
                    <a:lstStyle/>
                    <a:p>
                      <a:endParaRPr lang="en-US"/>
                    </a:p>
                  </a:txBody>
                  <a:tcPr/>
                </a:tc>
              </a:tr>
              <a:tr h="370840">
                <a:tc>
                  <a:txBody>
                    <a:bodyPr/>
                    <a:lstStyle/>
                    <a:p>
                      <a:r>
                        <a:rPr lang="en-US" dirty="0" smtClean="0"/>
                        <a:t>Felt very lonely</a:t>
                      </a:r>
                      <a:endParaRPr lang="en-US" dirty="0"/>
                    </a:p>
                  </a:txBody>
                  <a:tcPr/>
                </a:tc>
                <a:tc>
                  <a:txBody>
                    <a:bodyPr/>
                    <a:lstStyle/>
                    <a:p>
                      <a:r>
                        <a:rPr lang="en-US" dirty="0" smtClean="0"/>
                        <a:t>57.3 %</a:t>
                      </a:r>
                      <a:endParaRPr lang="en-US" dirty="0"/>
                    </a:p>
                  </a:txBody>
                  <a:tcPr/>
                </a:tc>
                <a:tc>
                  <a:txBody>
                    <a:bodyPr/>
                    <a:lstStyle/>
                    <a:p>
                      <a:endParaRPr lang="en-US"/>
                    </a:p>
                  </a:txBody>
                  <a:tcPr/>
                </a:tc>
              </a:tr>
              <a:tr h="370840">
                <a:tc>
                  <a:txBody>
                    <a:bodyPr/>
                    <a:lstStyle/>
                    <a:p>
                      <a:r>
                        <a:rPr lang="en-US" dirty="0" smtClean="0"/>
                        <a:t>Felt</a:t>
                      </a:r>
                      <a:r>
                        <a:rPr lang="en-US" baseline="0" dirty="0" smtClean="0"/>
                        <a:t> very sad</a:t>
                      </a:r>
                      <a:endParaRPr lang="en-US" dirty="0"/>
                    </a:p>
                  </a:txBody>
                  <a:tcPr/>
                </a:tc>
                <a:tc>
                  <a:txBody>
                    <a:bodyPr/>
                    <a:lstStyle/>
                    <a:p>
                      <a:r>
                        <a:rPr lang="en-US" dirty="0" smtClean="0"/>
                        <a:t>61%</a:t>
                      </a:r>
                    </a:p>
                  </a:txBody>
                  <a:tcPr/>
                </a:tc>
                <a:tc>
                  <a:txBody>
                    <a:bodyPr/>
                    <a:lstStyle/>
                    <a:p>
                      <a:endParaRPr lang="en-US"/>
                    </a:p>
                  </a:txBody>
                  <a:tcPr/>
                </a:tc>
              </a:tr>
              <a:tr h="370840">
                <a:tc>
                  <a:txBody>
                    <a:bodyPr/>
                    <a:lstStyle/>
                    <a:p>
                      <a:r>
                        <a:rPr lang="en-US" dirty="0" smtClean="0"/>
                        <a:t>Felt so depressed it was difficult to function</a:t>
                      </a:r>
                      <a:endParaRPr lang="en-US" dirty="0"/>
                    </a:p>
                  </a:txBody>
                  <a:tcPr/>
                </a:tc>
                <a:tc>
                  <a:txBody>
                    <a:bodyPr/>
                    <a:lstStyle/>
                    <a:p>
                      <a:r>
                        <a:rPr lang="en-US" dirty="0" smtClean="0"/>
                        <a:t>31.3%</a:t>
                      </a:r>
                      <a:endParaRPr lang="en-US" dirty="0"/>
                    </a:p>
                  </a:txBody>
                  <a:tcPr/>
                </a:tc>
                <a:tc>
                  <a:txBody>
                    <a:bodyPr/>
                    <a:lstStyle/>
                    <a:p>
                      <a:endParaRPr lang="en-US"/>
                    </a:p>
                  </a:txBody>
                  <a:tcPr/>
                </a:tc>
              </a:tr>
              <a:tr h="370840">
                <a:tc>
                  <a:txBody>
                    <a:bodyPr/>
                    <a:lstStyle/>
                    <a:p>
                      <a:r>
                        <a:rPr lang="en-US" dirty="0" smtClean="0"/>
                        <a:t>Felt overwhelming anxiety</a:t>
                      </a:r>
                      <a:endParaRPr lang="en-US" dirty="0"/>
                    </a:p>
                  </a:txBody>
                  <a:tcPr/>
                </a:tc>
                <a:tc>
                  <a:txBody>
                    <a:bodyPr/>
                    <a:lstStyle/>
                    <a:p>
                      <a:r>
                        <a:rPr lang="en-US" dirty="0" smtClean="0"/>
                        <a:t>50.7 %</a:t>
                      </a:r>
                      <a:endParaRPr lang="en-US" dirty="0"/>
                    </a:p>
                  </a:txBody>
                  <a:tcPr/>
                </a:tc>
                <a:tc>
                  <a:txBody>
                    <a:bodyPr/>
                    <a:lstStyle/>
                    <a:p>
                      <a:endParaRPr lang="en-US"/>
                    </a:p>
                  </a:txBody>
                  <a:tcPr/>
                </a:tc>
              </a:tr>
              <a:tr h="370840">
                <a:tc>
                  <a:txBody>
                    <a:bodyPr/>
                    <a:lstStyle/>
                    <a:p>
                      <a:r>
                        <a:rPr lang="en-US" dirty="0" smtClean="0"/>
                        <a:t>Felt overwhelming anger</a:t>
                      </a:r>
                      <a:endParaRPr lang="en-US" dirty="0"/>
                    </a:p>
                  </a:txBody>
                  <a:tcPr/>
                </a:tc>
                <a:tc>
                  <a:txBody>
                    <a:bodyPr/>
                    <a:lstStyle/>
                    <a:p>
                      <a:r>
                        <a:rPr lang="en-US" dirty="0" smtClean="0"/>
                        <a:t>37.1%</a:t>
                      </a:r>
                      <a:endParaRPr lang="en-US" dirty="0"/>
                    </a:p>
                  </a:txBody>
                  <a:tcPr/>
                </a:tc>
                <a:tc>
                  <a:txBody>
                    <a:bodyPr/>
                    <a:lstStyle/>
                    <a:p>
                      <a:endParaRPr lang="en-US" dirty="0"/>
                    </a:p>
                  </a:txBody>
                  <a:tcPr/>
                </a:tc>
              </a:tr>
              <a:tr h="370840">
                <a:tc>
                  <a:txBody>
                    <a:bodyPr/>
                    <a:lstStyle/>
                    <a:p>
                      <a:r>
                        <a:rPr lang="en-US" dirty="0" smtClean="0"/>
                        <a:t>Seriously considered suicide</a:t>
                      </a:r>
                      <a:endParaRPr lang="en-US" dirty="0"/>
                    </a:p>
                  </a:txBody>
                  <a:tcPr/>
                </a:tc>
                <a:tc>
                  <a:txBody>
                    <a:bodyPr/>
                    <a:lstStyle/>
                    <a:p>
                      <a:r>
                        <a:rPr lang="en-US" dirty="0" smtClean="0"/>
                        <a:t> 7.1%</a:t>
                      </a:r>
                      <a:endParaRPr lang="en-US" dirty="0"/>
                    </a:p>
                  </a:txBody>
                  <a:tcPr/>
                </a:tc>
                <a:tc>
                  <a:txBody>
                    <a:bodyPr/>
                    <a:lstStyle/>
                    <a:p>
                      <a:endParaRPr lang="en-US" dirty="0"/>
                    </a:p>
                  </a:txBody>
                  <a:tcPr/>
                </a:tc>
              </a:tr>
              <a:tr h="370840">
                <a:tc>
                  <a:txBody>
                    <a:bodyPr/>
                    <a:lstStyle/>
                    <a:p>
                      <a:r>
                        <a:rPr lang="en-US" dirty="0" smtClean="0"/>
                        <a:t>Attempted suicide</a:t>
                      </a:r>
                      <a:endParaRPr lang="en-US" dirty="0"/>
                    </a:p>
                  </a:txBody>
                  <a:tcPr/>
                </a:tc>
                <a:tc>
                  <a:txBody>
                    <a:bodyPr/>
                    <a:lstStyle/>
                    <a:p>
                      <a:r>
                        <a:rPr lang="en-US" dirty="0" smtClean="0"/>
                        <a:t> 1.2%</a:t>
                      </a:r>
                      <a:endParaRPr lang="en-US" dirty="0"/>
                    </a:p>
                  </a:txBody>
                  <a:tcPr/>
                </a:tc>
                <a:tc>
                  <a:txBody>
                    <a:bodyPr/>
                    <a:lstStyle/>
                    <a:p>
                      <a:endParaRPr lang="en-US" dirty="0"/>
                    </a:p>
                  </a:txBody>
                  <a:tcPr/>
                </a:tc>
              </a:tr>
              <a:tr h="370840">
                <a:tc>
                  <a:txBody>
                    <a:bodyPr/>
                    <a:lstStyle/>
                    <a:p>
                      <a:r>
                        <a:rPr lang="en-US" dirty="0" smtClean="0"/>
                        <a:t>Intentionally</a:t>
                      </a:r>
                      <a:r>
                        <a:rPr lang="en-US" baseline="0" dirty="0" smtClean="0"/>
                        <a:t> cut, burned, bruised, or injured self</a:t>
                      </a:r>
                      <a:endParaRPr lang="en-US" dirty="0"/>
                    </a:p>
                  </a:txBody>
                  <a:tcPr/>
                </a:tc>
                <a:tc>
                  <a:txBody>
                    <a:bodyPr/>
                    <a:lstStyle/>
                    <a:p>
                      <a:r>
                        <a:rPr lang="en-US" dirty="0" smtClean="0"/>
                        <a:t> 5.5%</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396089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half" idx="1"/>
            <p:extLst>
              <p:ext uri="{D42A27DB-BD31-4B8C-83A1-F6EECF244321}">
                <p14:modId xmlns:p14="http://schemas.microsoft.com/office/powerpoint/2010/main" val="3130973296"/>
              </p:ext>
            </p:extLst>
          </p:nvPr>
        </p:nvGraphicFramePr>
        <p:xfrm>
          <a:off x="647700" y="1501140"/>
          <a:ext cx="7848600" cy="2308860"/>
        </p:xfrm>
        <a:graphic>
          <a:graphicData uri="http://schemas.openxmlformats.org/drawingml/2006/table">
            <a:tbl>
              <a:tblPr firstRow="1" bandRow="1">
                <a:tableStyleId>{5C22544A-7EE6-4342-B048-85BDC9FD1C3A}</a:tableStyleId>
              </a:tblPr>
              <a:tblGrid>
                <a:gridCol w="4578349"/>
                <a:gridCol w="944739"/>
                <a:gridCol w="1090084"/>
                <a:gridCol w="1235428"/>
              </a:tblGrid>
              <a:tr h="253617">
                <a:tc>
                  <a:txBody>
                    <a:bodyPr/>
                    <a:lstStyle/>
                    <a:p>
                      <a:r>
                        <a:rPr lang="en-US" dirty="0" smtClean="0"/>
                        <a:t>Ratin</a:t>
                      </a:r>
                      <a:r>
                        <a:rPr lang="en-US" baseline="0" dirty="0" smtClean="0"/>
                        <a:t>g of Stress in Last 12 months</a:t>
                      </a:r>
                      <a:endParaRPr lang="en-US" dirty="0"/>
                    </a:p>
                  </a:txBody>
                  <a:tcPr marL="22227" marR="22227"/>
                </a:tc>
                <a:tc>
                  <a:txBody>
                    <a:bodyPr/>
                    <a:lstStyle/>
                    <a:p>
                      <a:pPr algn="r"/>
                      <a:r>
                        <a:rPr lang="en-US" dirty="0" smtClean="0"/>
                        <a:t>Male</a:t>
                      </a:r>
                      <a:endParaRPr lang="en-US" dirty="0"/>
                    </a:p>
                  </a:txBody>
                  <a:tcPr marL="22227" marR="22227"/>
                </a:tc>
                <a:tc>
                  <a:txBody>
                    <a:bodyPr/>
                    <a:lstStyle/>
                    <a:p>
                      <a:pPr algn="r"/>
                      <a:r>
                        <a:rPr lang="en-US" dirty="0" smtClean="0"/>
                        <a:t>Female</a:t>
                      </a:r>
                      <a:endParaRPr lang="en-US" dirty="0"/>
                    </a:p>
                  </a:txBody>
                  <a:tcPr marL="22227" marR="22227"/>
                </a:tc>
                <a:tc>
                  <a:txBody>
                    <a:bodyPr/>
                    <a:lstStyle/>
                    <a:p>
                      <a:pPr algn="r"/>
                      <a:r>
                        <a:rPr lang="en-US" dirty="0" smtClean="0"/>
                        <a:t>Total</a:t>
                      </a:r>
                      <a:endParaRPr lang="en-US" dirty="0"/>
                    </a:p>
                  </a:txBody>
                  <a:tcPr marL="22227" marR="22227"/>
                </a:tc>
              </a:tr>
              <a:tr h="253617">
                <a:tc>
                  <a:txBody>
                    <a:bodyPr/>
                    <a:lstStyle/>
                    <a:p>
                      <a:r>
                        <a:rPr lang="en-US" dirty="0" smtClean="0"/>
                        <a:t>No Stress</a:t>
                      </a:r>
                      <a:endParaRPr lang="en-US" dirty="0"/>
                    </a:p>
                  </a:txBody>
                  <a:tcPr marL="22227" marR="22227"/>
                </a:tc>
                <a:tc>
                  <a:txBody>
                    <a:bodyPr/>
                    <a:lstStyle/>
                    <a:p>
                      <a:pPr algn="r"/>
                      <a:r>
                        <a:rPr lang="en-US" dirty="0" smtClean="0"/>
                        <a:t>3%</a:t>
                      </a:r>
                      <a:endParaRPr lang="en-US" dirty="0"/>
                    </a:p>
                  </a:txBody>
                  <a:tcPr marL="22227" marR="22227"/>
                </a:tc>
                <a:tc>
                  <a:txBody>
                    <a:bodyPr/>
                    <a:lstStyle/>
                    <a:p>
                      <a:pPr algn="r"/>
                      <a:r>
                        <a:rPr lang="en-US" dirty="0" smtClean="0"/>
                        <a:t>0.7%</a:t>
                      </a:r>
                      <a:endParaRPr lang="en-US" dirty="0"/>
                    </a:p>
                  </a:txBody>
                  <a:tcPr marL="22227" marR="22227"/>
                </a:tc>
                <a:tc>
                  <a:txBody>
                    <a:bodyPr/>
                    <a:lstStyle/>
                    <a:p>
                      <a:pPr algn="r"/>
                      <a:r>
                        <a:rPr lang="en-US" dirty="0" smtClean="0"/>
                        <a:t>1.6%</a:t>
                      </a:r>
                      <a:endParaRPr lang="en-US" dirty="0"/>
                    </a:p>
                  </a:txBody>
                  <a:tcPr marL="22227" marR="22227"/>
                </a:tc>
              </a:tr>
              <a:tr h="253617">
                <a:tc>
                  <a:txBody>
                    <a:bodyPr/>
                    <a:lstStyle/>
                    <a:p>
                      <a:r>
                        <a:rPr lang="en-US" dirty="0" smtClean="0"/>
                        <a:t>Less than</a:t>
                      </a:r>
                      <a:r>
                        <a:rPr lang="en-US" baseline="0" dirty="0" smtClean="0"/>
                        <a:t> average stress</a:t>
                      </a:r>
                      <a:endParaRPr lang="en-US" dirty="0"/>
                    </a:p>
                  </a:txBody>
                  <a:tcPr marL="22227" marR="22227"/>
                </a:tc>
                <a:tc>
                  <a:txBody>
                    <a:bodyPr/>
                    <a:lstStyle/>
                    <a:p>
                      <a:pPr algn="r"/>
                      <a:r>
                        <a:rPr lang="en-US" dirty="0" smtClean="0"/>
                        <a:t>12.6%</a:t>
                      </a:r>
                      <a:endParaRPr lang="en-US" dirty="0"/>
                    </a:p>
                  </a:txBody>
                  <a:tcPr marL="22227" marR="22227"/>
                </a:tc>
                <a:tc>
                  <a:txBody>
                    <a:bodyPr/>
                    <a:lstStyle/>
                    <a:p>
                      <a:pPr algn="r"/>
                      <a:r>
                        <a:rPr lang="en-US" dirty="0" smtClean="0"/>
                        <a:t>4.9%</a:t>
                      </a:r>
                      <a:endParaRPr lang="en-US" dirty="0"/>
                    </a:p>
                  </a:txBody>
                  <a:tcPr marL="22227" marR="22227"/>
                </a:tc>
                <a:tc>
                  <a:txBody>
                    <a:bodyPr/>
                    <a:lstStyle/>
                    <a:p>
                      <a:pPr algn="r"/>
                      <a:r>
                        <a:rPr lang="en-US" dirty="0" smtClean="0"/>
                        <a:t>7.5%</a:t>
                      </a:r>
                      <a:endParaRPr lang="en-US" dirty="0"/>
                    </a:p>
                  </a:txBody>
                  <a:tcPr marL="22227" marR="22227"/>
                </a:tc>
              </a:tr>
              <a:tr h="253617">
                <a:tc>
                  <a:txBody>
                    <a:bodyPr/>
                    <a:lstStyle/>
                    <a:p>
                      <a:r>
                        <a:rPr lang="en-US" dirty="0" smtClean="0"/>
                        <a:t>Average Stress</a:t>
                      </a:r>
                      <a:endParaRPr lang="en-US" dirty="0"/>
                    </a:p>
                  </a:txBody>
                  <a:tcPr marL="22227" marR="22227"/>
                </a:tc>
                <a:tc>
                  <a:txBody>
                    <a:bodyPr/>
                    <a:lstStyle/>
                    <a:p>
                      <a:pPr algn="r"/>
                      <a:r>
                        <a:rPr lang="en-US" dirty="0" smtClean="0"/>
                        <a:t>39.9%</a:t>
                      </a:r>
                      <a:endParaRPr lang="en-US" dirty="0"/>
                    </a:p>
                  </a:txBody>
                  <a:tcPr marL="22227" marR="22227"/>
                </a:tc>
                <a:tc>
                  <a:txBody>
                    <a:bodyPr/>
                    <a:lstStyle/>
                    <a:p>
                      <a:pPr algn="r"/>
                      <a:r>
                        <a:rPr lang="en-US" dirty="0" smtClean="0"/>
                        <a:t>36.6%</a:t>
                      </a:r>
                      <a:endParaRPr lang="en-US" dirty="0"/>
                    </a:p>
                  </a:txBody>
                  <a:tcPr marL="22227" marR="22227"/>
                </a:tc>
                <a:tc>
                  <a:txBody>
                    <a:bodyPr/>
                    <a:lstStyle/>
                    <a:p>
                      <a:pPr algn="r"/>
                      <a:r>
                        <a:rPr lang="en-US" dirty="0" smtClean="0"/>
                        <a:t>37.7%</a:t>
                      </a:r>
                      <a:endParaRPr lang="en-US" dirty="0"/>
                    </a:p>
                  </a:txBody>
                  <a:tcPr marL="22227" marR="22227"/>
                </a:tc>
              </a:tr>
              <a:tr h="480060">
                <a:tc>
                  <a:txBody>
                    <a:bodyPr/>
                    <a:lstStyle/>
                    <a:p>
                      <a:r>
                        <a:rPr lang="en-US" dirty="0" smtClean="0"/>
                        <a:t>More than average</a:t>
                      </a:r>
                      <a:r>
                        <a:rPr lang="en-US" baseline="0" dirty="0" smtClean="0"/>
                        <a:t> stress</a:t>
                      </a:r>
                      <a:endParaRPr lang="en-US" dirty="0"/>
                    </a:p>
                  </a:txBody>
                  <a:tcPr marL="22227" marR="22227"/>
                </a:tc>
                <a:tc>
                  <a:txBody>
                    <a:bodyPr/>
                    <a:lstStyle/>
                    <a:p>
                      <a:pPr algn="r"/>
                      <a:r>
                        <a:rPr lang="en-US" dirty="0" smtClean="0"/>
                        <a:t>36.6%</a:t>
                      </a:r>
                      <a:endParaRPr lang="en-US" dirty="0"/>
                    </a:p>
                  </a:txBody>
                  <a:tcPr marL="22227" marR="22227"/>
                </a:tc>
                <a:tc>
                  <a:txBody>
                    <a:bodyPr/>
                    <a:lstStyle/>
                    <a:p>
                      <a:pPr algn="r"/>
                      <a:r>
                        <a:rPr lang="en-US" dirty="0" smtClean="0"/>
                        <a:t>46.3%</a:t>
                      </a:r>
                      <a:endParaRPr lang="en-US" dirty="0"/>
                    </a:p>
                  </a:txBody>
                  <a:tcPr marL="22227" marR="22227"/>
                </a:tc>
                <a:tc>
                  <a:txBody>
                    <a:bodyPr/>
                    <a:lstStyle/>
                    <a:p>
                      <a:pPr algn="r"/>
                      <a:r>
                        <a:rPr lang="en-US" dirty="0" smtClean="0"/>
                        <a:t>42.9%</a:t>
                      </a:r>
                      <a:endParaRPr lang="en-US" dirty="0"/>
                    </a:p>
                  </a:txBody>
                  <a:tcPr marL="22227" marR="22227"/>
                </a:tc>
              </a:tr>
              <a:tr h="332117">
                <a:tc>
                  <a:txBody>
                    <a:bodyPr/>
                    <a:lstStyle/>
                    <a:p>
                      <a:r>
                        <a:rPr lang="en-US" dirty="0" smtClean="0"/>
                        <a:t>Tremendous Stress</a:t>
                      </a:r>
                      <a:endParaRPr lang="en-US" dirty="0"/>
                    </a:p>
                  </a:txBody>
                  <a:tcPr marL="22227" marR="22227"/>
                </a:tc>
                <a:tc>
                  <a:txBody>
                    <a:bodyPr/>
                    <a:lstStyle/>
                    <a:p>
                      <a:pPr algn="r"/>
                      <a:r>
                        <a:rPr lang="en-US" dirty="0" smtClean="0"/>
                        <a:t>7.9%</a:t>
                      </a:r>
                      <a:endParaRPr lang="en-US" dirty="0"/>
                    </a:p>
                  </a:txBody>
                  <a:tcPr marL="22227" marR="22227"/>
                </a:tc>
                <a:tc>
                  <a:txBody>
                    <a:bodyPr/>
                    <a:lstStyle/>
                    <a:p>
                      <a:pPr algn="r"/>
                      <a:r>
                        <a:rPr lang="en-US" dirty="0" smtClean="0"/>
                        <a:t>11.5%</a:t>
                      </a:r>
                      <a:endParaRPr lang="en-US" dirty="0"/>
                    </a:p>
                  </a:txBody>
                  <a:tcPr marL="22227" marR="22227"/>
                </a:tc>
                <a:tc>
                  <a:txBody>
                    <a:bodyPr/>
                    <a:lstStyle/>
                    <a:p>
                      <a:pPr algn="r"/>
                      <a:r>
                        <a:rPr lang="en-US" dirty="0" smtClean="0"/>
                        <a:t>10.3%</a:t>
                      </a:r>
                      <a:endParaRPr lang="en-US" dirty="0"/>
                    </a:p>
                  </a:txBody>
                  <a:tcPr marL="22227" marR="22227"/>
                </a:tc>
              </a:tr>
            </a:tbl>
          </a:graphicData>
        </a:graphic>
      </p:graphicFrame>
      <p:graphicFrame>
        <p:nvGraphicFramePr>
          <p:cNvPr id="10" name="Content Placeholder 9"/>
          <p:cNvGraphicFramePr>
            <a:graphicFrameLocks noGrp="1"/>
          </p:cNvGraphicFramePr>
          <p:nvPr>
            <p:ph sz="half" idx="2"/>
            <p:extLst>
              <p:ext uri="{D42A27DB-BD31-4B8C-83A1-F6EECF244321}">
                <p14:modId xmlns:p14="http://schemas.microsoft.com/office/powerpoint/2010/main" val="2765786610"/>
              </p:ext>
            </p:extLst>
          </p:nvPr>
        </p:nvGraphicFramePr>
        <p:xfrm>
          <a:off x="647700" y="4210050"/>
          <a:ext cx="7848600" cy="2179320"/>
        </p:xfrm>
        <a:graphic>
          <a:graphicData uri="http://schemas.openxmlformats.org/drawingml/2006/table">
            <a:tbl>
              <a:tblPr firstRow="1" bandRow="1">
                <a:tableStyleId>{5C22544A-7EE6-4342-B048-85BDC9FD1C3A}</a:tableStyleId>
              </a:tblPr>
              <a:tblGrid>
                <a:gridCol w="4495800"/>
                <a:gridCol w="1143000"/>
                <a:gridCol w="990600"/>
                <a:gridCol w="1219200"/>
              </a:tblGrid>
              <a:tr h="457200">
                <a:tc>
                  <a:txBody>
                    <a:bodyPr/>
                    <a:lstStyle/>
                    <a:p>
                      <a:r>
                        <a:rPr lang="en-US" dirty="0" smtClean="0"/>
                        <a:t>In Past 7 days how often felt tired, dragged</a:t>
                      </a:r>
                      <a:r>
                        <a:rPr lang="en-US" baseline="0" dirty="0" smtClean="0"/>
                        <a:t> </a:t>
                      </a:r>
                      <a:r>
                        <a:rPr lang="en-US" dirty="0" smtClean="0"/>
                        <a:t>out or sleepy during the day</a:t>
                      </a:r>
                      <a:endParaRPr lang="en-US" dirty="0"/>
                    </a:p>
                  </a:txBody>
                  <a:tcPr/>
                </a:tc>
                <a:tc>
                  <a:txBody>
                    <a:bodyPr/>
                    <a:lstStyle/>
                    <a:p>
                      <a:pPr algn="r"/>
                      <a:endParaRPr lang="en-US" dirty="0" smtClean="0"/>
                    </a:p>
                    <a:p>
                      <a:pPr algn="r"/>
                      <a:r>
                        <a:rPr lang="en-US" dirty="0" smtClean="0"/>
                        <a:t>Male</a:t>
                      </a:r>
                      <a:endParaRPr lang="en-US" dirty="0"/>
                    </a:p>
                  </a:txBody>
                  <a:tcPr/>
                </a:tc>
                <a:tc>
                  <a:txBody>
                    <a:bodyPr/>
                    <a:lstStyle/>
                    <a:p>
                      <a:pPr algn="r"/>
                      <a:endParaRPr lang="en-US" dirty="0" smtClean="0"/>
                    </a:p>
                    <a:p>
                      <a:pPr algn="r"/>
                      <a:r>
                        <a:rPr lang="en-US" dirty="0" smtClean="0"/>
                        <a:t>Female</a:t>
                      </a:r>
                      <a:endParaRPr lang="en-US" dirty="0"/>
                    </a:p>
                  </a:txBody>
                  <a:tcPr/>
                </a:tc>
                <a:tc>
                  <a:txBody>
                    <a:bodyPr/>
                    <a:lstStyle/>
                    <a:p>
                      <a:pPr algn="r"/>
                      <a:endParaRPr lang="en-US" dirty="0" smtClean="0"/>
                    </a:p>
                    <a:p>
                      <a:pPr algn="r"/>
                      <a:r>
                        <a:rPr lang="en-US" dirty="0" smtClean="0"/>
                        <a:t>Total</a:t>
                      </a:r>
                      <a:endParaRPr lang="en-US" dirty="0"/>
                    </a:p>
                  </a:txBody>
                  <a:tcPr/>
                </a:tc>
              </a:tr>
              <a:tr h="426720">
                <a:tc>
                  <a:txBody>
                    <a:bodyPr/>
                    <a:lstStyle/>
                    <a:p>
                      <a:r>
                        <a:rPr lang="en-US" dirty="0" smtClean="0"/>
                        <a:t>0 days</a:t>
                      </a:r>
                      <a:endParaRPr lang="en-US" dirty="0"/>
                    </a:p>
                  </a:txBody>
                  <a:tcPr/>
                </a:tc>
                <a:tc>
                  <a:txBody>
                    <a:bodyPr/>
                    <a:lstStyle/>
                    <a:p>
                      <a:pPr algn="r"/>
                      <a:r>
                        <a:rPr lang="en-US" dirty="0" smtClean="0"/>
                        <a:t>8.1%</a:t>
                      </a:r>
                      <a:endParaRPr lang="en-US" dirty="0"/>
                    </a:p>
                  </a:txBody>
                  <a:tcPr/>
                </a:tc>
                <a:tc>
                  <a:txBody>
                    <a:bodyPr/>
                    <a:lstStyle/>
                    <a:p>
                      <a:pPr algn="r"/>
                      <a:r>
                        <a:rPr lang="en-US" dirty="0" smtClean="0"/>
                        <a:t>10%</a:t>
                      </a:r>
                      <a:endParaRPr lang="en-US" dirty="0"/>
                    </a:p>
                  </a:txBody>
                  <a:tcPr/>
                </a:tc>
                <a:tc>
                  <a:txBody>
                    <a:bodyPr/>
                    <a:lstStyle/>
                    <a:p>
                      <a:pPr algn="r"/>
                      <a:r>
                        <a:rPr lang="en-US" dirty="0" smtClean="0"/>
                        <a:t>9.4%</a:t>
                      </a:r>
                      <a:endParaRPr lang="en-US" dirty="0"/>
                    </a:p>
                  </a:txBody>
                  <a:tcPr/>
                </a:tc>
              </a:tr>
              <a:tr h="370840">
                <a:tc>
                  <a:txBody>
                    <a:bodyPr/>
                    <a:lstStyle/>
                    <a:p>
                      <a:r>
                        <a:rPr lang="en-US" dirty="0" smtClean="0"/>
                        <a:t>1 – 2 days</a:t>
                      </a:r>
                      <a:endParaRPr lang="en-US" dirty="0"/>
                    </a:p>
                  </a:txBody>
                  <a:tcPr/>
                </a:tc>
                <a:tc>
                  <a:txBody>
                    <a:bodyPr/>
                    <a:lstStyle/>
                    <a:p>
                      <a:pPr algn="r"/>
                      <a:r>
                        <a:rPr lang="en-US" dirty="0" smtClean="0"/>
                        <a:t>34.8%</a:t>
                      </a:r>
                      <a:endParaRPr lang="en-US" dirty="0"/>
                    </a:p>
                  </a:txBody>
                  <a:tcPr/>
                </a:tc>
                <a:tc>
                  <a:txBody>
                    <a:bodyPr/>
                    <a:lstStyle/>
                    <a:p>
                      <a:pPr algn="r"/>
                      <a:r>
                        <a:rPr lang="en-US" dirty="0" smtClean="0"/>
                        <a:t>28.7%</a:t>
                      </a:r>
                      <a:endParaRPr lang="en-US" dirty="0"/>
                    </a:p>
                  </a:txBody>
                  <a:tcPr/>
                </a:tc>
                <a:tc>
                  <a:txBody>
                    <a:bodyPr/>
                    <a:lstStyle/>
                    <a:p>
                      <a:pPr algn="r"/>
                      <a:r>
                        <a:rPr lang="en-US" dirty="0" smtClean="0"/>
                        <a:t>30.8%</a:t>
                      </a:r>
                      <a:endParaRPr lang="en-US" dirty="0"/>
                    </a:p>
                  </a:txBody>
                  <a:tcPr/>
                </a:tc>
              </a:tr>
              <a:tr h="370840">
                <a:tc>
                  <a:txBody>
                    <a:bodyPr/>
                    <a:lstStyle/>
                    <a:p>
                      <a:r>
                        <a:rPr lang="en-US" dirty="0" smtClean="0"/>
                        <a:t>3 – 5 days</a:t>
                      </a:r>
                      <a:endParaRPr lang="en-US" dirty="0"/>
                    </a:p>
                  </a:txBody>
                  <a:tcPr/>
                </a:tc>
                <a:tc>
                  <a:txBody>
                    <a:bodyPr/>
                    <a:lstStyle/>
                    <a:p>
                      <a:pPr algn="r"/>
                      <a:r>
                        <a:rPr lang="en-US" dirty="0" smtClean="0"/>
                        <a:t>41%</a:t>
                      </a:r>
                      <a:endParaRPr lang="en-US" dirty="0"/>
                    </a:p>
                  </a:txBody>
                  <a:tcPr/>
                </a:tc>
                <a:tc>
                  <a:txBody>
                    <a:bodyPr/>
                    <a:lstStyle/>
                    <a:p>
                      <a:pPr algn="r"/>
                      <a:r>
                        <a:rPr lang="en-US" dirty="0" smtClean="0"/>
                        <a:t>46.3%</a:t>
                      </a:r>
                      <a:endParaRPr lang="en-US" dirty="0"/>
                    </a:p>
                  </a:txBody>
                  <a:tcPr/>
                </a:tc>
                <a:tc>
                  <a:txBody>
                    <a:bodyPr/>
                    <a:lstStyle/>
                    <a:p>
                      <a:pPr algn="r"/>
                      <a:r>
                        <a:rPr lang="en-US" dirty="0" smtClean="0"/>
                        <a:t>44.4%</a:t>
                      </a:r>
                      <a:endParaRPr lang="en-US" dirty="0"/>
                    </a:p>
                  </a:txBody>
                  <a:tcPr/>
                </a:tc>
              </a:tr>
              <a:tr h="370840">
                <a:tc>
                  <a:txBody>
                    <a:bodyPr/>
                    <a:lstStyle/>
                    <a:p>
                      <a:r>
                        <a:rPr lang="en-US" dirty="0" smtClean="0"/>
                        <a:t>6 + days</a:t>
                      </a:r>
                      <a:endParaRPr lang="en-US" dirty="0"/>
                    </a:p>
                  </a:txBody>
                  <a:tcPr/>
                </a:tc>
                <a:tc>
                  <a:txBody>
                    <a:bodyPr/>
                    <a:lstStyle/>
                    <a:p>
                      <a:pPr algn="r"/>
                      <a:r>
                        <a:rPr lang="en-US" dirty="0" smtClean="0"/>
                        <a:t>12.4%</a:t>
                      </a:r>
                      <a:endParaRPr lang="en-US" dirty="0"/>
                    </a:p>
                  </a:txBody>
                  <a:tcPr/>
                </a:tc>
                <a:tc>
                  <a:txBody>
                    <a:bodyPr/>
                    <a:lstStyle/>
                    <a:p>
                      <a:pPr algn="r"/>
                      <a:r>
                        <a:rPr lang="en-US" dirty="0" smtClean="0"/>
                        <a:t>18.8%</a:t>
                      </a:r>
                      <a:endParaRPr lang="en-US" dirty="0"/>
                    </a:p>
                  </a:txBody>
                  <a:tcPr/>
                </a:tc>
                <a:tc>
                  <a:txBody>
                    <a:bodyPr/>
                    <a:lstStyle/>
                    <a:p>
                      <a:pPr algn="r"/>
                      <a:r>
                        <a:rPr lang="en-US" dirty="0" smtClean="0"/>
                        <a:t>16.6%</a:t>
                      </a:r>
                      <a:endParaRPr lang="en-US" dirty="0"/>
                    </a:p>
                  </a:txBody>
                  <a:tcPr/>
                </a:tc>
              </a:tr>
            </a:tbl>
          </a:graphicData>
        </a:graphic>
      </p:graphicFrame>
    </p:spTree>
    <p:extLst>
      <p:ext uri="{BB962C8B-B14F-4D97-AF65-F5344CB8AC3E}">
        <p14:creationId xmlns:p14="http://schemas.microsoft.com/office/powerpoint/2010/main" val="722557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type="chart" idx="1"/>
            <p:extLst>
              <p:ext uri="{D42A27DB-BD31-4B8C-83A1-F6EECF244321}">
                <p14:modId xmlns:p14="http://schemas.microsoft.com/office/powerpoint/2010/main" val="2533891829"/>
              </p:ext>
            </p:extLst>
          </p:nvPr>
        </p:nvGraphicFramePr>
        <p:xfrm>
          <a:off x="695325" y="1343025"/>
          <a:ext cx="7810500" cy="5303520"/>
        </p:xfrm>
        <a:graphic>
          <a:graphicData uri="http://schemas.openxmlformats.org/drawingml/2006/table">
            <a:tbl>
              <a:tblPr firstRow="1" bandRow="1">
                <a:tableStyleId>{5C22544A-7EE6-4342-B048-85BDC9FD1C3A}</a:tableStyleId>
              </a:tblPr>
              <a:tblGrid>
                <a:gridCol w="4556125"/>
                <a:gridCol w="940152"/>
                <a:gridCol w="1084792"/>
                <a:gridCol w="1229431"/>
              </a:tblGrid>
              <a:tr h="873344">
                <a:tc>
                  <a:txBody>
                    <a:bodyPr/>
                    <a:lstStyle/>
                    <a:p>
                      <a:r>
                        <a:rPr lang="en-US" sz="1800" dirty="0" smtClean="0"/>
                        <a:t>Within the last 12 months, any of the following have been traumatic or very difficult to handle</a:t>
                      </a:r>
                      <a:endParaRPr lang="en-US" sz="1800" dirty="0"/>
                    </a:p>
                  </a:txBody>
                  <a:tcPr marL="22227" marR="22227"/>
                </a:tc>
                <a:tc>
                  <a:txBody>
                    <a:bodyPr/>
                    <a:lstStyle/>
                    <a:p>
                      <a:pPr algn="r"/>
                      <a:endParaRPr lang="en-US" sz="1800" dirty="0" smtClean="0"/>
                    </a:p>
                    <a:p>
                      <a:pPr algn="r"/>
                      <a:endParaRPr lang="en-US" sz="1800" dirty="0" smtClean="0"/>
                    </a:p>
                    <a:p>
                      <a:pPr algn="r"/>
                      <a:r>
                        <a:rPr lang="en-US" sz="1800" dirty="0" smtClean="0"/>
                        <a:t>Male</a:t>
                      </a:r>
                      <a:endParaRPr lang="en-US" sz="1800" dirty="0"/>
                    </a:p>
                  </a:txBody>
                  <a:tcPr marL="22227" marR="22227"/>
                </a:tc>
                <a:tc>
                  <a:txBody>
                    <a:bodyPr/>
                    <a:lstStyle/>
                    <a:p>
                      <a:pPr algn="r"/>
                      <a:endParaRPr lang="en-US" sz="1800" dirty="0" smtClean="0"/>
                    </a:p>
                    <a:p>
                      <a:pPr algn="r"/>
                      <a:endParaRPr lang="en-US" sz="1800" dirty="0" smtClean="0"/>
                    </a:p>
                    <a:p>
                      <a:pPr algn="r"/>
                      <a:r>
                        <a:rPr lang="en-US" sz="1800" dirty="0" smtClean="0"/>
                        <a:t>Female</a:t>
                      </a:r>
                      <a:endParaRPr lang="en-US" sz="1800" dirty="0"/>
                    </a:p>
                  </a:txBody>
                  <a:tcPr marL="22227" marR="22227"/>
                </a:tc>
                <a:tc>
                  <a:txBody>
                    <a:bodyPr/>
                    <a:lstStyle/>
                    <a:p>
                      <a:pPr algn="r"/>
                      <a:endParaRPr lang="en-US" sz="1800" dirty="0" smtClean="0"/>
                    </a:p>
                    <a:p>
                      <a:pPr algn="r"/>
                      <a:endParaRPr lang="en-US" sz="1800" dirty="0" smtClean="0"/>
                    </a:p>
                    <a:p>
                      <a:pPr algn="r"/>
                      <a:r>
                        <a:rPr lang="en-US" sz="1800" dirty="0" smtClean="0"/>
                        <a:t>Total</a:t>
                      </a:r>
                      <a:endParaRPr lang="en-US" sz="1800" dirty="0"/>
                    </a:p>
                  </a:txBody>
                  <a:tcPr marL="22227" marR="22227"/>
                </a:tc>
              </a:tr>
              <a:tr h="349338">
                <a:tc>
                  <a:txBody>
                    <a:bodyPr/>
                    <a:lstStyle/>
                    <a:p>
                      <a:r>
                        <a:rPr lang="en-US" sz="1800" dirty="0" smtClean="0"/>
                        <a:t>Academics</a:t>
                      </a:r>
                      <a:endParaRPr lang="en-US" sz="1800" dirty="0"/>
                    </a:p>
                  </a:txBody>
                  <a:tcPr marL="22227" marR="22227"/>
                </a:tc>
                <a:tc>
                  <a:txBody>
                    <a:bodyPr/>
                    <a:lstStyle/>
                    <a:p>
                      <a:pPr algn="r"/>
                      <a:r>
                        <a:rPr lang="en-US" sz="1800" dirty="0" smtClean="0"/>
                        <a:t>40%</a:t>
                      </a:r>
                      <a:endParaRPr lang="en-US" sz="1800" dirty="0"/>
                    </a:p>
                  </a:txBody>
                  <a:tcPr marL="22227" marR="22227"/>
                </a:tc>
                <a:tc>
                  <a:txBody>
                    <a:bodyPr/>
                    <a:lstStyle/>
                    <a:p>
                      <a:pPr algn="r"/>
                      <a:r>
                        <a:rPr lang="en-US" sz="1800" dirty="0" smtClean="0"/>
                        <a:t>48.4%</a:t>
                      </a:r>
                      <a:endParaRPr lang="en-US" sz="1800" dirty="0"/>
                    </a:p>
                  </a:txBody>
                  <a:tcPr marL="22227" marR="22227"/>
                </a:tc>
                <a:tc>
                  <a:txBody>
                    <a:bodyPr/>
                    <a:lstStyle/>
                    <a:p>
                      <a:pPr algn="r"/>
                      <a:r>
                        <a:rPr lang="en-US" sz="1800" dirty="0" smtClean="0"/>
                        <a:t>45.6%</a:t>
                      </a:r>
                      <a:endParaRPr lang="en-US" sz="1800" dirty="0"/>
                    </a:p>
                  </a:txBody>
                  <a:tcPr marL="22227" marR="22227"/>
                </a:tc>
              </a:tr>
              <a:tr h="349338">
                <a:tc>
                  <a:txBody>
                    <a:bodyPr/>
                    <a:lstStyle/>
                    <a:p>
                      <a:r>
                        <a:rPr lang="en-US" sz="1800" dirty="0" smtClean="0"/>
                        <a:t>Career-related issue</a:t>
                      </a:r>
                      <a:endParaRPr lang="en-US" sz="1800" dirty="0"/>
                    </a:p>
                  </a:txBody>
                  <a:tcPr marL="22227" marR="22227"/>
                </a:tc>
                <a:tc>
                  <a:txBody>
                    <a:bodyPr/>
                    <a:lstStyle/>
                    <a:p>
                      <a:pPr algn="r"/>
                      <a:r>
                        <a:rPr lang="en-US" sz="1800" dirty="0" smtClean="0"/>
                        <a:t>22.8%</a:t>
                      </a:r>
                      <a:endParaRPr lang="en-US" sz="1800" dirty="0"/>
                    </a:p>
                  </a:txBody>
                  <a:tcPr marL="22227" marR="22227"/>
                </a:tc>
                <a:tc>
                  <a:txBody>
                    <a:bodyPr/>
                    <a:lstStyle/>
                    <a:p>
                      <a:pPr algn="r"/>
                      <a:r>
                        <a:rPr lang="en-US" sz="1800" dirty="0" smtClean="0"/>
                        <a:t>26.2%</a:t>
                      </a:r>
                      <a:endParaRPr lang="en-US" sz="1800" dirty="0"/>
                    </a:p>
                  </a:txBody>
                  <a:tcPr marL="22227" marR="22227"/>
                </a:tc>
                <a:tc>
                  <a:txBody>
                    <a:bodyPr/>
                    <a:lstStyle/>
                    <a:p>
                      <a:pPr algn="r"/>
                      <a:r>
                        <a:rPr lang="en-US" sz="1800" dirty="0" smtClean="0"/>
                        <a:t>25.1%</a:t>
                      </a:r>
                      <a:endParaRPr lang="en-US" sz="1800" dirty="0"/>
                    </a:p>
                  </a:txBody>
                  <a:tcPr marL="22227" marR="22227"/>
                </a:tc>
              </a:tr>
              <a:tr h="349338">
                <a:tc>
                  <a:txBody>
                    <a:bodyPr/>
                    <a:lstStyle/>
                    <a:p>
                      <a:r>
                        <a:rPr lang="en-US" sz="1800" dirty="0" smtClean="0"/>
                        <a:t>Death</a:t>
                      </a:r>
                      <a:r>
                        <a:rPr lang="en-US" sz="1800" baseline="0" dirty="0" smtClean="0"/>
                        <a:t> of a family member or friend</a:t>
                      </a:r>
                      <a:endParaRPr lang="en-US" sz="1800" dirty="0"/>
                    </a:p>
                  </a:txBody>
                  <a:tcPr marL="22227" marR="22227"/>
                </a:tc>
                <a:tc>
                  <a:txBody>
                    <a:bodyPr/>
                    <a:lstStyle/>
                    <a:p>
                      <a:pPr algn="r"/>
                      <a:r>
                        <a:rPr lang="en-US" sz="1800" dirty="0" smtClean="0"/>
                        <a:t>12.8%</a:t>
                      </a:r>
                      <a:endParaRPr lang="en-US" sz="1800" dirty="0"/>
                    </a:p>
                  </a:txBody>
                  <a:tcPr marL="22227" marR="22227"/>
                </a:tc>
                <a:tc>
                  <a:txBody>
                    <a:bodyPr/>
                    <a:lstStyle/>
                    <a:p>
                      <a:pPr algn="r"/>
                      <a:r>
                        <a:rPr lang="en-US" sz="1800" dirty="0" smtClean="0"/>
                        <a:t>17.8%</a:t>
                      </a:r>
                      <a:endParaRPr lang="en-US" sz="1800" dirty="0"/>
                    </a:p>
                  </a:txBody>
                  <a:tcPr marL="22227" marR="22227"/>
                </a:tc>
                <a:tc>
                  <a:txBody>
                    <a:bodyPr/>
                    <a:lstStyle/>
                    <a:p>
                      <a:pPr algn="r"/>
                      <a:r>
                        <a:rPr lang="en-US" sz="1800" dirty="0" smtClean="0"/>
                        <a:t>16.1%</a:t>
                      </a:r>
                      <a:endParaRPr lang="en-US" sz="1800" dirty="0"/>
                    </a:p>
                  </a:txBody>
                  <a:tcPr marL="22227" marR="22227"/>
                </a:tc>
              </a:tr>
              <a:tr h="349338">
                <a:tc>
                  <a:txBody>
                    <a:bodyPr/>
                    <a:lstStyle/>
                    <a:p>
                      <a:r>
                        <a:rPr lang="en-US" sz="1800" dirty="0" smtClean="0"/>
                        <a:t>Family problems</a:t>
                      </a:r>
                      <a:endParaRPr lang="en-US" sz="1800" dirty="0"/>
                    </a:p>
                  </a:txBody>
                  <a:tcPr marL="22227" marR="22227"/>
                </a:tc>
                <a:tc>
                  <a:txBody>
                    <a:bodyPr/>
                    <a:lstStyle/>
                    <a:p>
                      <a:pPr algn="r"/>
                      <a:r>
                        <a:rPr lang="en-US" sz="1800" dirty="0" smtClean="0"/>
                        <a:t>20.2%</a:t>
                      </a:r>
                      <a:endParaRPr lang="en-US" sz="1800" dirty="0"/>
                    </a:p>
                  </a:txBody>
                  <a:tcPr marL="22227" marR="22227"/>
                </a:tc>
                <a:tc>
                  <a:txBody>
                    <a:bodyPr/>
                    <a:lstStyle/>
                    <a:p>
                      <a:pPr algn="r"/>
                      <a:r>
                        <a:rPr lang="en-US" sz="1800" dirty="0" smtClean="0"/>
                        <a:t>31.9%</a:t>
                      </a:r>
                      <a:endParaRPr lang="en-US" sz="1800" dirty="0"/>
                    </a:p>
                  </a:txBody>
                  <a:tcPr marL="22227" marR="22227"/>
                </a:tc>
                <a:tc>
                  <a:txBody>
                    <a:bodyPr/>
                    <a:lstStyle/>
                    <a:p>
                      <a:pPr algn="r"/>
                      <a:r>
                        <a:rPr lang="en-US" sz="1800" dirty="0" smtClean="0"/>
                        <a:t>27.9%</a:t>
                      </a:r>
                      <a:endParaRPr lang="en-US" sz="1800" dirty="0"/>
                    </a:p>
                  </a:txBody>
                  <a:tcPr marL="22227" marR="22227"/>
                </a:tc>
              </a:tr>
              <a:tr h="349338">
                <a:tc>
                  <a:txBody>
                    <a:bodyPr/>
                    <a:lstStyle/>
                    <a:p>
                      <a:r>
                        <a:rPr lang="en-US" sz="1800" dirty="0" smtClean="0"/>
                        <a:t>Intimate</a:t>
                      </a:r>
                      <a:r>
                        <a:rPr lang="en-US" sz="1800" baseline="0" dirty="0" smtClean="0"/>
                        <a:t> relationships</a:t>
                      </a:r>
                      <a:endParaRPr lang="en-US" sz="1800" dirty="0"/>
                    </a:p>
                  </a:txBody>
                  <a:tcPr marL="22227" marR="22227"/>
                </a:tc>
                <a:tc>
                  <a:txBody>
                    <a:bodyPr/>
                    <a:lstStyle/>
                    <a:p>
                      <a:pPr algn="r"/>
                      <a:r>
                        <a:rPr lang="en-US" sz="1800" dirty="0" smtClean="0"/>
                        <a:t>27.9%</a:t>
                      </a:r>
                      <a:endParaRPr lang="en-US" sz="1800" dirty="0"/>
                    </a:p>
                  </a:txBody>
                  <a:tcPr marL="22227" marR="22227"/>
                </a:tc>
                <a:tc>
                  <a:txBody>
                    <a:bodyPr/>
                    <a:lstStyle/>
                    <a:p>
                      <a:pPr algn="r"/>
                      <a:r>
                        <a:rPr lang="en-US" sz="1800" dirty="0" smtClean="0"/>
                        <a:t>34.2%</a:t>
                      </a:r>
                      <a:endParaRPr lang="en-US" sz="1800" dirty="0"/>
                    </a:p>
                  </a:txBody>
                  <a:tcPr marL="22227" marR="22227"/>
                </a:tc>
                <a:tc>
                  <a:txBody>
                    <a:bodyPr/>
                    <a:lstStyle/>
                    <a:p>
                      <a:pPr algn="r"/>
                      <a:r>
                        <a:rPr lang="en-US" sz="1800" dirty="0" smtClean="0"/>
                        <a:t>32.1%</a:t>
                      </a:r>
                      <a:endParaRPr lang="en-US" sz="1800" dirty="0"/>
                    </a:p>
                  </a:txBody>
                  <a:tcPr marL="22227" marR="22227"/>
                </a:tc>
              </a:tr>
              <a:tr h="349338">
                <a:tc>
                  <a:txBody>
                    <a:bodyPr/>
                    <a:lstStyle/>
                    <a:p>
                      <a:r>
                        <a:rPr lang="en-US" sz="1800" dirty="0" smtClean="0"/>
                        <a:t>Other</a:t>
                      </a:r>
                      <a:r>
                        <a:rPr lang="en-US" sz="1800" baseline="0" dirty="0" smtClean="0"/>
                        <a:t> social relationships</a:t>
                      </a:r>
                      <a:endParaRPr lang="en-US" sz="1800" dirty="0"/>
                    </a:p>
                  </a:txBody>
                  <a:tcPr marL="22227" marR="22227"/>
                </a:tc>
                <a:tc>
                  <a:txBody>
                    <a:bodyPr/>
                    <a:lstStyle/>
                    <a:p>
                      <a:pPr algn="r"/>
                      <a:r>
                        <a:rPr lang="en-US" sz="1800" dirty="0" smtClean="0"/>
                        <a:t>19.8%</a:t>
                      </a:r>
                      <a:endParaRPr lang="en-US" sz="1800" dirty="0"/>
                    </a:p>
                  </a:txBody>
                  <a:tcPr marL="22227" marR="22227"/>
                </a:tc>
                <a:tc>
                  <a:txBody>
                    <a:bodyPr/>
                    <a:lstStyle/>
                    <a:p>
                      <a:pPr algn="r"/>
                      <a:r>
                        <a:rPr lang="en-US" sz="1800" dirty="0" smtClean="0"/>
                        <a:t>28.0%</a:t>
                      </a:r>
                      <a:endParaRPr lang="en-US" sz="1800" dirty="0"/>
                    </a:p>
                  </a:txBody>
                  <a:tcPr marL="22227" marR="22227"/>
                </a:tc>
                <a:tc>
                  <a:txBody>
                    <a:bodyPr/>
                    <a:lstStyle/>
                    <a:p>
                      <a:pPr algn="r"/>
                      <a:r>
                        <a:rPr lang="en-US" sz="1800" dirty="0" smtClean="0"/>
                        <a:t>25.2%</a:t>
                      </a:r>
                      <a:endParaRPr lang="en-US" sz="1800" dirty="0"/>
                    </a:p>
                  </a:txBody>
                  <a:tcPr marL="22227" marR="22227"/>
                </a:tc>
              </a:tr>
              <a:tr h="349338">
                <a:tc>
                  <a:txBody>
                    <a:bodyPr/>
                    <a:lstStyle/>
                    <a:p>
                      <a:r>
                        <a:rPr lang="en-US" sz="1800" dirty="0" smtClean="0"/>
                        <a:t>Finances</a:t>
                      </a:r>
                      <a:endParaRPr lang="en-US" sz="1800" dirty="0"/>
                    </a:p>
                  </a:txBody>
                  <a:tcPr marL="22227" marR="22227"/>
                </a:tc>
                <a:tc>
                  <a:txBody>
                    <a:bodyPr/>
                    <a:lstStyle/>
                    <a:p>
                      <a:pPr algn="r"/>
                      <a:r>
                        <a:rPr lang="en-US" sz="1800" dirty="0" smtClean="0"/>
                        <a:t>29.3%</a:t>
                      </a:r>
                      <a:endParaRPr lang="en-US" sz="1800" dirty="0"/>
                    </a:p>
                  </a:txBody>
                  <a:tcPr marL="22227" marR="22227"/>
                </a:tc>
                <a:tc>
                  <a:txBody>
                    <a:bodyPr/>
                    <a:lstStyle/>
                    <a:p>
                      <a:pPr algn="r"/>
                      <a:r>
                        <a:rPr lang="en-US" sz="1800" dirty="0" smtClean="0"/>
                        <a:t>36.2%</a:t>
                      </a:r>
                      <a:endParaRPr lang="en-US" sz="1800" dirty="0"/>
                    </a:p>
                  </a:txBody>
                  <a:tcPr marL="22227" marR="22227"/>
                </a:tc>
                <a:tc>
                  <a:txBody>
                    <a:bodyPr/>
                    <a:lstStyle/>
                    <a:p>
                      <a:pPr algn="r"/>
                      <a:r>
                        <a:rPr lang="en-US" sz="1800" dirty="0" smtClean="0"/>
                        <a:t>33.9%</a:t>
                      </a:r>
                      <a:endParaRPr lang="en-US" sz="1800" dirty="0"/>
                    </a:p>
                  </a:txBody>
                  <a:tcPr marL="22227" marR="22227"/>
                </a:tc>
              </a:tr>
              <a:tr h="349338">
                <a:tc>
                  <a:txBody>
                    <a:bodyPr/>
                    <a:lstStyle/>
                    <a:p>
                      <a:r>
                        <a:rPr lang="en-US" sz="1800" dirty="0" smtClean="0"/>
                        <a:t>Health</a:t>
                      </a:r>
                      <a:r>
                        <a:rPr lang="en-US" sz="1800" baseline="0" dirty="0" smtClean="0"/>
                        <a:t> problem of family member or partner</a:t>
                      </a:r>
                      <a:endParaRPr lang="en-US" sz="1800" dirty="0"/>
                    </a:p>
                  </a:txBody>
                  <a:tcPr marL="22227" marR="22227"/>
                </a:tc>
                <a:tc>
                  <a:txBody>
                    <a:bodyPr/>
                    <a:lstStyle/>
                    <a:p>
                      <a:pPr algn="r"/>
                      <a:r>
                        <a:rPr lang="en-US" sz="1800" dirty="0" smtClean="0"/>
                        <a:t>14.6%</a:t>
                      </a:r>
                      <a:endParaRPr lang="en-US" sz="1800" dirty="0"/>
                    </a:p>
                  </a:txBody>
                  <a:tcPr marL="22227" marR="22227"/>
                </a:tc>
                <a:tc>
                  <a:txBody>
                    <a:bodyPr/>
                    <a:lstStyle/>
                    <a:p>
                      <a:pPr algn="r"/>
                      <a:r>
                        <a:rPr lang="en-US" sz="1800" dirty="0" smtClean="0"/>
                        <a:t>21.3%</a:t>
                      </a:r>
                      <a:endParaRPr lang="en-US" sz="1800" dirty="0"/>
                    </a:p>
                  </a:txBody>
                  <a:tcPr marL="22227" marR="22227"/>
                </a:tc>
                <a:tc>
                  <a:txBody>
                    <a:bodyPr/>
                    <a:lstStyle/>
                    <a:p>
                      <a:pPr algn="r"/>
                      <a:r>
                        <a:rPr lang="en-US" sz="1800" dirty="0" smtClean="0"/>
                        <a:t>19.0%</a:t>
                      </a:r>
                      <a:endParaRPr lang="en-US" sz="1800" dirty="0"/>
                    </a:p>
                  </a:txBody>
                  <a:tcPr marL="22227" marR="22227"/>
                </a:tc>
              </a:tr>
              <a:tr h="349338">
                <a:tc>
                  <a:txBody>
                    <a:bodyPr/>
                    <a:lstStyle/>
                    <a:p>
                      <a:r>
                        <a:rPr lang="en-US" sz="1800" dirty="0" smtClean="0"/>
                        <a:t>Personal appearance</a:t>
                      </a:r>
                      <a:endParaRPr lang="en-US" sz="1800" dirty="0"/>
                    </a:p>
                  </a:txBody>
                  <a:tcPr marL="22227" marR="22227"/>
                </a:tc>
                <a:tc>
                  <a:txBody>
                    <a:bodyPr/>
                    <a:lstStyle/>
                    <a:p>
                      <a:pPr algn="r"/>
                      <a:r>
                        <a:rPr lang="en-US" sz="1800" dirty="0" smtClean="0"/>
                        <a:t>14.1%</a:t>
                      </a:r>
                      <a:endParaRPr lang="en-US" sz="1800" dirty="0"/>
                    </a:p>
                  </a:txBody>
                  <a:tcPr marL="22227" marR="22227"/>
                </a:tc>
                <a:tc>
                  <a:txBody>
                    <a:bodyPr/>
                    <a:lstStyle/>
                    <a:p>
                      <a:pPr algn="r"/>
                      <a:r>
                        <a:rPr lang="en-US" sz="1800" dirty="0" smtClean="0"/>
                        <a:t>26.4%</a:t>
                      </a:r>
                      <a:endParaRPr lang="en-US" sz="1800" dirty="0"/>
                    </a:p>
                  </a:txBody>
                  <a:tcPr marL="22227" marR="22227"/>
                </a:tc>
                <a:tc>
                  <a:txBody>
                    <a:bodyPr/>
                    <a:lstStyle/>
                    <a:p>
                      <a:pPr algn="r"/>
                      <a:r>
                        <a:rPr lang="en-US" sz="1800" dirty="0" smtClean="0"/>
                        <a:t>22.2%</a:t>
                      </a:r>
                      <a:endParaRPr lang="en-US" sz="1800" dirty="0"/>
                    </a:p>
                  </a:txBody>
                  <a:tcPr marL="22227" marR="22227"/>
                </a:tc>
              </a:tr>
              <a:tr h="349338">
                <a:tc>
                  <a:txBody>
                    <a:bodyPr/>
                    <a:lstStyle/>
                    <a:p>
                      <a:r>
                        <a:rPr lang="en-US" sz="1800" dirty="0" smtClean="0"/>
                        <a:t>Personal health</a:t>
                      </a:r>
                      <a:r>
                        <a:rPr lang="en-US" sz="1800" baseline="0" dirty="0" smtClean="0"/>
                        <a:t> issue</a:t>
                      </a:r>
                      <a:endParaRPr lang="en-US" sz="1800" dirty="0"/>
                    </a:p>
                  </a:txBody>
                  <a:tcPr marL="22227" marR="22227"/>
                </a:tc>
                <a:tc>
                  <a:txBody>
                    <a:bodyPr/>
                    <a:lstStyle/>
                    <a:p>
                      <a:pPr algn="r"/>
                      <a:r>
                        <a:rPr lang="en-US" sz="1800" dirty="0" smtClean="0"/>
                        <a:t>12.6%</a:t>
                      </a:r>
                      <a:endParaRPr lang="en-US" sz="1800" dirty="0"/>
                    </a:p>
                  </a:txBody>
                  <a:tcPr marL="22227" marR="22227"/>
                </a:tc>
                <a:tc>
                  <a:txBody>
                    <a:bodyPr/>
                    <a:lstStyle/>
                    <a:p>
                      <a:pPr algn="r"/>
                      <a:r>
                        <a:rPr lang="en-US" sz="1800" dirty="0" smtClean="0"/>
                        <a:t>20.9%</a:t>
                      </a:r>
                      <a:endParaRPr lang="en-US" sz="1800" dirty="0"/>
                    </a:p>
                  </a:txBody>
                  <a:tcPr marL="22227" marR="22227"/>
                </a:tc>
                <a:tc>
                  <a:txBody>
                    <a:bodyPr/>
                    <a:lstStyle/>
                    <a:p>
                      <a:pPr algn="r"/>
                      <a:r>
                        <a:rPr lang="en-US" sz="1800" dirty="0" smtClean="0"/>
                        <a:t>18.1%</a:t>
                      </a:r>
                      <a:endParaRPr lang="en-US" sz="1800" dirty="0"/>
                    </a:p>
                  </a:txBody>
                  <a:tcPr marL="22227" marR="22227"/>
                </a:tc>
              </a:tr>
              <a:tr h="349338">
                <a:tc>
                  <a:txBody>
                    <a:bodyPr/>
                    <a:lstStyle/>
                    <a:p>
                      <a:r>
                        <a:rPr lang="en-US" sz="1800" dirty="0" smtClean="0"/>
                        <a:t>Sleep</a:t>
                      </a:r>
                      <a:r>
                        <a:rPr lang="en-US" sz="1800" baseline="0" dirty="0" smtClean="0"/>
                        <a:t> difficulties</a:t>
                      </a:r>
                      <a:endParaRPr lang="en-US" sz="1800" dirty="0"/>
                    </a:p>
                  </a:txBody>
                  <a:tcPr marL="22227" marR="22227"/>
                </a:tc>
                <a:tc>
                  <a:txBody>
                    <a:bodyPr/>
                    <a:lstStyle/>
                    <a:p>
                      <a:pPr algn="r"/>
                      <a:r>
                        <a:rPr lang="en-US" sz="1800" dirty="0" smtClean="0"/>
                        <a:t>23.8%</a:t>
                      </a:r>
                      <a:endParaRPr lang="en-US" sz="1800" dirty="0"/>
                    </a:p>
                  </a:txBody>
                  <a:tcPr marL="22227" marR="22227"/>
                </a:tc>
                <a:tc>
                  <a:txBody>
                    <a:bodyPr/>
                    <a:lstStyle/>
                    <a:p>
                      <a:pPr algn="r"/>
                      <a:r>
                        <a:rPr lang="en-US" sz="1800" dirty="0" smtClean="0"/>
                        <a:t>27.7%</a:t>
                      </a:r>
                      <a:endParaRPr lang="en-US" sz="1800" dirty="0"/>
                    </a:p>
                  </a:txBody>
                  <a:tcPr marL="22227" marR="22227"/>
                </a:tc>
                <a:tc>
                  <a:txBody>
                    <a:bodyPr/>
                    <a:lstStyle/>
                    <a:p>
                      <a:pPr algn="r"/>
                      <a:r>
                        <a:rPr lang="en-US" sz="1800" dirty="0" smtClean="0"/>
                        <a:t>26.4%</a:t>
                      </a:r>
                      <a:endParaRPr lang="en-US" sz="1800" dirty="0"/>
                    </a:p>
                  </a:txBody>
                  <a:tcPr marL="22227" marR="22227"/>
                </a:tc>
              </a:tr>
              <a:tr h="349338">
                <a:tc>
                  <a:txBody>
                    <a:bodyPr/>
                    <a:lstStyle/>
                    <a:p>
                      <a:r>
                        <a:rPr lang="en-US" sz="1800" dirty="0" smtClean="0"/>
                        <a:t>Other</a:t>
                      </a:r>
                      <a:endParaRPr lang="en-US" sz="1800" dirty="0"/>
                    </a:p>
                  </a:txBody>
                  <a:tcPr marL="22227" marR="22227"/>
                </a:tc>
                <a:tc>
                  <a:txBody>
                    <a:bodyPr/>
                    <a:lstStyle/>
                    <a:p>
                      <a:pPr algn="r"/>
                      <a:r>
                        <a:rPr lang="en-US" sz="1800" dirty="0" smtClean="0"/>
                        <a:t>8.0%</a:t>
                      </a:r>
                      <a:endParaRPr lang="en-US" sz="1800" dirty="0"/>
                    </a:p>
                  </a:txBody>
                  <a:tcPr marL="22227" marR="22227"/>
                </a:tc>
                <a:tc>
                  <a:txBody>
                    <a:bodyPr/>
                    <a:lstStyle/>
                    <a:p>
                      <a:pPr algn="r"/>
                      <a:r>
                        <a:rPr lang="en-US" sz="1800" dirty="0" smtClean="0"/>
                        <a:t>9.9%</a:t>
                      </a:r>
                      <a:endParaRPr lang="en-US" sz="1800" dirty="0"/>
                    </a:p>
                  </a:txBody>
                  <a:tcPr marL="22227" marR="22227"/>
                </a:tc>
                <a:tc>
                  <a:txBody>
                    <a:bodyPr/>
                    <a:lstStyle/>
                    <a:p>
                      <a:pPr algn="r"/>
                      <a:r>
                        <a:rPr lang="en-US" sz="1800" dirty="0" smtClean="0"/>
                        <a:t>9.3%</a:t>
                      </a:r>
                      <a:endParaRPr lang="en-US" sz="1800" dirty="0"/>
                    </a:p>
                  </a:txBody>
                  <a:tcPr marL="22227" marR="22227"/>
                </a:tc>
              </a:tr>
            </a:tbl>
          </a:graphicData>
        </a:graphic>
      </p:graphicFrame>
    </p:spTree>
    <p:extLst>
      <p:ext uri="{BB962C8B-B14F-4D97-AF65-F5344CB8AC3E}">
        <p14:creationId xmlns:p14="http://schemas.microsoft.com/office/powerpoint/2010/main" val="28368181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5261</TotalTime>
  <Words>1881</Words>
  <Application>Microsoft Office PowerPoint</Application>
  <PresentationFormat>On-screen Show (4:3)</PresentationFormat>
  <Paragraphs>402</Paragraphs>
  <Slides>33</Slides>
  <Notes>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Module</vt:lpstr>
      <vt:lpstr>Recognizing and Supporting People of Concern</vt:lpstr>
      <vt:lpstr>Recognizing and Supporting People of Concern</vt:lpstr>
      <vt:lpstr>PowerPoint Presentation</vt:lpstr>
      <vt:lpstr>PowerPoint Presentation</vt:lpstr>
      <vt:lpstr>PowerPoint Presentation</vt:lpstr>
      <vt:lpstr>PowerPoint Presentation</vt:lpstr>
      <vt:lpstr>Students reported experiencing the following sometime within the last 12 months</vt:lpstr>
      <vt:lpstr>PowerPoint Presentation</vt:lpstr>
      <vt:lpstr>PowerPoint Presentation</vt:lpstr>
      <vt:lpstr>National Data on Students Considering Suicide</vt:lpstr>
      <vt:lpstr>Behavior and Crises</vt:lpstr>
      <vt:lpstr>Other Behaviors</vt:lpstr>
      <vt:lpstr>Other Behaviors</vt:lpstr>
      <vt:lpstr>Other Behaviors</vt:lpstr>
      <vt:lpstr>Other Factors</vt:lpstr>
      <vt:lpstr>Exploring Invitations &amp;  Hearing the Story</vt:lpstr>
      <vt:lpstr>Caring for a Distressed Student</vt:lpstr>
      <vt:lpstr>Special Considerations </vt:lpstr>
      <vt:lpstr>Possible Things to Say When Someone is upset</vt:lpstr>
      <vt:lpstr>When to Consult or Refer</vt:lpstr>
      <vt:lpstr>Where to Consult or Refer</vt:lpstr>
      <vt:lpstr>Discussion</vt:lpstr>
      <vt:lpstr>UMaine Student Behavior Review Team (SBRT)</vt:lpstr>
      <vt:lpstr>Mission</vt:lpstr>
      <vt:lpstr>Description and Definition</vt:lpstr>
      <vt:lpstr>SBRT</vt:lpstr>
      <vt:lpstr>Crises</vt:lpstr>
      <vt:lpstr>Trajectory</vt:lpstr>
      <vt:lpstr>Threat Assessment</vt:lpstr>
      <vt:lpstr>An Assessment Tool-Behavior</vt:lpstr>
      <vt:lpstr>Employees of Concerns</vt:lpstr>
      <vt:lpstr>Questions/Concerns</vt:lpstr>
      <vt:lpstr>Touchstone</vt:lpstr>
    </vt:vector>
  </TitlesOfParts>
  <Company>University of Maine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Troubled/Troubling Students</dc:title>
  <dc:creator>Kenda Scheele</dc:creator>
  <cp:lastModifiedBy>Jessica Hickernell</cp:lastModifiedBy>
  <cp:revision>47</cp:revision>
  <dcterms:created xsi:type="dcterms:W3CDTF">2013-02-15T19:40:06Z</dcterms:created>
  <dcterms:modified xsi:type="dcterms:W3CDTF">2015-12-07T15:16:24Z</dcterms:modified>
</cp:coreProperties>
</file>