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5" r:id="rId12"/>
    <p:sldId id="264" r:id="rId13"/>
    <p:sldId id="268" r:id="rId14"/>
    <p:sldId id="269" r:id="rId15"/>
    <p:sldId id="270" r:id="rId16"/>
    <p:sldId id="284" r:id="rId17"/>
    <p:sldId id="285" r:id="rId18"/>
    <p:sldId id="290" r:id="rId19"/>
    <p:sldId id="271" r:id="rId20"/>
    <p:sldId id="273" r:id="rId21"/>
    <p:sldId id="286" r:id="rId22"/>
    <p:sldId id="287" r:id="rId23"/>
    <p:sldId id="288" r:id="rId24"/>
    <p:sldId id="289" r:id="rId25"/>
    <p:sldId id="272" r:id="rId26"/>
    <p:sldId id="274" r:id="rId27"/>
    <p:sldId id="279" r:id="rId28"/>
    <p:sldId id="280" r:id="rId29"/>
    <p:sldId id="281" r:id="rId30"/>
    <p:sldId id="275" r:id="rId31"/>
    <p:sldId id="276" r:id="rId32"/>
    <p:sldId id="277" r:id="rId33"/>
    <p:sldId id="278" r:id="rId34"/>
    <p:sldId id="283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2544" y="-7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5DF19D-F8D7-4D58-A4B4-69A9E88EF062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100F09-9BD1-44F3-A021-1EAA23F0E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DF19D-F8D7-4D58-A4B4-69A9E88EF062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00F09-9BD1-44F3-A021-1EAA23F0E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DF19D-F8D7-4D58-A4B4-69A9E88EF062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00F09-9BD1-44F3-A021-1EAA23F0E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DF19D-F8D7-4D58-A4B4-69A9E88EF062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00F09-9BD1-44F3-A021-1EAA23F0EDA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DF19D-F8D7-4D58-A4B4-69A9E88EF062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00F09-9BD1-44F3-A021-1EAA23F0EDA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DF19D-F8D7-4D58-A4B4-69A9E88EF062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00F09-9BD1-44F3-A021-1EAA23F0ED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DF19D-F8D7-4D58-A4B4-69A9E88EF062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00F09-9BD1-44F3-A021-1EAA23F0ED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DF19D-F8D7-4D58-A4B4-69A9E88EF062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00F09-9BD1-44F3-A021-1EAA23F0EDA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DF19D-F8D7-4D58-A4B4-69A9E88EF062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00F09-9BD1-44F3-A021-1EAA23F0E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A5DF19D-F8D7-4D58-A4B4-69A9E88EF062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00F09-9BD1-44F3-A021-1EAA23F0ED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5DF19D-F8D7-4D58-A4B4-69A9E88EF062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100F09-9BD1-44F3-A021-1EAA23F0EDA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A5DF19D-F8D7-4D58-A4B4-69A9E88EF062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6100F09-9BD1-44F3-A021-1EAA23F0ED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Core Competencies for Student Workers in the Financial Aid Office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Tiffany Gourley</a:t>
            </a:r>
          </a:p>
          <a:p>
            <a:r>
              <a:rPr lang="en-US" dirty="0" smtClean="0"/>
              <a:t>Senior Staff Associate</a:t>
            </a:r>
          </a:p>
          <a:p>
            <a:r>
              <a:rPr lang="en-US" dirty="0" smtClean="0"/>
              <a:t>University of Maine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85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Initially trained with SCA’s</a:t>
            </a:r>
          </a:p>
          <a:p>
            <a:pPr lvl="1"/>
            <a:r>
              <a:rPr lang="en-US" dirty="0" smtClean="0"/>
              <a:t>SCA </a:t>
            </a:r>
            <a:r>
              <a:rPr lang="en-US" dirty="0"/>
              <a:t>position (first 3 months)</a:t>
            </a:r>
          </a:p>
          <a:p>
            <a:pPr lvl="1"/>
            <a:r>
              <a:rPr lang="en-US" dirty="0"/>
              <a:t>Advisor (3-6 months)</a:t>
            </a:r>
          </a:p>
          <a:p>
            <a:pPr lvl="1"/>
            <a:r>
              <a:rPr lang="en-US" dirty="0"/>
              <a:t>Supervisor (6-9 months)</a:t>
            </a:r>
          </a:p>
          <a:p>
            <a:pPr lvl="1"/>
            <a:r>
              <a:rPr lang="en-US" dirty="0"/>
              <a:t>FAA (9+ months)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Assigned Specific Projects</a:t>
            </a:r>
          </a:p>
          <a:p>
            <a:pPr lvl="1"/>
            <a:r>
              <a:rPr lang="en-US" dirty="0" smtClean="0"/>
              <a:t>Appeal Processing/Communication</a:t>
            </a:r>
          </a:p>
          <a:p>
            <a:pPr lvl="1"/>
            <a:r>
              <a:rPr lang="en-US" dirty="0" smtClean="0"/>
              <a:t>SCA Training/Development</a:t>
            </a:r>
          </a:p>
          <a:p>
            <a:pPr lvl="1"/>
            <a:r>
              <a:rPr lang="en-US" dirty="0" smtClean="0"/>
              <a:t>Weekly Queries</a:t>
            </a:r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Graduate Assistant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2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Flow Chart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71480" y="2791526"/>
            <a:ext cx="2743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Voicemails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052" y="1231992"/>
            <a:ext cx="2819400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1281094"/>
            <a:ext cx="3501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         Incoming Calls/Counter/Emails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267200" y="2791526"/>
            <a:ext cx="273963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SCA’s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934" y="3994300"/>
            <a:ext cx="2798763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633" y="5181600"/>
            <a:ext cx="2798763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659" y="3961138"/>
            <a:ext cx="2798763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own Arrow 7"/>
          <p:cNvSpPr/>
          <p:nvPr/>
        </p:nvSpPr>
        <p:spPr>
          <a:xfrm>
            <a:off x="5394699" y="2150183"/>
            <a:ext cx="484632" cy="48055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14680" y="4193933"/>
            <a:ext cx="13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Supervisor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95701" y="4148740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Advisor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 rot="5400000">
            <a:off x="7223133" y="3012163"/>
            <a:ext cx="813816" cy="868680"/>
          </a:xfrm>
          <a:prstGeom prst="ben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Bent Arrow 15"/>
          <p:cNvSpPr/>
          <p:nvPr/>
        </p:nvSpPr>
        <p:spPr>
          <a:xfrm rot="15816648">
            <a:off x="3256588" y="3012163"/>
            <a:ext cx="813816" cy="868680"/>
          </a:xfrm>
          <a:prstGeom prst="ben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>
              <a:rot lat="246881" lon="10801503" rev="21278492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164746" y="4843826"/>
            <a:ext cx="92710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308006" y="5369202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FAA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14077" y="4876803"/>
            <a:ext cx="927100" cy="86518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10799999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674" y="3599653"/>
            <a:ext cx="896937" cy="96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889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Federal Work Study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/>
              <a:t>Skills</a:t>
            </a:r>
          </a:p>
          <a:p>
            <a:pPr lvl="1"/>
            <a:r>
              <a:rPr lang="en-US" dirty="0"/>
              <a:t>Customer Service Experience</a:t>
            </a:r>
          </a:p>
          <a:p>
            <a:pPr lvl="1"/>
            <a:r>
              <a:rPr lang="en-US" dirty="0"/>
              <a:t>Interpersonal Communication Skills</a:t>
            </a:r>
          </a:p>
          <a:p>
            <a:pPr marL="393192" lvl="1" indent="0">
              <a:buNone/>
            </a:pPr>
            <a:endParaRPr lang="en-US" dirty="0"/>
          </a:p>
          <a:p>
            <a:r>
              <a:rPr lang="en-US" dirty="0"/>
              <a:t>Availability</a:t>
            </a:r>
          </a:p>
          <a:p>
            <a:pPr lvl="1"/>
            <a:r>
              <a:rPr lang="en-US" dirty="0"/>
              <a:t>Compared to that of office </a:t>
            </a:r>
            <a:r>
              <a:rPr lang="en-US" dirty="0" smtClean="0"/>
              <a:t>needs</a:t>
            </a:r>
          </a:p>
          <a:p>
            <a:pPr lvl="1"/>
            <a:r>
              <a:rPr lang="en-US" dirty="0" smtClean="0"/>
              <a:t>10-15 hours per week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GPA</a:t>
            </a:r>
          </a:p>
          <a:p>
            <a:pPr marL="109728" indent="0">
              <a:buNone/>
            </a:pPr>
            <a:endParaRPr lang="en-US" dirty="0" smtClean="0"/>
          </a:p>
          <a:p>
            <a:pPr marL="393192" lvl="1" indent="0">
              <a:buNone/>
            </a:pPr>
            <a:endParaRPr lang="en-US" dirty="0" smtClean="0"/>
          </a:p>
          <a:p>
            <a:pPr marL="393192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64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Reliable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Flexible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Demonstrate Initiative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Respectful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Patient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Professional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Team Player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 Characteristics</a:t>
            </a:r>
            <a:endParaRPr lang="en-US" dirty="0"/>
          </a:p>
        </p:txBody>
      </p:sp>
      <p:pic>
        <p:nvPicPr>
          <p:cNvPr id="1026" name="Picture 2" descr="C:\Users\tgourley\Desktop\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3912393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47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Formal Training Sessions</a:t>
            </a:r>
          </a:p>
          <a:p>
            <a:pPr lvl="1"/>
            <a:r>
              <a:rPr lang="en-US" dirty="0" smtClean="0"/>
              <a:t>1 week (15 hours)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Days 1-3 (9 hours) </a:t>
            </a:r>
          </a:p>
          <a:p>
            <a:pPr lvl="2"/>
            <a:r>
              <a:rPr lang="en-US" dirty="0"/>
              <a:t>Policies, procedures, financial aid </a:t>
            </a:r>
            <a:r>
              <a:rPr lang="en-US" dirty="0" smtClean="0"/>
              <a:t>basics</a:t>
            </a:r>
          </a:p>
          <a:p>
            <a:pPr marL="630936" lvl="2" indent="0">
              <a:buNone/>
            </a:pPr>
            <a:endParaRPr lang="en-US" dirty="0" smtClean="0"/>
          </a:p>
          <a:p>
            <a:r>
              <a:rPr lang="en-US" dirty="0" smtClean="0"/>
              <a:t>Phone Training Sessions</a:t>
            </a:r>
          </a:p>
          <a:p>
            <a:pPr lvl="1"/>
            <a:r>
              <a:rPr lang="en-US" dirty="0" smtClean="0"/>
              <a:t>Day 4 (3 hours)</a:t>
            </a:r>
          </a:p>
          <a:p>
            <a:pPr lvl="2"/>
            <a:r>
              <a:rPr lang="en-US" dirty="0" smtClean="0"/>
              <a:t>Phone training with seasoned SCAs</a:t>
            </a:r>
          </a:p>
          <a:p>
            <a:pPr lvl="2"/>
            <a:r>
              <a:rPr lang="en-US" dirty="0" smtClean="0"/>
              <a:t>Listening to phone conversations and learning phone etiquette</a:t>
            </a:r>
          </a:p>
          <a:p>
            <a:pPr marL="630936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Day 5 (3 hours)</a:t>
            </a:r>
          </a:p>
          <a:p>
            <a:pPr lvl="2"/>
            <a:r>
              <a:rPr lang="en-US" dirty="0" smtClean="0"/>
              <a:t>Taking calls with seasoned SCAs plugged in</a:t>
            </a:r>
          </a:p>
          <a:p>
            <a:pPr marL="630936" lvl="2" indent="0">
              <a:buNone/>
            </a:pPr>
            <a:endParaRPr lang="en-US" dirty="0"/>
          </a:p>
          <a:p>
            <a:pPr marL="630936" lvl="2" indent="0">
              <a:buNone/>
            </a:pPr>
            <a:endParaRPr lang="en-US" dirty="0" smtClean="0"/>
          </a:p>
          <a:p>
            <a:pPr marL="630936" lvl="2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Student Employees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82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Office Introductions</a:t>
            </a:r>
          </a:p>
          <a:p>
            <a:pPr lvl="1"/>
            <a:r>
              <a:rPr lang="en-US" dirty="0" smtClean="0"/>
              <a:t>Who does what</a:t>
            </a:r>
          </a:p>
          <a:p>
            <a:endParaRPr lang="en-US" dirty="0"/>
          </a:p>
          <a:p>
            <a:r>
              <a:rPr lang="en-US" dirty="0" smtClean="0"/>
              <a:t>Policies</a:t>
            </a:r>
          </a:p>
          <a:p>
            <a:pPr lvl="1"/>
            <a:r>
              <a:rPr lang="en-US" dirty="0" smtClean="0"/>
              <a:t>Adherence, FERPA/Confidentiality, Dress Code</a:t>
            </a:r>
          </a:p>
          <a:p>
            <a:pPr lvl="1"/>
            <a:endParaRPr lang="en-US" dirty="0"/>
          </a:p>
          <a:p>
            <a:r>
              <a:rPr lang="en-US" dirty="0" smtClean="0"/>
              <a:t>Procedures</a:t>
            </a:r>
          </a:p>
          <a:p>
            <a:pPr lvl="1"/>
            <a:r>
              <a:rPr lang="en-US" dirty="0" smtClean="0"/>
              <a:t>Time Sheets, Contact </a:t>
            </a:r>
            <a:r>
              <a:rPr lang="en-US" dirty="0"/>
              <a:t>L</a:t>
            </a:r>
            <a:r>
              <a:rPr lang="en-US" dirty="0" smtClean="0"/>
              <a:t>ogs, Taking Messages, Commenting on Student Accounts</a:t>
            </a:r>
          </a:p>
          <a:p>
            <a:pPr lvl="1"/>
            <a:endParaRPr lang="en-US" dirty="0"/>
          </a:p>
          <a:p>
            <a:r>
              <a:rPr lang="en-US" dirty="0" smtClean="0"/>
              <a:t>Basic Financial Aid Training</a:t>
            </a:r>
          </a:p>
          <a:p>
            <a:pPr lvl="1"/>
            <a:r>
              <a:rPr lang="en-US" dirty="0" smtClean="0"/>
              <a:t>Loans, Scholarships, Forms, Verification, FAFSA Filing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 Training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01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Formal Training</a:t>
            </a:r>
          </a:p>
          <a:p>
            <a:pPr lvl="1"/>
            <a:r>
              <a:rPr lang="en-US" dirty="0" smtClean="0"/>
              <a:t>Group sessions</a:t>
            </a:r>
          </a:p>
          <a:p>
            <a:pPr lvl="2"/>
            <a:r>
              <a:rPr lang="en-US" dirty="0" smtClean="0"/>
              <a:t>2 trainers</a:t>
            </a:r>
          </a:p>
          <a:p>
            <a:pPr lvl="1"/>
            <a:r>
              <a:rPr lang="en-US" dirty="0" smtClean="0"/>
              <a:t>Use projector to show examples of websites used</a:t>
            </a:r>
          </a:p>
          <a:p>
            <a:pPr lvl="2"/>
            <a:r>
              <a:rPr lang="en-US" dirty="0" smtClean="0"/>
              <a:t>MaineStreet</a:t>
            </a:r>
            <a:endParaRPr lang="en-US" dirty="0"/>
          </a:p>
          <a:p>
            <a:pPr lvl="2"/>
            <a:r>
              <a:rPr lang="en-US" dirty="0" smtClean="0"/>
              <a:t>UM Financial Aid homepage</a:t>
            </a:r>
          </a:p>
          <a:p>
            <a:pPr lvl="2"/>
            <a:r>
              <a:rPr lang="en-US" dirty="0" smtClean="0"/>
              <a:t>StudentAid.ed.gov</a:t>
            </a:r>
          </a:p>
          <a:p>
            <a:pPr lvl="1"/>
            <a:r>
              <a:rPr lang="en-US" dirty="0" smtClean="0"/>
              <a:t>Handouts with questions to work on independently throughout training, review as group</a:t>
            </a:r>
          </a:p>
          <a:p>
            <a:pPr lvl="1"/>
            <a:r>
              <a:rPr lang="en-US" dirty="0" smtClean="0"/>
              <a:t>Facilitate discussion throughout training</a:t>
            </a:r>
          </a:p>
          <a:p>
            <a:pPr lvl="1"/>
            <a:r>
              <a:rPr lang="en-US" dirty="0" smtClean="0"/>
              <a:t>Prepared student examples, customer service scenarios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Do We Train?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8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81000"/>
            <a:ext cx="4800600" cy="5822511"/>
          </a:xfrm>
        </p:spPr>
      </p:pic>
      <p:sp>
        <p:nvSpPr>
          <p:cNvPr id="2" name="TextBox 1"/>
          <p:cNvSpPr txBox="1"/>
          <p:nvPr/>
        </p:nvSpPr>
        <p:spPr>
          <a:xfrm>
            <a:off x="609600" y="914400"/>
            <a:ext cx="3124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Training Checklist</a:t>
            </a:r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Reviewed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Comfort Level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Completed</a:t>
            </a:r>
          </a:p>
        </p:txBody>
      </p:sp>
    </p:spTree>
    <p:extLst>
      <p:ext uri="{BB962C8B-B14F-4D97-AF65-F5344CB8AC3E}">
        <p14:creationId xmlns:p14="http://schemas.microsoft.com/office/powerpoint/2010/main" val="249998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Phone Training/SCA Peer Training</a:t>
            </a:r>
          </a:p>
          <a:p>
            <a:pPr lvl="1"/>
            <a:r>
              <a:rPr lang="en-US" dirty="0" smtClean="0"/>
              <a:t>New SCA listening to phone calls taken by trained SCA</a:t>
            </a:r>
          </a:p>
          <a:p>
            <a:pPr lvl="2"/>
            <a:r>
              <a:rPr lang="en-US" dirty="0" smtClean="0"/>
              <a:t>Reviewing phone etiquette and procedures (i.e. comments, contact logs)</a:t>
            </a:r>
          </a:p>
          <a:p>
            <a:pPr lvl="1"/>
            <a:r>
              <a:rPr lang="en-US" dirty="0" smtClean="0"/>
              <a:t>New SCA taking calls with trained SCA listening</a:t>
            </a:r>
          </a:p>
          <a:p>
            <a:pPr lvl="2"/>
            <a:r>
              <a:rPr lang="en-US" dirty="0" smtClean="0"/>
              <a:t>Trained SCA answers questions, provides feedback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Train?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1952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043" y="152401"/>
            <a:ext cx="7459188" cy="5715000"/>
          </a:xfrm>
        </p:spPr>
      </p:pic>
    </p:spTree>
    <p:extLst>
      <p:ext uri="{BB962C8B-B14F-4D97-AF65-F5344CB8AC3E}">
        <p14:creationId xmlns:p14="http://schemas.microsoft.com/office/powerpoint/2010/main" val="211537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Case Study – Financial Aid Office Model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Hiring</a:t>
            </a:r>
          </a:p>
          <a:p>
            <a:endParaRPr lang="en-US" dirty="0" smtClean="0"/>
          </a:p>
          <a:p>
            <a:r>
              <a:rPr lang="en-US" dirty="0" smtClean="0"/>
              <a:t>Training Student Employees</a:t>
            </a:r>
          </a:p>
          <a:p>
            <a:endParaRPr lang="en-US" dirty="0"/>
          </a:p>
          <a:p>
            <a:r>
              <a:rPr lang="en-US" dirty="0" smtClean="0"/>
              <a:t>Testimonials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Discussion Questions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38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Imagenow</a:t>
            </a:r>
          </a:p>
          <a:p>
            <a:pPr lvl="1"/>
            <a:r>
              <a:rPr lang="en-US" dirty="0" smtClean="0"/>
              <a:t>Imaged documents that office receives</a:t>
            </a:r>
          </a:p>
          <a:p>
            <a:pPr lvl="2"/>
            <a:r>
              <a:rPr lang="en-US" dirty="0" smtClean="0"/>
              <a:t>Scholarship notifications, verification forms, misc.</a:t>
            </a:r>
          </a:p>
          <a:p>
            <a:pPr marL="630936" lvl="2" indent="0">
              <a:buNone/>
            </a:pPr>
            <a:endParaRPr lang="en-US" dirty="0" smtClean="0"/>
          </a:p>
          <a:p>
            <a:r>
              <a:rPr lang="en-US" dirty="0" smtClean="0"/>
              <a:t>Share drive</a:t>
            </a:r>
          </a:p>
          <a:p>
            <a:pPr lvl="1"/>
            <a:r>
              <a:rPr lang="en-US" dirty="0" smtClean="0"/>
              <a:t>R2PK </a:t>
            </a:r>
          </a:p>
          <a:p>
            <a:pPr lvl="2"/>
            <a:r>
              <a:rPr lang="en-US" dirty="0"/>
              <a:t>W</a:t>
            </a:r>
            <a:r>
              <a:rPr lang="en-US" dirty="0" smtClean="0"/>
              <a:t>hy student has not been awarded</a:t>
            </a:r>
          </a:p>
          <a:p>
            <a:pPr lvl="1"/>
            <a:r>
              <a:rPr lang="en-US" dirty="0" smtClean="0"/>
              <a:t>Alternative Loan Spreadsheet</a:t>
            </a:r>
            <a:endParaRPr lang="en-US" dirty="0"/>
          </a:p>
          <a:p>
            <a:pPr lvl="2"/>
            <a:r>
              <a:rPr lang="en-US" dirty="0" smtClean="0"/>
              <a:t>If loan has been received</a:t>
            </a:r>
            <a:endParaRPr lang="en-US" dirty="0"/>
          </a:p>
          <a:p>
            <a:pPr lvl="2"/>
            <a:r>
              <a:rPr lang="en-US" dirty="0" smtClean="0"/>
              <a:t>When it will disburse</a:t>
            </a:r>
          </a:p>
          <a:p>
            <a:pPr lvl="1"/>
            <a:r>
              <a:rPr lang="en-US" dirty="0" smtClean="0"/>
              <a:t>Forms</a:t>
            </a:r>
          </a:p>
          <a:p>
            <a:pPr lvl="2"/>
            <a:r>
              <a:rPr lang="en-US" dirty="0" smtClean="0"/>
              <a:t>Verification</a:t>
            </a:r>
          </a:p>
          <a:p>
            <a:pPr lvl="2"/>
            <a:r>
              <a:rPr lang="en-US" dirty="0" smtClean="0"/>
              <a:t>Consent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 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45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Formal Training</a:t>
            </a:r>
          </a:p>
          <a:p>
            <a:pPr lvl="1"/>
            <a:r>
              <a:rPr lang="en-US" dirty="0" smtClean="0"/>
              <a:t>Provides foundation for SCAs</a:t>
            </a:r>
          </a:p>
          <a:p>
            <a:pPr lvl="2"/>
            <a:r>
              <a:rPr lang="en-US" dirty="0" smtClean="0"/>
              <a:t>Basic financial aid knowledge</a:t>
            </a:r>
          </a:p>
          <a:p>
            <a:pPr lvl="2"/>
            <a:r>
              <a:rPr lang="en-US" dirty="0" smtClean="0"/>
              <a:t>Where to find resources</a:t>
            </a:r>
          </a:p>
          <a:p>
            <a:pPr lvl="2"/>
            <a:r>
              <a:rPr lang="en-US" dirty="0" smtClean="0"/>
              <a:t>Who to ask</a:t>
            </a:r>
          </a:p>
          <a:p>
            <a:r>
              <a:rPr lang="en-US" dirty="0" smtClean="0"/>
              <a:t>Phone Training (Listening)</a:t>
            </a:r>
          </a:p>
          <a:p>
            <a:pPr lvl="1"/>
            <a:r>
              <a:rPr lang="en-US" dirty="0" smtClean="0"/>
              <a:t>Provides customer service foundation for SCAs</a:t>
            </a:r>
          </a:p>
          <a:p>
            <a:pPr lvl="2"/>
            <a:r>
              <a:rPr lang="en-US" dirty="0" smtClean="0"/>
              <a:t>Getting SCAs comfortable with answering phones by observing trained SCAs</a:t>
            </a:r>
          </a:p>
          <a:p>
            <a:pPr lvl="3"/>
            <a:r>
              <a:rPr lang="en-US" dirty="0" smtClean="0"/>
              <a:t>How to navigate MaineStreet</a:t>
            </a:r>
          </a:p>
          <a:p>
            <a:pPr lvl="3"/>
            <a:r>
              <a:rPr lang="en-US" dirty="0" smtClean="0"/>
              <a:t>Able to ask questions about call afterwards, learn how to comment and use contact log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We Train the Way We Do?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9508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Phone Training (Taking Calls)</a:t>
            </a:r>
          </a:p>
          <a:p>
            <a:pPr lvl="1"/>
            <a:r>
              <a:rPr lang="en-US" dirty="0" smtClean="0"/>
              <a:t>Answer calls with trained SCA/staff member listening</a:t>
            </a:r>
          </a:p>
          <a:p>
            <a:pPr lvl="2"/>
            <a:r>
              <a:rPr lang="en-US" dirty="0" smtClean="0"/>
              <a:t>Practice </a:t>
            </a:r>
            <a:r>
              <a:rPr lang="en-US" dirty="0"/>
              <a:t>interaction with </a:t>
            </a:r>
            <a:r>
              <a:rPr lang="en-US" dirty="0" smtClean="0"/>
              <a:t>customers</a:t>
            </a:r>
          </a:p>
          <a:p>
            <a:pPr lvl="2"/>
            <a:r>
              <a:rPr lang="en-US" dirty="0" smtClean="0"/>
              <a:t>Able to get immediate feedback</a:t>
            </a:r>
          </a:p>
          <a:p>
            <a:pPr lvl="2"/>
            <a:r>
              <a:rPr lang="en-US" dirty="0" smtClean="0"/>
              <a:t>Assist with transitioning to being on their own</a:t>
            </a:r>
          </a:p>
          <a:p>
            <a:pPr lvl="2"/>
            <a:r>
              <a:rPr lang="en-US" dirty="0" smtClean="0"/>
              <a:t>Provides further engagement</a:t>
            </a:r>
          </a:p>
          <a:p>
            <a:r>
              <a:rPr lang="en-US" dirty="0" smtClean="0"/>
              <a:t>SCA Peer Training</a:t>
            </a:r>
          </a:p>
          <a:p>
            <a:pPr lvl="1"/>
            <a:r>
              <a:rPr lang="en-US" dirty="0" smtClean="0"/>
              <a:t>Benefits both new and trained SCAs</a:t>
            </a:r>
          </a:p>
          <a:p>
            <a:pPr lvl="2"/>
            <a:r>
              <a:rPr lang="en-US" dirty="0" smtClean="0"/>
              <a:t>Teaching-to-learn strategy</a:t>
            </a:r>
          </a:p>
          <a:p>
            <a:pPr lvl="3"/>
            <a:r>
              <a:rPr lang="en-US" dirty="0" smtClean="0"/>
              <a:t>Keeps students refreshed on information</a:t>
            </a:r>
          </a:p>
          <a:p>
            <a:pPr lvl="1"/>
            <a:r>
              <a:rPr lang="en-US" dirty="0" smtClean="0"/>
              <a:t>Establishes rapport between student workers</a:t>
            </a:r>
          </a:p>
          <a:p>
            <a:pPr marL="393192" lvl="1" indent="0">
              <a:buNone/>
            </a:pPr>
            <a:endParaRPr lang="en-US" dirty="0" smtClean="0"/>
          </a:p>
          <a:p>
            <a:pPr marL="630936" lvl="2" indent="0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We Train the Way We Do?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8150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Fall &amp; Spring Review Sessions</a:t>
            </a:r>
          </a:p>
          <a:p>
            <a:pPr lvl="1"/>
            <a:r>
              <a:rPr lang="en-US" dirty="0" smtClean="0"/>
              <a:t>Mandatory information review before semester begins</a:t>
            </a:r>
          </a:p>
          <a:p>
            <a:r>
              <a:rPr lang="en-US" dirty="0" smtClean="0"/>
              <a:t>SCA E-mail Group</a:t>
            </a:r>
          </a:p>
          <a:p>
            <a:pPr lvl="1"/>
            <a:r>
              <a:rPr lang="en-US" dirty="0" smtClean="0"/>
              <a:t>Daily reminders</a:t>
            </a:r>
          </a:p>
          <a:p>
            <a:pPr lvl="1"/>
            <a:r>
              <a:rPr lang="en-US" dirty="0" smtClean="0"/>
              <a:t>Office updates</a:t>
            </a:r>
          </a:p>
          <a:p>
            <a:pPr lvl="1"/>
            <a:r>
              <a:rPr lang="en-US" dirty="0" smtClean="0"/>
              <a:t>Semester schedule requests</a:t>
            </a:r>
          </a:p>
          <a:p>
            <a:r>
              <a:rPr lang="en-US" dirty="0" smtClean="0"/>
              <a:t>Bi-weekly listening</a:t>
            </a:r>
          </a:p>
          <a:p>
            <a:pPr lvl="1"/>
            <a:r>
              <a:rPr lang="en-US" dirty="0" smtClean="0"/>
              <a:t>Staff member and graduate student listen and evaluate SCA phone calls</a:t>
            </a:r>
          </a:p>
          <a:p>
            <a:pPr lvl="2"/>
            <a:r>
              <a:rPr lang="en-US" dirty="0" smtClean="0"/>
              <a:t>Evaluation form with feedback in SCA file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Follow-up Training &amp;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1556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045788"/>
            <a:ext cx="7696200" cy="496131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9892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Answering phone calls (1</a:t>
            </a:r>
            <a:r>
              <a:rPr lang="en-US" baseline="30000" dirty="0" smtClean="0"/>
              <a:t>st</a:t>
            </a:r>
            <a:r>
              <a:rPr lang="en-US" dirty="0" smtClean="0"/>
              <a:t> semester)</a:t>
            </a:r>
            <a:endParaRPr lang="en-US" dirty="0"/>
          </a:p>
          <a:p>
            <a:pPr lvl="1"/>
            <a:r>
              <a:rPr lang="en-US" dirty="0" smtClean="0"/>
              <a:t>Develops financial aid knowledge</a:t>
            </a:r>
          </a:p>
          <a:p>
            <a:pPr lvl="1"/>
            <a:r>
              <a:rPr lang="en-US" dirty="0" smtClean="0"/>
              <a:t>Students become comfortable interacting with students/parents</a:t>
            </a:r>
          </a:p>
          <a:p>
            <a:pPr lvl="1"/>
            <a:r>
              <a:rPr lang="en-US" dirty="0" smtClean="0"/>
              <a:t>Refines communication skills</a:t>
            </a:r>
          </a:p>
          <a:p>
            <a:pPr marL="393192" lvl="1" indent="0">
              <a:buNone/>
            </a:pPr>
            <a:endParaRPr lang="en-US" dirty="0" smtClean="0"/>
          </a:p>
          <a:p>
            <a:r>
              <a:rPr lang="en-US" dirty="0" smtClean="0"/>
              <a:t>Counter Coverage (2</a:t>
            </a:r>
            <a:r>
              <a:rPr lang="en-US" baseline="30000" dirty="0" smtClean="0"/>
              <a:t>nd</a:t>
            </a:r>
            <a:r>
              <a:rPr lang="en-US" dirty="0" smtClean="0"/>
              <a:t> semester)</a:t>
            </a:r>
          </a:p>
          <a:p>
            <a:pPr lvl="1"/>
            <a:r>
              <a:rPr lang="en-US" dirty="0" smtClean="0"/>
              <a:t>Face to face contact</a:t>
            </a:r>
          </a:p>
          <a:p>
            <a:pPr lvl="1"/>
            <a:r>
              <a:rPr lang="en-US" dirty="0" smtClean="0"/>
              <a:t>Receiving forms and applications</a:t>
            </a:r>
          </a:p>
          <a:p>
            <a:pPr lvl="1"/>
            <a:r>
              <a:rPr lang="en-US" dirty="0" smtClean="0"/>
              <a:t>Scheduling appointments with advisors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 Progression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6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Emails (3</a:t>
            </a:r>
            <a:r>
              <a:rPr lang="en-US" baseline="30000" dirty="0" smtClean="0"/>
              <a:t>rd</a:t>
            </a:r>
            <a:r>
              <a:rPr lang="en-US" dirty="0" smtClean="0"/>
              <a:t> semester)</a:t>
            </a:r>
          </a:p>
          <a:p>
            <a:pPr lvl="1"/>
            <a:r>
              <a:rPr lang="en-US" dirty="0" smtClean="0"/>
              <a:t>Email etiquette</a:t>
            </a:r>
          </a:p>
          <a:p>
            <a:pPr lvl="1"/>
            <a:r>
              <a:rPr lang="en-US" dirty="0" smtClean="0"/>
              <a:t>Editing templates</a:t>
            </a:r>
          </a:p>
          <a:p>
            <a:pPr lvl="1"/>
            <a:r>
              <a:rPr lang="en-US" dirty="0" smtClean="0"/>
              <a:t>Multi-Tasking/Time Management</a:t>
            </a:r>
          </a:p>
          <a:p>
            <a:pPr lvl="1"/>
            <a:endParaRPr lang="en-US" dirty="0"/>
          </a:p>
          <a:p>
            <a:r>
              <a:rPr lang="en-US" dirty="0" smtClean="0"/>
              <a:t>Office Projects</a:t>
            </a:r>
          </a:p>
          <a:p>
            <a:pPr lvl="1"/>
            <a:r>
              <a:rPr lang="en-US" dirty="0" smtClean="0"/>
              <a:t>Quality and Assurance (experienced)</a:t>
            </a:r>
          </a:p>
          <a:p>
            <a:pPr lvl="1"/>
            <a:r>
              <a:rPr lang="en-US" dirty="0" smtClean="0"/>
              <a:t>Data entry (novice to experienced)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 Progression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98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Provides Office Efficiency</a:t>
            </a:r>
          </a:p>
          <a:p>
            <a:pPr lvl="1"/>
            <a:r>
              <a:rPr lang="en-US" dirty="0" smtClean="0"/>
              <a:t>Time to improve our practices/processing time</a:t>
            </a:r>
          </a:p>
          <a:p>
            <a:pPr lvl="1"/>
            <a:r>
              <a:rPr lang="en-US" dirty="0" smtClean="0"/>
              <a:t>Allows students to be awarded sooner</a:t>
            </a:r>
          </a:p>
          <a:p>
            <a:r>
              <a:rPr lang="en-US" dirty="0" smtClean="0"/>
              <a:t>Energetic and Positive Atmosphere</a:t>
            </a:r>
          </a:p>
          <a:p>
            <a:r>
              <a:rPr lang="en-US" dirty="0" smtClean="0"/>
              <a:t>Reminds Staff of Student Impact </a:t>
            </a:r>
          </a:p>
          <a:p>
            <a:r>
              <a:rPr lang="en-US" dirty="0" smtClean="0"/>
              <a:t>Continual Training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Benefits to Having Student Workers in Financial Aid Offices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59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066800"/>
            <a:ext cx="4300016" cy="4876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990600"/>
          </a:xfrm>
        </p:spPr>
        <p:txBody>
          <a:bodyPr/>
          <a:lstStyle/>
          <a:p>
            <a:r>
              <a:rPr lang="en-US" dirty="0" smtClean="0"/>
              <a:t>SCA Scheduling	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362200"/>
            <a:ext cx="3657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4-6 SCAs on at a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1-2 SCAs on counter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 SCAs answering phones</a:t>
            </a:r>
          </a:p>
        </p:txBody>
      </p:sp>
    </p:spTree>
    <p:extLst>
      <p:ext uri="{BB962C8B-B14F-4D97-AF65-F5344CB8AC3E}">
        <p14:creationId xmlns:p14="http://schemas.microsoft.com/office/powerpoint/2010/main" val="98303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447800"/>
            <a:ext cx="5889727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 Scheduling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8284" y="1828800"/>
            <a:ext cx="2667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4 hour shifts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Supervisors &amp; Advisors 3-4 shifts per week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FAA 1-2 shifts per week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Additional coverage as needed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First point of contact with students/parents</a:t>
            </a:r>
          </a:p>
          <a:p>
            <a:pPr lvl="1"/>
            <a:r>
              <a:rPr lang="en-US" dirty="0" smtClean="0"/>
              <a:t>Answer general financial aid questions</a:t>
            </a:r>
          </a:p>
          <a:p>
            <a:pPr lvl="2"/>
            <a:r>
              <a:rPr lang="en-US" dirty="0" smtClean="0"/>
              <a:t>Time </a:t>
            </a:r>
            <a:r>
              <a:rPr lang="en-US" dirty="0"/>
              <a:t>lines/deadlines</a:t>
            </a:r>
          </a:p>
          <a:p>
            <a:pPr lvl="3"/>
            <a:r>
              <a:rPr lang="en-US" dirty="0"/>
              <a:t>When will I be awarded? When do I file my FAFSA?</a:t>
            </a:r>
          </a:p>
          <a:p>
            <a:pPr lvl="2"/>
            <a:r>
              <a:rPr lang="en-US" dirty="0"/>
              <a:t>Types of aid available</a:t>
            </a:r>
          </a:p>
          <a:p>
            <a:pPr lvl="2"/>
            <a:r>
              <a:rPr lang="en-US" dirty="0"/>
              <a:t>Forms required</a:t>
            </a:r>
          </a:p>
          <a:p>
            <a:pPr lvl="3"/>
            <a:r>
              <a:rPr lang="en-US" dirty="0"/>
              <a:t>MPN, Entrance Counseling, Verification, Scholarship checks</a:t>
            </a:r>
          </a:p>
          <a:p>
            <a:pPr lvl="2"/>
            <a:r>
              <a:rPr lang="en-US" dirty="0" smtClean="0"/>
              <a:t>Cause and Effect</a:t>
            </a:r>
          </a:p>
          <a:p>
            <a:pPr lvl="3"/>
            <a:r>
              <a:rPr lang="en-US" dirty="0"/>
              <a:t>Enrollment adjustments, late </a:t>
            </a:r>
            <a:r>
              <a:rPr lang="en-US" dirty="0" smtClean="0"/>
              <a:t>filing</a:t>
            </a:r>
          </a:p>
          <a:p>
            <a:pPr lvl="2"/>
            <a:r>
              <a:rPr lang="en-US" dirty="0" smtClean="0"/>
              <a:t>Referring Students to other University Resources</a:t>
            </a:r>
          </a:p>
          <a:p>
            <a:pPr lvl="3"/>
            <a:r>
              <a:rPr lang="en-US" dirty="0" smtClean="0"/>
              <a:t>Bursar’s Office, Academic Areas, Admissions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Counselor Aides (SCA)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19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“How has working in Financial Aid prepared you for your career?”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72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228600"/>
            <a:ext cx="4038600" cy="5562600"/>
          </a:xfrm>
        </p:spPr>
        <p:txBody>
          <a:bodyPr>
            <a:normAutofit fontScale="62500" lnSpcReduction="20000"/>
          </a:bodyPr>
          <a:lstStyle/>
          <a:p>
            <a:pPr marL="109728" indent="0">
              <a:buNone/>
            </a:pPr>
            <a:r>
              <a:rPr lang="en-US" dirty="0"/>
              <a:t>"I think that the most important aspect that I have improved upon since starting my employment at Financial Aid is my customer service skills. I plan on entering the legal world when I graduate, and through gaining stronger interpersonal skills I will be able to better handle clients. I think it is a skill that most don't develop until later in life but Financial Aid has helped me realize how important and valuable the skill actually is. I am no longer timid when it comes to answering calls, face to face encounters with students and parents, and have a confidence in myself that I lacked before when it comes to customer service in general"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109728" indent="0">
              <a:buNone/>
            </a:pPr>
            <a:r>
              <a:rPr lang="en-US" dirty="0" smtClean="0"/>
              <a:t>Victoria Degenhardt</a:t>
            </a:r>
            <a:endParaRPr lang="en-US" dirty="0"/>
          </a:p>
          <a:p>
            <a:pPr marL="109728" indent="0">
              <a:buNone/>
            </a:pPr>
            <a:r>
              <a:rPr lang="en-US" dirty="0"/>
              <a:t>4th year Political Science </a:t>
            </a:r>
            <a:r>
              <a:rPr lang="en-US" dirty="0" smtClean="0"/>
              <a:t>Major</a:t>
            </a:r>
            <a:endParaRPr lang="en-US" dirty="0"/>
          </a:p>
          <a:p>
            <a:pPr marL="109728" indent="0">
              <a:buNone/>
            </a:pPr>
            <a:r>
              <a:rPr lang="en-US" dirty="0"/>
              <a:t>4th year SCA</a:t>
            </a:r>
          </a:p>
          <a:p>
            <a:endParaRPr lang="en-US" dirty="0"/>
          </a:p>
        </p:txBody>
      </p:sp>
      <p:pic>
        <p:nvPicPr>
          <p:cNvPr id="4098" name="Picture 2" descr="C:\Users\tgourley\Desktop\Tor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2400"/>
            <a:ext cx="407789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82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48200" y="685800"/>
            <a:ext cx="4114800" cy="5334000"/>
          </a:xfrm>
        </p:spPr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en-US" dirty="0"/>
              <a:t>"My time working for the Financial Aid office here on campus has honed my ability to convey complicated information in easy to understand sections. I also write email responses for the Financial Aid office, which has given me experience communicating on the behalf of and with the weight of a large organization. Both of these skills will serve me well in my career as a Technical Writer, where I will be writing for and on the behalf of companies much larger than </a:t>
            </a:r>
            <a:r>
              <a:rPr lang="en-US" dirty="0" smtClean="0"/>
              <a:t>myself“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/>
              <a:t>Daniel </a:t>
            </a:r>
            <a:r>
              <a:rPr lang="en-US" dirty="0" smtClean="0"/>
              <a:t>Perriello</a:t>
            </a:r>
            <a:endParaRPr lang="en-US" dirty="0"/>
          </a:p>
          <a:p>
            <a:pPr marL="109728" indent="0">
              <a:buNone/>
            </a:pPr>
            <a:r>
              <a:rPr lang="en-US" dirty="0"/>
              <a:t>4th year English Major</a:t>
            </a:r>
            <a:br>
              <a:rPr lang="en-US" dirty="0"/>
            </a:br>
            <a:r>
              <a:rPr lang="en-US" dirty="0" smtClean="0"/>
              <a:t>3rd </a:t>
            </a:r>
            <a:r>
              <a:rPr lang="en-US" dirty="0"/>
              <a:t>year SCA</a:t>
            </a:r>
          </a:p>
          <a:p>
            <a:endParaRPr lang="en-US" dirty="0"/>
          </a:p>
        </p:txBody>
      </p:sp>
      <p:pic>
        <p:nvPicPr>
          <p:cNvPr id="3074" name="Picture 2" descr="C:\Users\tgourley\Desktop\Dan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85800"/>
            <a:ext cx="4310806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7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609600"/>
            <a:ext cx="3829049" cy="5105400"/>
          </a:xfrm>
        </p:spPr>
      </p:pic>
      <p:sp>
        <p:nvSpPr>
          <p:cNvPr id="2" name="TextBox 1"/>
          <p:cNvSpPr txBox="1"/>
          <p:nvPr/>
        </p:nvSpPr>
        <p:spPr>
          <a:xfrm>
            <a:off x="381000" y="762000"/>
            <a:ext cx="4267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“Working </a:t>
            </a:r>
            <a:r>
              <a:rPr lang="en-US" dirty="0"/>
              <a:t>in the Financial Aid office has given me the opportunity to work closely with my superiors as well as my fellow student employees. I have learned how to effectively communicate on a professional level, which will be key for my eventual career in the medical field. The invaluable interpersonal skills I have developed in this office will stay with me through all of my future </a:t>
            </a:r>
            <a:r>
              <a:rPr lang="en-US" dirty="0" smtClean="0"/>
              <a:t>work”</a:t>
            </a:r>
          </a:p>
          <a:p>
            <a:endParaRPr lang="en-US" dirty="0"/>
          </a:p>
          <a:p>
            <a:r>
              <a:rPr lang="en-US" dirty="0" smtClean="0"/>
              <a:t>Paige Courtney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year Medical Lab Science Major 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Year SCA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25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303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4876800" cy="4386071"/>
          </a:xfrm>
        </p:spPr>
        <p:txBody>
          <a:bodyPr>
            <a:normAutofit lnSpcReduction="10000"/>
          </a:bodyPr>
          <a:lstStyle/>
          <a:p>
            <a:pPr marL="393192" lvl="1" indent="0">
              <a:buNone/>
            </a:pPr>
            <a:r>
              <a:rPr lang="en-US" dirty="0"/>
              <a:t>Other Office Related </a:t>
            </a:r>
            <a:r>
              <a:rPr lang="en-US" dirty="0" smtClean="0"/>
              <a:t>Projects</a:t>
            </a:r>
          </a:p>
          <a:p>
            <a:pPr marL="393192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Quality </a:t>
            </a:r>
            <a:r>
              <a:rPr lang="en-US" dirty="0"/>
              <a:t>and </a:t>
            </a:r>
            <a:r>
              <a:rPr lang="en-US" dirty="0" smtClean="0"/>
              <a:t>Assurance</a:t>
            </a:r>
          </a:p>
          <a:p>
            <a:pPr lvl="2"/>
            <a:r>
              <a:rPr lang="en-US" dirty="0" smtClean="0"/>
              <a:t>Imaged documents/cleaning queues</a:t>
            </a:r>
          </a:p>
          <a:p>
            <a:pPr marL="630936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Emails</a:t>
            </a:r>
          </a:p>
          <a:p>
            <a:pPr lvl="2"/>
            <a:r>
              <a:rPr lang="en-US" dirty="0" smtClean="0"/>
              <a:t>Provide accurate information – using templates</a:t>
            </a:r>
          </a:p>
          <a:p>
            <a:pPr lvl="2"/>
            <a:r>
              <a:rPr lang="en-US" dirty="0" smtClean="0"/>
              <a:t>Identify issues</a:t>
            </a:r>
          </a:p>
          <a:p>
            <a:pPr lvl="2"/>
            <a:r>
              <a:rPr lang="en-US" dirty="0" smtClean="0"/>
              <a:t>Provide resources for students</a:t>
            </a:r>
          </a:p>
          <a:p>
            <a:pPr lvl="2"/>
            <a:r>
              <a:rPr lang="en-US" dirty="0" smtClean="0"/>
              <a:t>Abide by FERPA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 Continued</a:t>
            </a:r>
            <a:endParaRPr lang="en-US" dirty="0"/>
          </a:p>
        </p:txBody>
      </p:sp>
      <p:pic>
        <p:nvPicPr>
          <p:cNvPr id="2050" name="Picture 2" descr="C:\Users\tgourley\Desktop\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524000"/>
            <a:ext cx="341138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66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"/>
            <a:ext cx="9016604" cy="5562600"/>
          </a:xfrm>
        </p:spPr>
      </p:pic>
    </p:spTree>
    <p:extLst>
      <p:ext uri="{BB962C8B-B14F-4D97-AF65-F5344CB8AC3E}">
        <p14:creationId xmlns:p14="http://schemas.microsoft.com/office/powerpoint/2010/main" val="166401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6200"/>
            <a:ext cx="8667301" cy="5791200"/>
          </a:xfrm>
        </p:spPr>
      </p:pic>
    </p:spTree>
    <p:extLst>
      <p:ext uri="{BB962C8B-B14F-4D97-AF65-F5344CB8AC3E}">
        <p14:creationId xmlns:p14="http://schemas.microsoft.com/office/powerpoint/2010/main" val="346505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1:1 Private Advising Sessions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In-Depth Review of Financial Aid</a:t>
            </a:r>
          </a:p>
          <a:p>
            <a:pPr lvl="1"/>
            <a:r>
              <a:rPr lang="en-US" dirty="0" smtClean="0"/>
              <a:t>SAP, Loan Eligibility, Form/Waiver Assistance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Special Circumstances</a:t>
            </a:r>
          </a:p>
          <a:p>
            <a:pPr lvl="1"/>
            <a:r>
              <a:rPr lang="en-US" dirty="0" smtClean="0"/>
              <a:t>Appeals</a:t>
            </a:r>
          </a:p>
          <a:p>
            <a:pPr lvl="1"/>
            <a:r>
              <a:rPr lang="en-US" dirty="0" smtClean="0"/>
              <a:t>Prior/Past due balances</a:t>
            </a:r>
          </a:p>
          <a:p>
            <a:pPr lvl="1"/>
            <a:r>
              <a:rPr lang="en-US" dirty="0" smtClean="0"/>
              <a:t>Budget increases</a:t>
            </a:r>
          </a:p>
          <a:p>
            <a:pPr lvl="1"/>
            <a:r>
              <a:rPr lang="en-US" dirty="0" smtClean="0"/>
              <a:t>Enrollment Adjustments/Withdrawals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Advisor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96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Oversee/Assist SCA’s</a:t>
            </a:r>
          </a:p>
          <a:p>
            <a:pPr marL="109728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Ensuring adequate coverage</a:t>
            </a:r>
          </a:p>
          <a:p>
            <a:pPr lvl="2"/>
            <a:r>
              <a:rPr lang="en-US" dirty="0" smtClean="0"/>
              <a:t>Overseeing phone &amp; counter activity</a:t>
            </a:r>
          </a:p>
          <a:p>
            <a:pPr marL="630936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Assigning projects </a:t>
            </a:r>
          </a:p>
          <a:p>
            <a:pPr marL="393192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Returning voicemail messages</a:t>
            </a:r>
          </a:p>
          <a:p>
            <a:pPr marL="393192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Answering SCA questions</a:t>
            </a:r>
          </a:p>
          <a:p>
            <a:pPr lvl="2"/>
            <a:r>
              <a:rPr lang="en-US" dirty="0" smtClean="0"/>
              <a:t>Researching loan questions</a:t>
            </a:r>
          </a:p>
          <a:p>
            <a:pPr lvl="2"/>
            <a:r>
              <a:rPr lang="en-US" dirty="0" smtClean="0"/>
              <a:t>Impact on awards</a:t>
            </a:r>
          </a:p>
          <a:p>
            <a:pPr lvl="2"/>
            <a:r>
              <a:rPr lang="en-US" dirty="0" smtClean="0"/>
              <a:t>Disbursement questions</a:t>
            </a:r>
          </a:p>
          <a:p>
            <a:pPr lvl="2"/>
            <a:r>
              <a:rPr lang="en-US" dirty="0" smtClean="0"/>
              <a:t>Taking over calls if necessary</a:t>
            </a:r>
          </a:p>
          <a:p>
            <a:pPr marL="393192" lvl="1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</a:p>
          <a:p>
            <a:pPr marL="393192" lvl="1" indent="0">
              <a:buNone/>
            </a:pPr>
            <a:endParaRPr lang="en-US" dirty="0" smtClean="0"/>
          </a:p>
          <a:p>
            <a:pPr marL="393192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Supervisors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13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Supervisors and Advisors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Further Review Questions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Special Circumstances</a:t>
            </a:r>
          </a:p>
          <a:p>
            <a:pPr lvl="1"/>
            <a:r>
              <a:rPr lang="en-US" dirty="0" smtClean="0"/>
              <a:t>Appeals </a:t>
            </a:r>
          </a:p>
          <a:p>
            <a:pPr lvl="2"/>
            <a:r>
              <a:rPr lang="en-US" dirty="0" smtClean="0"/>
              <a:t>Effect of appeals on award</a:t>
            </a:r>
          </a:p>
          <a:p>
            <a:pPr lvl="2"/>
            <a:r>
              <a:rPr lang="en-US" dirty="0" smtClean="0"/>
              <a:t>Required documentation</a:t>
            </a:r>
          </a:p>
          <a:p>
            <a:pPr lvl="1"/>
            <a:r>
              <a:rPr lang="en-US" dirty="0" smtClean="0"/>
              <a:t>Awarding students</a:t>
            </a:r>
          </a:p>
          <a:p>
            <a:pPr lvl="1"/>
            <a:r>
              <a:rPr lang="en-US" dirty="0" smtClean="0"/>
              <a:t>Provide Professional Judgement</a:t>
            </a:r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Aid Advisors (FAA)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31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532</TotalTime>
  <Words>1181</Words>
  <Application>Microsoft Office PowerPoint</Application>
  <PresentationFormat>On-screen Show (4:3)</PresentationFormat>
  <Paragraphs>278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Concourse</vt:lpstr>
      <vt:lpstr>Core Competencies for Student Workers in the Financial Aid Office</vt:lpstr>
      <vt:lpstr>Overview</vt:lpstr>
      <vt:lpstr>Student Counselor Aides (SCA)</vt:lpstr>
      <vt:lpstr>SCA Continued</vt:lpstr>
      <vt:lpstr>PowerPoint Presentation</vt:lpstr>
      <vt:lpstr>PowerPoint Presentation</vt:lpstr>
      <vt:lpstr>Advisor </vt:lpstr>
      <vt:lpstr>Supervisors </vt:lpstr>
      <vt:lpstr>Financial Aid Advisors (FAA)</vt:lpstr>
      <vt:lpstr>Graduate Assistant </vt:lpstr>
      <vt:lpstr>Flow Chart</vt:lpstr>
      <vt:lpstr>Hiring</vt:lpstr>
      <vt:lpstr>SCA Characteristics</vt:lpstr>
      <vt:lpstr>Training Student Employees </vt:lpstr>
      <vt:lpstr>Formal Training </vt:lpstr>
      <vt:lpstr>How Do We Train?</vt:lpstr>
      <vt:lpstr>PowerPoint Presentation</vt:lpstr>
      <vt:lpstr>How Do We Train? (cont.)</vt:lpstr>
      <vt:lpstr>PowerPoint Presentation</vt:lpstr>
      <vt:lpstr>SCA Tools</vt:lpstr>
      <vt:lpstr>Why Do We Train the Way We Do?</vt:lpstr>
      <vt:lpstr>Why Do We Train the Way We Do? (cont.)</vt:lpstr>
      <vt:lpstr>Follow-up Training &amp; Development</vt:lpstr>
      <vt:lpstr>Evaluations</vt:lpstr>
      <vt:lpstr>SCA Progression </vt:lpstr>
      <vt:lpstr>SCA Progression (cont.)</vt:lpstr>
      <vt:lpstr>Benefits to Having Student Workers in Financial Aid Offices</vt:lpstr>
      <vt:lpstr>SCA Scheduling </vt:lpstr>
      <vt:lpstr>Staff Scheduling</vt:lpstr>
      <vt:lpstr>“How has working in Financial Aid prepared you for your career?”</vt:lpstr>
      <vt:lpstr>PowerPoint Presentation</vt:lpstr>
      <vt:lpstr>PowerPoint Presentation</vt:lpstr>
      <vt:lpstr>PowerPoint Presentation</vt:lpstr>
      <vt:lpstr>Questions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Competencies for Student Works in the Financial Aid Office</dc:title>
  <dc:creator>osfa</dc:creator>
  <cp:lastModifiedBy>Jessica Hickernell</cp:lastModifiedBy>
  <cp:revision>46</cp:revision>
  <dcterms:created xsi:type="dcterms:W3CDTF">2015-10-22T14:02:00Z</dcterms:created>
  <dcterms:modified xsi:type="dcterms:W3CDTF">2015-12-07T15:15:24Z</dcterms:modified>
</cp:coreProperties>
</file>