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80" r:id="rId25"/>
    <p:sldId id="278"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062" autoAdjust="0"/>
  </p:normalViewPr>
  <p:slideViewPr>
    <p:cSldViewPr>
      <p:cViewPr varScale="1">
        <p:scale>
          <a:sx n="76" d="100"/>
          <a:sy n="76" d="100"/>
        </p:scale>
        <p:origin x="-263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C4A02D-FB87-4865-BDFC-46BD3EC3BEC6}" type="datetimeFigureOut">
              <a:rPr lang="en-US" smtClean="0"/>
              <a:t>12/7/2015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25AFA3-AF52-476B-9A75-4853DF23EE68}" type="slidenum">
              <a:rPr lang="en-US" smtClean="0"/>
              <a:t>‹#›</a:t>
            </a:fld>
            <a:endParaRPr lang="en-US"/>
          </a:p>
        </p:txBody>
      </p:sp>
    </p:spTree>
    <p:extLst>
      <p:ext uri="{BB962C8B-B14F-4D97-AF65-F5344CB8AC3E}">
        <p14:creationId xmlns:p14="http://schemas.microsoft.com/office/powerpoint/2010/main" val="1019883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Everyone is here because they want to better handle stress in their life – right? What causes stress in your life? (Get the group talking and sharing about stressors they experience). </a:t>
            </a:r>
            <a:r>
              <a:rPr lang="en-US" altLang="en-US" smtClean="0"/>
              <a:t>Based on answers relate how everyone experiences stress. </a:t>
            </a:r>
          </a:p>
          <a:p>
            <a:endParaRPr lang="en-US"/>
          </a:p>
        </p:txBody>
      </p:sp>
      <p:sp>
        <p:nvSpPr>
          <p:cNvPr id="4" name="Slide Number Placeholder 3"/>
          <p:cNvSpPr>
            <a:spLocks noGrp="1"/>
          </p:cNvSpPr>
          <p:nvPr>
            <p:ph type="sldNum" sz="quarter" idx="10"/>
          </p:nvPr>
        </p:nvSpPr>
        <p:spPr/>
        <p:txBody>
          <a:bodyPr/>
          <a:lstStyle/>
          <a:p>
            <a:fld id="{5125AFA3-AF52-476B-9A75-4853DF23EE68}" type="slidenum">
              <a:rPr lang="en-US" smtClean="0"/>
              <a:t>1</a:t>
            </a:fld>
            <a:endParaRPr lang="en-US"/>
          </a:p>
        </p:txBody>
      </p:sp>
    </p:spTree>
    <p:extLst>
      <p:ext uri="{BB962C8B-B14F-4D97-AF65-F5344CB8AC3E}">
        <p14:creationId xmlns:p14="http://schemas.microsoft.com/office/powerpoint/2010/main" val="15762635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Step 2 – Attitude.</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10</a:t>
            </a:fld>
            <a:endParaRPr lang="en-US"/>
          </a:p>
        </p:txBody>
      </p:sp>
    </p:spTree>
    <p:extLst>
      <p:ext uri="{BB962C8B-B14F-4D97-AF65-F5344CB8AC3E}">
        <p14:creationId xmlns:p14="http://schemas.microsoft.com/office/powerpoint/2010/main" val="21284233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Having a positive attitude about life goes a long way in dealing with stress. Believing in yourself and your ability to handle whatever life throws at you is a great stress reliever. View problems as opportunities in disguise – another way to be successful. Train my mind to think in terms of it is possible or it can be done – we just need to figure out how.</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11</a:t>
            </a:fld>
            <a:endParaRPr lang="en-US"/>
          </a:p>
        </p:txBody>
      </p:sp>
    </p:spTree>
    <p:extLst>
      <p:ext uri="{BB962C8B-B14F-4D97-AF65-F5344CB8AC3E}">
        <p14:creationId xmlns:p14="http://schemas.microsoft.com/office/powerpoint/2010/main" val="1181425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I have always tried to be a half full glass person rather than half full – maintain that positive outlook. It is a life changing thing.</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12</a:t>
            </a:fld>
            <a:endParaRPr lang="en-US"/>
          </a:p>
        </p:txBody>
      </p:sp>
    </p:spTree>
    <p:extLst>
      <p:ext uri="{BB962C8B-B14F-4D97-AF65-F5344CB8AC3E}">
        <p14:creationId xmlns:p14="http://schemas.microsoft.com/office/powerpoint/2010/main" val="1184785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Your attitude is so important. Start viewing life and its challenges as opportunities not threats or mountains to block your way. Rise up to the challenges – begin to actually seek them out – deliberately choose the hard way instead of the easy route – you will be amazed at what you can accomplish it you set your mind to it. Most of all believe you will learn from every challenge you face. Reflect on everything you experience and pull the good from it – it is in there – we just forget sometimes to look for it.</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13</a:t>
            </a:fld>
            <a:endParaRPr lang="en-US"/>
          </a:p>
        </p:txBody>
      </p:sp>
    </p:spTree>
    <p:extLst>
      <p:ext uri="{BB962C8B-B14F-4D97-AF65-F5344CB8AC3E}">
        <p14:creationId xmlns:p14="http://schemas.microsoft.com/office/powerpoint/2010/main" val="763059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Change your self talk – what do I mean by self talk. It’s that inner voice that has a tendency to pull you down or lift you up. Fostering that positive attitude will help you change your self talk – focus on the positive – not the negative. We are what we say – be careful about speaking negatively – about anything. Negativity has a way of spreading – like wild fire! Have you ever been around a negative person – that person that always sees the glass half empty – always talking about all that is wrong in their life??? Hearing that day in and day out will impact your attitude – limit your exposure to negativity. Lastly, switch that inner voice from a I can’t do it to I can do it!!!! I recently had to adopt that attitude about changes in my job – I was being very negative – thought I could not do that!!! Now I am practicing what I am telling you – focusing on the positive – I CAN DO THIS!!!!</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14</a:t>
            </a:fld>
            <a:endParaRPr lang="en-US"/>
          </a:p>
        </p:txBody>
      </p:sp>
    </p:spTree>
    <p:extLst>
      <p:ext uri="{BB962C8B-B14F-4D97-AF65-F5344CB8AC3E}">
        <p14:creationId xmlns:p14="http://schemas.microsoft.com/office/powerpoint/2010/main" val="643814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Simply said – we are what we think.</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15</a:t>
            </a:fld>
            <a:endParaRPr lang="en-US"/>
          </a:p>
        </p:txBody>
      </p:sp>
    </p:spTree>
    <p:extLst>
      <p:ext uri="{BB962C8B-B14F-4D97-AF65-F5344CB8AC3E}">
        <p14:creationId xmlns:p14="http://schemas.microsoft.com/office/powerpoint/2010/main" val="4175233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Step 3 – Action – what do I mean by that?</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16</a:t>
            </a:fld>
            <a:endParaRPr lang="en-US"/>
          </a:p>
        </p:txBody>
      </p:sp>
    </p:spTree>
    <p:extLst>
      <p:ext uri="{BB962C8B-B14F-4D97-AF65-F5344CB8AC3E}">
        <p14:creationId xmlns:p14="http://schemas.microsoft.com/office/powerpoint/2010/main" val="23362700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Remember our previous step? Attitude is action in motion. Practicing what you preach. Embrace the stressful situations in your life – beat them down. Turn them into the positive – what did you learn from that. Learn from the stress others experience. Why re-invent the wheel. Surround yourself with positive people – it makes life a lot easier. Alter your perspective of situations. Manage what you can and don’t fret about the rest. I am sure everyone here has heard of the Serenity Prayer – it is used by Alcoholics Anonymous groups – God, grant me the serenity to accept the things I cannot change, The courage to change the things I can,</a:t>
            </a:r>
            <a:br>
              <a:rPr lang="en-US" altLang="en-US" dirty="0" smtClean="0"/>
            </a:br>
            <a:r>
              <a:rPr lang="en-US" altLang="en-US" dirty="0" smtClean="0"/>
              <a:t>And the wisdom to know the difference.</a:t>
            </a:r>
          </a:p>
          <a:p>
            <a:r>
              <a:rPr lang="en-US" altLang="en-US" dirty="0" smtClean="0"/>
              <a:t>Let go of the things you can’t control – why invite stress into your life – if you can’t effect the outcome – don’t waste time on it. And most of all – LAUGH – everyday – it is the best medicine in the world.</a:t>
            </a:r>
          </a:p>
          <a:p>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17</a:t>
            </a:fld>
            <a:endParaRPr lang="en-US"/>
          </a:p>
        </p:txBody>
      </p:sp>
    </p:spTree>
    <p:extLst>
      <p:ext uri="{BB962C8B-B14F-4D97-AF65-F5344CB8AC3E}">
        <p14:creationId xmlns:p14="http://schemas.microsoft.com/office/powerpoint/2010/main" val="2973047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On a more practical note when it comes to action – learn to say “NO”. This has been very hard for me to do – I hate to refuse, but I learned not too long ago that we all have our limits. When I found myself stretched so thin that I was not doing my best at anything – I had to learn to say NO.</a:t>
            </a:r>
          </a:p>
          <a:p>
            <a:r>
              <a:rPr lang="en-US" altLang="en-US" dirty="0" smtClean="0"/>
              <a:t>Practice relaxation techniques – Meditation is awesome for relieving stress – but definitely not easy. To really excel at meditation you need to prepare and do it consistently. Choose the perfect time of day for you – no distractions. Close your eyes. Sit in a relaxed position, take slow deep breaths, slowly relax every muscle in your body. Movements should be small and slow. The most difficult part of meditation is clearing your mind – no thoughts allowed – good or bad – they are distractions. This has been a difficult process for me – I have a great deal of time shutting off my mind. My husband can blank out in a minute. I have begun to use meditation to help me fall asleep at night – I am a terrible sleeper – always have been. It really does work!</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18</a:t>
            </a:fld>
            <a:endParaRPr lang="en-US"/>
          </a:p>
        </p:txBody>
      </p:sp>
    </p:spTree>
    <p:extLst>
      <p:ext uri="{BB962C8B-B14F-4D97-AF65-F5344CB8AC3E}">
        <p14:creationId xmlns:p14="http://schemas.microsoft.com/office/powerpoint/2010/main" val="8956494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Isn’t this the truth?? It is the same with training – we don’t have time NOT to do it. Make time! Enough said</a:t>
            </a:r>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19</a:t>
            </a:fld>
            <a:endParaRPr lang="en-US"/>
          </a:p>
        </p:txBody>
      </p:sp>
    </p:spTree>
    <p:extLst>
      <p:ext uri="{BB962C8B-B14F-4D97-AF65-F5344CB8AC3E}">
        <p14:creationId xmlns:p14="http://schemas.microsoft.com/office/powerpoint/2010/main" val="638237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What we are going to talk about today is – what exactly is stress? We all know we have it, but can we define it? As promised I will cover 5 tips to handling stress in your life. And then we will sum it up and maybe do an exercise or two to help you relieve any stress you are feeling right now. Are you worried about what is happening back at the office? At home? With loved ones?</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2</a:t>
            </a:fld>
            <a:endParaRPr lang="en-US"/>
          </a:p>
        </p:txBody>
      </p:sp>
    </p:spTree>
    <p:extLst>
      <p:ext uri="{BB962C8B-B14F-4D97-AF65-F5344CB8AC3E}">
        <p14:creationId xmlns:p14="http://schemas.microsoft.com/office/powerpoint/2010/main" val="41254751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This man made a fortune off this phrase. He is highly in demand as a motivational speaker – such a simple concept!</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20</a:t>
            </a:fld>
            <a:endParaRPr lang="en-US"/>
          </a:p>
        </p:txBody>
      </p:sp>
    </p:spTree>
    <p:extLst>
      <p:ext uri="{BB962C8B-B14F-4D97-AF65-F5344CB8AC3E}">
        <p14:creationId xmlns:p14="http://schemas.microsoft.com/office/powerpoint/2010/main" val="1472493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Let’s try a couple of quick stress reliever exercises</a:t>
            </a:r>
          </a:p>
          <a:p>
            <a:endParaRPr lang="en-US" altLang="en-US" dirty="0" smtClean="0"/>
          </a:p>
          <a:p>
            <a:r>
              <a:rPr lang="en-US" altLang="en-US" dirty="0" smtClean="0"/>
              <a:t>OK – trust me here – we are going to try a very brief moment of meditation. Close your eyes, take a couple of deep breaths. Try as best you can to turn off all thoughts from your mind and just concentrate on my voice. Try to visualize a quiet place – for me it is a big rock near a small stream that I can across years ago. When I go back to that place in my mind all I hear is the babble of the brook, smell the pine trees and see the clear blue sky. It is so restful and peaceful. What is your place like? Now slowly stretch your neck – move it in slow small circles to relieve the tension. Do it until your head actually feels loose and rested. Now imagine every muscle in your body going limp. Just focus on your breathing, slow even breaths – nothing on your mind.</a:t>
            </a:r>
          </a:p>
          <a:p>
            <a:endParaRPr lang="en-US" altLang="en-US" dirty="0" smtClean="0"/>
          </a:p>
          <a:p>
            <a:r>
              <a:rPr lang="en-US" altLang="en-US" dirty="0" smtClean="0"/>
              <a:t>Ok, slowly open your eyes – that may have been difficult for some of you. Granted this was a very quick experiment because quiet time or meditation is not an easy thing to do and certainly not in a group of your peers at a conference – but I think you get the idea. Try it in your hotel room tonight – take advantage of some time for yourself.</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21</a:t>
            </a:fld>
            <a:endParaRPr lang="en-US"/>
          </a:p>
        </p:txBody>
      </p:sp>
    </p:spTree>
    <p:extLst>
      <p:ext uri="{BB962C8B-B14F-4D97-AF65-F5344CB8AC3E}">
        <p14:creationId xmlns:p14="http://schemas.microsoft.com/office/powerpoint/2010/main" val="22690712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Step 4 – Control – control what????</a:t>
            </a:r>
          </a:p>
        </p:txBody>
      </p:sp>
      <p:sp>
        <p:nvSpPr>
          <p:cNvPr id="4" name="Slide Number Placeholder 3"/>
          <p:cNvSpPr>
            <a:spLocks noGrp="1"/>
          </p:cNvSpPr>
          <p:nvPr>
            <p:ph type="sldNum" sz="quarter" idx="10"/>
          </p:nvPr>
        </p:nvSpPr>
        <p:spPr/>
        <p:txBody>
          <a:bodyPr/>
          <a:lstStyle/>
          <a:p>
            <a:fld id="{5125AFA3-AF52-476B-9A75-4853DF23EE68}" type="slidenum">
              <a:rPr lang="en-US" smtClean="0"/>
              <a:t>22</a:t>
            </a:fld>
            <a:endParaRPr lang="en-US"/>
          </a:p>
        </p:txBody>
      </p:sp>
    </p:spTree>
    <p:extLst>
      <p:ext uri="{BB962C8B-B14F-4D97-AF65-F5344CB8AC3E}">
        <p14:creationId xmlns:p14="http://schemas.microsoft.com/office/powerpoint/2010/main" val="17143731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Control your life. You must believe you are in control of your life – even when it seems you are not – because in reality you should always be in control of your life – don’t relinquish control to anyone – that is called slavery and we did away with that a long time ago. You must believe you have control and manage any problem with the view that you can control the outcome – remember if you can’t influence the outcome – don’t worry about it. Develop that positive outlook on life. Just feeling/believing you are in control helps to decrease stress. Then when you take action – you do control it.</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23</a:t>
            </a:fld>
            <a:endParaRPr lang="en-US"/>
          </a:p>
        </p:txBody>
      </p:sp>
    </p:spTree>
    <p:extLst>
      <p:ext uri="{BB962C8B-B14F-4D97-AF65-F5344CB8AC3E}">
        <p14:creationId xmlns:p14="http://schemas.microsoft.com/office/powerpoint/2010/main" val="39324573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It is important to remember to respond appropriately in any given situation. Act – don’t react! I was watching a ball game in late September and saw the coach go ballistic over what he perceived to be a bad call. He was yelling and screaming at the umpire, using foul language, got right up in his face – and what was the result – he was ejected from the game. The team suffered because of his actions. His negativity spread and before long 3 people were involved and all 3 were ejected from the game. They ended up losing the game and I am sure that the negativity spread throughout the team has something to do with that loss. He certainly had NO control over that call – what did he accomplish????</a:t>
            </a:r>
          </a:p>
          <a:p>
            <a:endParaRPr lang="en-US" altLang="en-US" dirty="0" smtClean="0"/>
          </a:p>
          <a:p>
            <a:r>
              <a:rPr lang="en-US" altLang="en-US" dirty="0" smtClean="0"/>
              <a:t>One of the ways to minimize stress is to examine all the possible consequences of a situation – look at the best case scenario and the worst case scenario – when you do this it may not be as bad as you think. Fear of the unknown is a great stressor – examining situations is a great way to alleviate that fear. And most of all deal with the situation rationally. If more people did this we would have less rioting, civic discord, road rage – you name it.</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24</a:t>
            </a:fld>
            <a:endParaRPr lang="en-US"/>
          </a:p>
        </p:txBody>
      </p:sp>
    </p:spTree>
    <p:extLst>
      <p:ext uri="{BB962C8B-B14F-4D97-AF65-F5344CB8AC3E}">
        <p14:creationId xmlns:p14="http://schemas.microsoft.com/office/powerpoint/2010/main" val="21804273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Last but not least is step 5 – commitment. What commitment?</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25</a:t>
            </a:fld>
            <a:endParaRPr lang="en-US"/>
          </a:p>
        </p:txBody>
      </p:sp>
    </p:spTree>
    <p:extLst>
      <p:ext uri="{BB962C8B-B14F-4D97-AF65-F5344CB8AC3E}">
        <p14:creationId xmlns:p14="http://schemas.microsoft.com/office/powerpoint/2010/main" val="34161437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Your commitment to live your life with purpose. Determine what your mission or purpose in life it and deal with surrounding stressors in light of that purpose. If you determine your purpose is to raise the best children you can and leave the world a better place – then the way you deal with situations should reflect that. If you want to be the best financial aid administrator in the world – or at least New York – then the decisions you make and the way you deal with daily stress should reflect that. Determining your ultimate purpose will help you gain perspective on what is important and what is the “small stuff” – remember, don’t sweat the small stuff. Be committee to what you deem is your purpose or mission in life. Always believe that what you do is meaningful and right. It says a lot about your value system. I am not making judgments here – only you can know what your ultimate purpose in life is. There is no right or wrong – you just need to be clear about it and make decisions accordingly – establish your priorities.</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26</a:t>
            </a:fld>
            <a:endParaRPr lang="en-US"/>
          </a:p>
        </p:txBody>
      </p:sp>
    </p:spTree>
    <p:extLst>
      <p:ext uri="{BB962C8B-B14F-4D97-AF65-F5344CB8AC3E}">
        <p14:creationId xmlns:p14="http://schemas.microsoft.com/office/powerpoint/2010/main" val="3023522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Above all, make a commitment to learn from every situation you experience. Nothing in life is without value – learn from everything – that takes reflection. I think this is a lost art today – we live in a word that is so filled with “things” that we don’t take time to think about anything. No one experiences quiet time any more – people have cell phones glued to their ear wherever they are, or earbuds in their ears . We check our email every 10 minutes like the world will end if we don’t. We survived before all this technology and the world will go on in spite of it – but what quality of life are we experiencing. We don’t interact with people any more. As fast as technology is today, we add stress to our life when our computers don’t download fast enough. The fast we go, the more we try to cram in. stop and smell the roses – enjoy life- de-stress!</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27</a:t>
            </a:fld>
            <a:endParaRPr lang="en-US"/>
          </a:p>
        </p:txBody>
      </p:sp>
    </p:spTree>
    <p:extLst>
      <p:ext uri="{BB962C8B-B14F-4D97-AF65-F5344CB8AC3E}">
        <p14:creationId xmlns:p14="http://schemas.microsoft.com/office/powerpoint/2010/main" val="28014324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Tonight while you are trying to de-stress – remember, one of the most important stress relievers is rest or sleep. Doctors still recommend 8 full hours of sleep a night – probably most of you don’t get that, but while you are here at the conference, give it a try – rest and rejuvenate.</a:t>
            </a:r>
          </a:p>
          <a:p>
            <a:endParaRPr lang="en-US" altLang="en-US" dirty="0" smtClean="0"/>
          </a:p>
          <a:p>
            <a:r>
              <a:rPr lang="en-US" altLang="en-US" dirty="0" smtClean="0"/>
              <a:t>Thank you for coming to this session. I hope you have learned a few tips on how to better handle stress in your life.</a:t>
            </a:r>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28</a:t>
            </a:fld>
            <a:endParaRPr lang="en-US"/>
          </a:p>
        </p:txBody>
      </p:sp>
    </p:spTree>
    <p:extLst>
      <p:ext uri="{BB962C8B-B14F-4D97-AF65-F5344CB8AC3E}">
        <p14:creationId xmlns:p14="http://schemas.microsoft.com/office/powerpoint/2010/main" val="3666811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Here is a clear and simple definition of stress. It is a normal body reaction to something going on – internal or external.</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3</a:t>
            </a:fld>
            <a:endParaRPr lang="en-US"/>
          </a:p>
        </p:txBody>
      </p:sp>
    </p:spTree>
    <p:extLst>
      <p:ext uri="{BB962C8B-B14F-4D97-AF65-F5344CB8AC3E}">
        <p14:creationId xmlns:p14="http://schemas.microsoft.com/office/powerpoint/2010/main" val="3317536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Negative stress is often called “distress”. It can be caused by a number of things and it can be very harmful is not handled properly. We will talk more about that in a minute. The important thing to remember is that it is perfectly “normal”. Everyone experiences stress! Who is experiencing stress right now? Anyone willing to share?</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4</a:t>
            </a:fld>
            <a:endParaRPr lang="en-US"/>
          </a:p>
        </p:txBody>
      </p:sp>
    </p:spTree>
    <p:extLst>
      <p:ext uri="{BB962C8B-B14F-4D97-AF65-F5344CB8AC3E}">
        <p14:creationId xmlns:p14="http://schemas.microsoft.com/office/powerpoint/2010/main" val="4044591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It is important to note that not all stress is negative. We all experience positive stress – happy things – like winning the lottery, getting that promotion, receiving an award – some people here are going to experience that at the banquet this week! So we don’t want to remove stress from our life – how boring would that be!</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5</a:t>
            </a:fld>
            <a:endParaRPr lang="en-US"/>
          </a:p>
        </p:txBody>
      </p:sp>
    </p:spTree>
    <p:extLst>
      <p:ext uri="{BB962C8B-B14F-4D97-AF65-F5344CB8AC3E}">
        <p14:creationId xmlns:p14="http://schemas.microsoft.com/office/powerpoint/2010/main" val="147731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Stress is a part of every day life. Since we have to deal with issues of time, money and relationships – I can guarantee you that stress will always be with us.</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6</a:t>
            </a:fld>
            <a:endParaRPr lang="en-US"/>
          </a:p>
        </p:txBody>
      </p:sp>
    </p:spTree>
    <p:extLst>
      <p:ext uri="{BB962C8B-B14F-4D97-AF65-F5344CB8AC3E}">
        <p14:creationId xmlns:p14="http://schemas.microsoft.com/office/powerpoint/2010/main" val="377517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I promised you 5 easy steps to gain control of stress in your life. Here they are and I will spend a couple of minutes talking about each.</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7</a:t>
            </a:fld>
            <a:endParaRPr lang="en-US"/>
          </a:p>
        </p:txBody>
      </p:sp>
    </p:spTree>
    <p:extLst>
      <p:ext uri="{BB962C8B-B14F-4D97-AF65-F5344CB8AC3E}">
        <p14:creationId xmlns:p14="http://schemas.microsoft.com/office/powerpoint/2010/main" val="3462961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first step is awareness. What do we mean by awareness? How will that help me cope with stress?</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8</a:t>
            </a:fld>
            <a:endParaRPr lang="en-US"/>
          </a:p>
        </p:txBody>
      </p:sp>
    </p:spTree>
    <p:extLst>
      <p:ext uri="{BB962C8B-B14F-4D97-AF65-F5344CB8AC3E}">
        <p14:creationId xmlns:p14="http://schemas.microsoft.com/office/powerpoint/2010/main" val="2781520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We need to be aware of what is going on in our own bodies. Have you ever gone to the doctor because you KNOW something is not right? You don’t need a doctor to tell you when something is wrong with your health – you may not have a name for it, but you know when something is not right. Are you having difficulty sleeping, overeating or no appetite? Are you catching more colds or minor illnesses? I know when I am stressed because I start having back problems – I have learned to recognize this in myself and take actions to relieve stress. I always said I was the least stressed person in the world – I roll with the punches – not true – that was denial. We all experience stress and we need to watch for the signs.</a:t>
            </a:r>
          </a:p>
          <a:p>
            <a:endParaRPr lang="en-US" dirty="0"/>
          </a:p>
        </p:txBody>
      </p:sp>
      <p:sp>
        <p:nvSpPr>
          <p:cNvPr id="4" name="Slide Number Placeholder 3"/>
          <p:cNvSpPr>
            <a:spLocks noGrp="1"/>
          </p:cNvSpPr>
          <p:nvPr>
            <p:ph type="sldNum" sz="quarter" idx="10"/>
          </p:nvPr>
        </p:nvSpPr>
        <p:spPr/>
        <p:txBody>
          <a:bodyPr/>
          <a:lstStyle/>
          <a:p>
            <a:fld id="{5125AFA3-AF52-476B-9A75-4853DF23EE68}" type="slidenum">
              <a:rPr lang="en-US" smtClean="0"/>
              <a:t>9</a:t>
            </a:fld>
            <a:endParaRPr lang="en-US"/>
          </a:p>
        </p:txBody>
      </p:sp>
    </p:spTree>
    <p:extLst>
      <p:ext uri="{BB962C8B-B14F-4D97-AF65-F5344CB8AC3E}">
        <p14:creationId xmlns:p14="http://schemas.microsoft.com/office/powerpoint/2010/main" val="1585025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8BE555E-CF35-4CFA-B1B9-BB0F72F3D556}" type="datetimeFigureOut">
              <a:rPr lang="en-US" smtClean="0"/>
              <a:t>12/7/2015</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93134103-0D5D-4AB7-AAEE-A3CB0323E13A}"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BE555E-CF35-4CFA-B1B9-BB0F72F3D556}" type="datetimeFigureOut">
              <a:rPr lang="en-US" smtClean="0"/>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134103-0D5D-4AB7-AAEE-A3CB0323E13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BE555E-CF35-4CFA-B1B9-BB0F72F3D556}" type="datetimeFigureOut">
              <a:rPr lang="en-US" smtClean="0"/>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93134103-0D5D-4AB7-AAEE-A3CB0323E1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BE555E-CF35-4CFA-B1B9-BB0F72F3D556}" type="datetimeFigureOut">
              <a:rPr lang="en-US" smtClean="0"/>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134103-0D5D-4AB7-AAEE-A3CB0323E13A}"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38BE555E-CF35-4CFA-B1B9-BB0F72F3D556}" type="datetimeFigureOut">
              <a:rPr lang="en-US" smtClean="0"/>
              <a:t>12/7/2015</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93134103-0D5D-4AB7-AAEE-A3CB0323E13A}"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BE555E-CF35-4CFA-B1B9-BB0F72F3D556}" type="datetimeFigureOut">
              <a:rPr lang="en-US" smtClean="0"/>
              <a:t>12/7/2015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134103-0D5D-4AB7-AAEE-A3CB0323E13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BE555E-CF35-4CFA-B1B9-BB0F72F3D556}" type="datetimeFigureOut">
              <a:rPr lang="en-US" smtClean="0"/>
              <a:t>12/7/2015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134103-0D5D-4AB7-AAEE-A3CB0323E13A}"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8BE555E-CF35-4CFA-B1B9-BB0F72F3D556}" type="datetimeFigureOut">
              <a:rPr lang="en-US" smtClean="0"/>
              <a:t>12/7/2015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134103-0D5D-4AB7-AAEE-A3CB0323E13A}"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8BE555E-CF35-4CFA-B1B9-BB0F72F3D556}" type="datetimeFigureOut">
              <a:rPr lang="en-US" smtClean="0"/>
              <a:t>12/7/2015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134103-0D5D-4AB7-AAEE-A3CB0323E13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BE555E-CF35-4CFA-B1B9-BB0F72F3D556}" type="datetimeFigureOut">
              <a:rPr lang="en-US" smtClean="0"/>
              <a:t>12/7/2015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93134103-0D5D-4AB7-AAEE-A3CB0323E13A}"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BE555E-CF35-4CFA-B1B9-BB0F72F3D556}" type="datetimeFigureOut">
              <a:rPr lang="en-US" smtClean="0"/>
              <a:t>12/7/2015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134103-0D5D-4AB7-AAEE-A3CB0323E13A}"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38BE555E-CF35-4CFA-B1B9-BB0F72F3D556}" type="datetimeFigureOut">
              <a:rPr lang="en-US" smtClean="0"/>
              <a:t>12/7/2015</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93134103-0D5D-4AB7-AAEE-A3CB0323E13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fontAlgn="auto">
              <a:spcAft>
                <a:spcPts val="0"/>
              </a:spcAft>
              <a:defRPr/>
            </a:pPr>
            <a:r>
              <a:rPr lang="en-US" altLang="en-US" sz="1800" dirty="0"/>
              <a:t>Managing Stress to be the Best Financial Aid Administrator you can be!</a:t>
            </a:r>
          </a:p>
        </p:txBody>
      </p:sp>
      <p:sp>
        <p:nvSpPr>
          <p:cNvPr id="2" name="Title 1"/>
          <p:cNvSpPr>
            <a:spLocks noGrp="1"/>
          </p:cNvSpPr>
          <p:nvPr>
            <p:ph type="title"/>
          </p:nvPr>
        </p:nvSpPr>
        <p:spPr/>
        <p:txBody>
          <a:bodyPr/>
          <a:lstStyle/>
          <a:p>
            <a:r>
              <a:rPr lang="en-US" altLang="en-US" sz="4400" dirty="0"/>
              <a:t>Acclimating to the altitude</a:t>
            </a:r>
            <a:endParaRPr lang="en-US" dirty="0"/>
          </a:p>
        </p:txBody>
      </p:sp>
    </p:spTree>
    <p:extLst>
      <p:ext uri="{BB962C8B-B14F-4D97-AF65-F5344CB8AC3E}">
        <p14:creationId xmlns:p14="http://schemas.microsoft.com/office/powerpoint/2010/main" val="2488287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a:spLocks noChangeArrowheads="1"/>
          </p:cNvSpPr>
          <p:nvPr/>
        </p:nvSpPr>
        <p:spPr bwMode="auto">
          <a:xfrm>
            <a:off x="1447800" y="1828800"/>
            <a:ext cx="59436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3600" dirty="0"/>
              <a:t>Step 2</a:t>
            </a:r>
          </a:p>
          <a:p>
            <a:pPr algn="ctr" eaLnBrk="1" hangingPunct="1"/>
            <a:r>
              <a:rPr lang="en-US" altLang="en-US" sz="5400" dirty="0"/>
              <a:t> </a:t>
            </a:r>
            <a:r>
              <a:rPr lang="en-US" altLang="en-US" sz="5400" b="1" dirty="0">
                <a:solidFill>
                  <a:schemeClr val="accent2"/>
                </a:solidFill>
              </a:rPr>
              <a:t>Attitude</a:t>
            </a:r>
          </a:p>
        </p:txBody>
      </p:sp>
    </p:spTree>
    <p:extLst>
      <p:ext uri="{BB962C8B-B14F-4D97-AF65-F5344CB8AC3E}">
        <p14:creationId xmlns:p14="http://schemas.microsoft.com/office/powerpoint/2010/main" val="1415948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altLang="en-US" sz="2800" dirty="0" smtClean="0"/>
              <a:t> Positive </a:t>
            </a:r>
            <a:r>
              <a:rPr lang="en-US" altLang="en-US" sz="2800" dirty="0"/>
              <a:t>Attitude</a:t>
            </a:r>
          </a:p>
          <a:p>
            <a:pPr lvl="1">
              <a:defRPr/>
            </a:pPr>
            <a:r>
              <a:rPr lang="en-US" altLang="en-US" sz="2400" dirty="0"/>
              <a:t>Believing you can handle the situation</a:t>
            </a:r>
          </a:p>
          <a:p>
            <a:pPr lvl="1">
              <a:defRPr/>
            </a:pPr>
            <a:r>
              <a:rPr lang="en-US" altLang="en-US" sz="2400" dirty="0"/>
              <a:t>View problems as opportunities in disguise</a:t>
            </a:r>
          </a:p>
          <a:p>
            <a:pPr lvl="1">
              <a:defRPr/>
            </a:pPr>
            <a:r>
              <a:rPr lang="en-US" altLang="en-US" sz="2400" dirty="0"/>
              <a:t>Positive thinking and negative thinking are attitudes – they show the way you handle your life (points of view)</a:t>
            </a:r>
          </a:p>
          <a:p>
            <a:pPr lvl="1">
              <a:defRPr/>
            </a:pPr>
            <a:r>
              <a:rPr lang="en-US" altLang="en-US" sz="2400" dirty="0"/>
              <a:t>Train your mind to think in terms of 'possible' and 'can be done'</a:t>
            </a:r>
            <a:endParaRPr lang="en-US" dirty="0"/>
          </a:p>
        </p:txBody>
      </p:sp>
      <p:sp>
        <p:nvSpPr>
          <p:cNvPr id="3" name="Title 2"/>
          <p:cNvSpPr>
            <a:spLocks noGrp="1"/>
          </p:cNvSpPr>
          <p:nvPr>
            <p:ph type="title"/>
          </p:nvPr>
        </p:nvSpPr>
        <p:spPr/>
        <p:txBody>
          <a:bodyPr/>
          <a:lstStyle/>
          <a:p>
            <a:r>
              <a:rPr lang="en-US" altLang="en-US" dirty="0"/>
              <a:t>Attitude</a:t>
            </a:r>
            <a:endParaRPr lang="en-US" dirty="0"/>
          </a:p>
        </p:txBody>
      </p:sp>
    </p:spTree>
    <p:extLst>
      <p:ext uri="{BB962C8B-B14F-4D97-AF65-F5344CB8AC3E}">
        <p14:creationId xmlns:p14="http://schemas.microsoft.com/office/powerpoint/2010/main" val="3756760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371600" y="838200"/>
            <a:ext cx="6172200" cy="4221163"/>
          </a:xfrm>
          <a:prstGeom prst="rect">
            <a:avLst/>
          </a:prstGeom>
        </p:spPr>
        <p:txBody>
          <a:bodyPr vert="horz" lIns="91440" tIns="45720" rIns="91440" bIns="45720" rtlCol="0">
            <a:normAutofit/>
          </a:bodyPr>
          <a:lst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a:lstStyle>
          <a:p>
            <a:pPr marL="0" indent="0" algn="just">
              <a:buFontTx/>
              <a:buNone/>
              <a:defRPr/>
            </a:pPr>
            <a:r>
              <a:rPr lang="en-US" altLang="en-US" smtClean="0"/>
              <a:t>The pessimist sees the difficulty in every opportunity; an optimist sees the opportunity in every difficulty.</a:t>
            </a:r>
          </a:p>
          <a:p>
            <a:pPr marL="0" indent="0" algn="r">
              <a:buFontTx/>
              <a:buNone/>
              <a:defRPr/>
            </a:pPr>
            <a:r>
              <a:rPr lang="en-US" altLang="en-US" smtClean="0"/>
              <a:t> </a:t>
            </a:r>
            <a:r>
              <a:rPr lang="en-US" altLang="en-US" sz="2800" smtClean="0"/>
              <a:t>~Winston Churchill</a:t>
            </a:r>
            <a:endParaRPr lang="en-US" altLang="en-US" sz="2800" dirty="0" smtClean="0"/>
          </a:p>
        </p:txBody>
      </p:sp>
    </p:spTree>
    <p:extLst>
      <p:ext uri="{BB962C8B-B14F-4D97-AF65-F5344CB8AC3E}">
        <p14:creationId xmlns:p14="http://schemas.microsoft.com/office/powerpoint/2010/main" val="2377367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altLang="en-US" sz="2800" dirty="0"/>
              <a:t>View life as a series of challenges</a:t>
            </a:r>
          </a:p>
          <a:p>
            <a:pPr>
              <a:defRPr/>
            </a:pPr>
            <a:r>
              <a:rPr lang="en-US" altLang="en-US" sz="2800" dirty="0"/>
              <a:t>Do not view life as a threat or endless group of problems</a:t>
            </a:r>
          </a:p>
          <a:p>
            <a:pPr>
              <a:defRPr/>
            </a:pPr>
            <a:r>
              <a:rPr lang="en-US" altLang="en-US" sz="2800" dirty="0"/>
              <a:t>Seek out challenges</a:t>
            </a:r>
          </a:p>
          <a:p>
            <a:pPr>
              <a:defRPr/>
            </a:pPr>
            <a:r>
              <a:rPr lang="en-US" altLang="en-US" sz="2800" dirty="0"/>
              <a:t>Believe you will learn from the challenges you will face</a:t>
            </a:r>
          </a:p>
          <a:p>
            <a:endParaRPr lang="en-US" dirty="0"/>
          </a:p>
        </p:txBody>
      </p:sp>
      <p:sp>
        <p:nvSpPr>
          <p:cNvPr id="3" name="Title 2"/>
          <p:cNvSpPr>
            <a:spLocks noGrp="1"/>
          </p:cNvSpPr>
          <p:nvPr>
            <p:ph type="title"/>
          </p:nvPr>
        </p:nvSpPr>
        <p:spPr/>
        <p:txBody>
          <a:bodyPr/>
          <a:lstStyle/>
          <a:p>
            <a:r>
              <a:rPr lang="en-US" altLang="en-US" dirty="0"/>
              <a:t>Attitude</a:t>
            </a:r>
            <a:endParaRPr lang="en-US" dirty="0"/>
          </a:p>
        </p:txBody>
      </p:sp>
    </p:spTree>
    <p:extLst>
      <p:ext uri="{BB962C8B-B14F-4D97-AF65-F5344CB8AC3E}">
        <p14:creationId xmlns:p14="http://schemas.microsoft.com/office/powerpoint/2010/main" val="3454470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defRPr/>
            </a:pPr>
            <a:r>
              <a:rPr lang="en-US" altLang="en-US" sz="2800" dirty="0"/>
              <a:t>Change your self talk</a:t>
            </a:r>
          </a:p>
          <a:p>
            <a:pPr>
              <a:defRPr/>
            </a:pPr>
            <a:r>
              <a:rPr lang="en-US" altLang="en-US" sz="2800" dirty="0"/>
              <a:t>Watch and monitor what you say</a:t>
            </a:r>
          </a:p>
          <a:p>
            <a:pPr>
              <a:defRPr/>
            </a:pPr>
            <a:r>
              <a:rPr lang="en-US" altLang="en-US" sz="2800" dirty="0"/>
              <a:t>Switch your inner voice from “I can’t” to “I can!”</a:t>
            </a:r>
          </a:p>
        </p:txBody>
      </p:sp>
      <p:sp>
        <p:nvSpPr>
          <p:cNvPr id="3" name="Title 2"/>
          <p:cNvSpPr>
            <a:spLocks noGrp="1"/>
          </p:cNvSpPr>
          <p:nvPr>
            <p:ph type="title"/>
          </p:nvPr>
        </p:nvSpPr>
        <p:spPr/>
        <p:txBody>
          <a:bodyPr/>
          <a:lstStyle/>
          <a:p>
            <a:r>
              <a:rPr lang="en-US" altLang="en-US" dirty="0"/>
              <a:t>Attitude</a:t>
            </a:r>
            <a:endParaRPr lang="en-US" dirty="0"/>
          </a:p>
        </p:txBody>
      </p:sp>
    </p:spTree>
    <p:extLst>
      <p:ext uri="{BB962C8B-B14F-4D97-AF65-F5344CB8AC3E}">
        <p14:creationId xmlns:p14="http://schemas.microsoft.com/office/powerpoint/2010/main" val="1860027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143000" y="1524000"/>
            <a:ext cx="7086600" cy="4068763"/>
          </a:xfrm>
          <a:prstGeom prst="rect">
            <a:avLst/>
          </a:prstGeom>
        </p:spPr>
        <p:txBody>
          <a:bodyPr vert="horz" lIns="91440" tIns="45720" rIns="91440" bIns="45720" rtlCol="0">
            <a:normAutofit/>
          </a:bodyPr>
          <a:lst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a:lstStyle>
          <a:p>
            <a:pPr marL="0" indent="0" algn="just">
              <a:buFontTx/>
              <a:buNone/>
              <a:defRPr/>
            </a:pPr>
            <a:r>
              <a:rPr lang="en-US" altLang="en-US" sz="4000" smtClean="0"/>
              <a:t>A man is but the product of his thoughts; what he thinks, he becomes. </a:t>
            </a:r>
          </a:p>
          <a:p>
            <a:pPr marL="0" indent="0" algn="r">
              <a:buFontTx/>
              <a:buNone/>
              <a:defRPr/>
            </a:pPr>
            <a:r>
              <a:rPr lang="en-US" altLang="en-US" smtClean="0"/>
              <a:t>		</a:t>
            </a:r>
            <a:r>
              <a:rPr lang="en-US" altLang="en-US" sz="2800" smtClean="0"/>
              <a:t>~Mahatma Gandhi</a:t>
            </a:r>
            <a:endParaRPr lang="en-US" altLang="en-US" sz="2800" dirty="0" smtClean="0"/>
          </a:p>
        </p:txBody>
      </p:sp>
    </p:spTree>
    <p:extLst>
      <p:ext uri="{BB962C8B-B14F-4D97-AF65-F5344CB8AC3E}">
        <p14:creationId xmlns:p14="http://schemas.microsoft.com/office/powerpoint/2010/main" val="3821485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2819400" y="1371600"/>
            <a:ext cx="3481388"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3600" dirty="0"/>
              <a:t>Step 3</a:t>
            </a:r>
          </a:p>
          <a:p>
            <a:pPr algn="ctr" eaLnBrk="1" hangingPunct="1"/>
            <a:r>
              <a:rPr lang="en-US" altLang="en-US" sz="5400" b="1" dirty="0">
                <a:solidFill>
                  <a:schemeClr val="accent2"/>
                </a:solidFill>
              </a:rPr>
              <a:t>Action</a:t>
            </a:r>
          </a:p>
        </p:txBody>
      </p:sp>
    </p:spTree>
    <p:extLst>
      <p:ext uri="{BB962C8B-B14F-4D97-AF65-F5344CB8AC3E}">
        <p14:creationId xmlns:p14="http://schemas.microsoft.com/office/powerpoint/2010/main" val="3885546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altLang="en-US" sz="2400" dirty="0"/>
              <a:t>Attitude is action in motion!</a:t>
            </a:r>
          </a:p>
          <a:p>
            <a:pPr>
              <a:defRPr/>
            </a:pPr>
            <a:r>
              <a:rPr lang="en-US" altLang="en-US" sz="2400" dirty="0"/>
              <a:t>Embrace stressful situations</a:t>
            </a:r>
          </a:p>
          <a:p>
            <a:pPr>
              <a:defRPr/>
            </a:pPr>
            <a:r>
              <a:rPr lang="en-US" altLang="en-US" sz="2400" dirty="0"/>
              <a:t>Learn from others</a:t>
            </a:r>
          </a:p>
          <a:p>
            <a:pPr>
              <a:defRPr/>
            </a:pPr>
            <a:r>
              <a:rPr lang="en-US" altLang="en-US" sz="2400" dirty="0"/>
              <a:t>Alter your perspective</a:t>
            </a:r>
          </a:p>
          <a:p>
            <a:pPr>
              <a:defRPr/>
            </a:pPr>
            <a:r>
              <a:rPr lang="en-US" altLang="en-US" sz="2400" dirty="0"/>
              <a:t>Manage what you can</a:t>
            </a:r>
          </a:p>
          <a:p>
            <a:pPr>
              <a:defRPr/>
            </a:pPr>
            <a:r>
              <a:rPr lang="en-US" altLang="en-US" sz="2400" dirty="0"/>
              <a:t>Let go of the rest!</a:t>
            </a:r>
          </a:p>
          <a:p>
            <a:pPr>
              <a:defRPr/>
            </a:pPr>
            <a:r>
              <a:rPr lang="en-US" altLang="en-US" sz="2400" dirty="0"/>
              <a:t>Laugh!!!!</a:t>
            </a:r>
          </a:p>
          <a:p>
            <a:endParaRPr lang="en-US" dirty="0"/>
          </a:p>
        </p:txBody>
      </p:sp>
      <p:sp>
        <p:nvSpPr>
          <p:cNvPr id="3" name="Title 2"/>
          <p:cNvSpPr>
            <a:spLocks noGrp="1"/>
          </p:cNvSpPr>
          <p:nvPr>
            <p:ph type="title"/>
          </p:nvPr>
        </p:nvSpPr>
        <p:spPr/>
        <p:txBody>
          <a:bodyPr/>
          <a:lstStyle/>
          <a:p>
            <a:r>
              <a:rPr lang="en-US" altLang="en-US" dirty="0"/>
              <a:t>Action</a:t>
            </a:r>
            <a:endParaRPr lang="en-US" dirty="0"/>
          </a:p>
        </p:txBody>
      </p:sp>
    </p:spTree>
    <p:extLst>
      <p:ext uri="{BB962C8B-B14F-4D97-AF65-F5344CB8AC3E}">
        <p14:creationId xmlns:p14="http://schemas.microsoft.com/office/powerpoint/2010/main" val="597530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altLang="en-US" sz="2800" dirty="0"/>
              <a:t>Learn to say “No”</a:t>
            </a:r>
          </a:p>
          <a:p>
            <a:pPr>
              <a:defRPr/>
            </a:pPr>
            <a:r>
              <a:rPr lang="en-US" altLang="en-US" sz="2800" dirty="0"/>
              <a:t>Practice relaxation techniques</a:t>
            </a:r>
          </a:p>
          <a:p>
            <a:pPr lvl="1">
              <a:defRPr/>
            </a:pPr>
            <a:r>
              <a:rPr lang="en-US" altLang="en-US" sz="2400" dirty="0"/>
              <a:t>Muscle relaxation</a:t>
            </a:r>
          </a:p>
          <a:p>
            <a:pPr lvl="1">
              <a:defRPr/>
            </a:pPr>
            <a:r>
              <a:rPr lang="en-US" altLang="en-US" sz="2400" dirty="0"/>
              <a:t>Breathing techniques</a:t>
            </a:r>
          </a:p>
          <a:p>
            <a:pPr lvl="1">
              <a:defRPr/>
            </a:pPr>
            <a:r>
              <a:rPr lang="en-US" altLang="en-US" sz="2400" dirty="0"/>
              <a:t>Imagery/Visualization</a:t>
            </a:r>
          </a:p>
          <a:p>
            <a:pPr lvl="1">
              <a:defRPr/>
            </a:pPr>
            <a:r>
              <a:rPr lang="en-US" altLang="en-US" sz="2400" dirty="0"/>
              <a:t>Exercise</a:t>
            </a:r>
          </a:p>
          <a:p>
            <a:pPr lvl="1">
              <a:defRPr/>
            </a:pPr>
            <a:r>
              <a:rPr lang="en-US" altLang="en-US" sz="2400" dirty="0"/>
              <a:t>Meditation/Prayer</a:t>
            </a:r>
          </a:p>
          <a:p>
            <a:pPr lvl="1">
              <a:defRPr/>
            </a:pPr>
            <a:r>
              <a:rPr lang="en-US" altLang="en-US" sz="2400" dirty="0"/>
              <a:t>Massages</a:t>
            </a:r>
          </a:p>
        </p:txBody>
      </p:sp>
      <p:sp>
        <p:nvSpPr>
          <p:cNvPr id="3" name="Title 2"/>
          <p:cNvSpPr>
            <a:spLocks noGrp="1"/>
          </p:cNvSpPr>
          <p:nvPr>
            <p:ph type="title"/>
          </p:nvPr>
        </p:nvSpPr>
        <p:spPr/>
        <p:txBody>
          <a:bodyPr/>
          <a:lstStyle/>
          <a:p>
            <a:r>
              <a:rPr lang="en-US" altLang="en-US" dirty="0"/>
              <a:t>Action</a:t>
            </a:r>
            <a:endParaRPr lang="en-US" dirty="0"/>
          </a:p>
        </p:txBody>
      </p:sp>
    </p:spTree>
    <p:extLst>
      <p:ext uri="{BB962C8B-B14F-4D97-AF65-F5344CB8AC3E}">
        <p14:creationId xmlns:p14="http://schemas.microsoft.com/office/powerpoint/2010/main" val="3026939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a:spLocks noChangeArrowheads="1"/>
          </p:cNvSpPr>
          <p:nvPr/>
        </p:nvSpPr>
        <p:spPr bwMode="auto">
          <a:xfrm>
            <a:off x="1393825" y="1470025"/>
            <a:ext cx="679767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en-US" altLang="en-US" sz="4400" dirty="0"/>
              <a:t>The time to relax is when you don’t have time for it!</a:t>
            </a:r>
          </a:p>
          <a:p>
            <a:pPr algn="just" eaLnBrk="1" hangingPunct="1"/>
            <a:endParaRPr lang="en-US" altLang="en-US" sz="1000" dirty="0"/>
          </a:p>
          <a:p>
            <a:pPr algn="r" eaLnBrk="1" hangingPunct="1"/>
            <a:r>
              <a:rPr lang="en-US" altLang="en-US" sz="2800" dirty="0"/>
              <a:t>~Sydney Harris</a:t>
            </a:r>
          </a:p>
        </p:txBody>
      </p:sp>
    </p:spTree>
    <p:extLst>
      <p:ext uri="{BB962C8B-B14F-4D97-AF65-F5344CB8AC3E}">
        <p14:creationId xmlns:p14="http://schemas.microsoft.com/office/powerpoint/2010/main" val="2420279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Agenda</a:t>
            </a:r>
            <a:endParaRPr lang="en-US" dirty="0"/>
          </a:p>
        </p:txBody>
      </p:sp>
      <p:sp>
        <p:nvSpPr>
          <p:cNvPr id="4" name="Freeform 3"/>
          <p:cNvSpPr/>
          <p:nvPr/>
        </p:nvSpPr>
        <p:spPr>
          <a:xfrm>
            <a:off x="1295400" y="1905000"/>
            <a:ext cx="6477000" cy="1430337"/>
          </a:xfrm>
          <a:custGeom>
            <a:avLst/>
            <a:gdLst>
              <a:gd name="connsiteX0" fmla="*/ 0 w 6477000"/>
              <a:gd name="connsiteY0" fmla="*/ 500928 h 1430283"/>
              <a:gd name="connsiteX1" fmla="*/ 3059715 w 6477000"/>
              <a:gd name="connsiteY1" fmla="*/ 500928 h 1430283"/>
              <a:gd name="connsiteX2" fmla="*/ 3059715 w 6477000"/>
              <a:gd name="connsiteY2" fmla="*/ 357571 h 1430283"/>
              <a:gd name="connsiteX3" fmla="*/ 2880929 w 6477000"/>
              <a:gd name="connsiteY3" fmla="*/ 357571 h 1430283"/>
              <a:gd name="connsiteX4" fmla="*/ 3238500 w 6477000"/>
              <a:gd name="connsiteY4" fmla="*/ 0 h 1430283"/>
              <a:gd name="connsiteX5" fmla="*/ 3596071 w 6477000"/>
              <a:gd name="connsiteY5" fmla="*/ 357571 h 1430283"/>
              <a:gd name="connsiteX6" fmla="*/ 3417285 w 6477000"/>
              <a:gd name="connsiteY6" fmla="*/ 357571 h 1430283"/>
              <a:gd name="connsiteX7" fmla="*/ 3417285 w 6477000"/>
              <a:gd name="connsiteY7" fmla="*/ 500928 h 1430283"/>
              <a:gd name="connsiteX8" fmla="*/ 6477000 w 6477000"/>
              <a:gd name="connsiteY8" fmla="*/ 500928 h 1430283"/>
              <a:gd name="connsiteX9" fmla="*/ 6477000 w 6477000"/>
              <a:gd name="connsiteY9" fmla="*/ 1430283 h 1430283"/>
              <a:gd name="connsiteX10" fmla="*/ 0 w 6477000"/>
              <a:gd name="connsiteY10" fmla="*/ 1430283 h 1430283"/>
              <a:gd name="connsiteX11" fmla="*/ 0 w 6477000"/>
              <a:gd name="connsiteY11" fmla="*/ 500928 h 143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000" h="1430283">
                <a:moveTo>
                  <a:pt x="6477000" y="929355"/>
                </a:moveTo>
                <a:lnTo>
                  <a:pt x="3417285" y="929355"/>
                </a:lnTo>
                <a:lnTo>
                  <a:pt x="3417285" y="1072712"/>
                </a:lnTo>
                <a:lnTo>
                  <a:pt x="3596071" y="1072712"/>
                </a:lnTo>
                <a:lnTo>
                  <a:pt x="3238500" y="1430282"/>
                </a:lnTo>
                <a:lnTo>
                  <a:pt x="2880929" y="1072712"/>
                </a:lnTo>
                <a:lnTo>
                  <a:pt x="3059715" y="1072712"/>
                </a:lnTo>
                <a:lnTo>
                  <a:pt x="3059715" y="929355"/>
                </a:lnTo>
                <a:lnTo>
                  <a:pt x="0" y="929355"/>
                </a:lnTo>
                <a:lnTo>
                  <a:pt x="0" y="1"/>
                </a:lnTo>
                <a:lnTo>
                  <a:pt x="6477000" y="1"/>
                </a:lnTo>
                <a:lnTo>
                  <a:pt x="6477000" y="929355"/>
                </a:lnTo>
                <a:close/>
              </a:path>
            </a:pathLst>
          </a:custGeom>
        </p:spPr>
        <p:style>
          <a:lnRef idx="0">
            <a:schemeClr val="dk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2">
              <a:hueOff val="0"/>
              <a:satOff val="0"/>
              <a:lumOff val="0"/>
              <a:alphaOff val="0"/>
            </a:schemeClr>
          </a:fontRef>
        </p:style>
        <p:txBody>
          <a:bodyPr lIns="234695" tIns="234697" rIns="234696" bIns="735625" spcCol="1270" anchor="ctr"/>
          <a:lstStyle/>
          <a:p>
            <a:pPr algn="ctr" defTabSz="1466850">
              <a:lnSpc>
                <a:spcPct val="90000"/>
              </a:lnSpc>
              <a:spcAft>
                <a:spcPct val="35000"/>
              </a:spcAft>
              <a:defRPr/>
            </a:pPr>
            <a:r>
              <a:rPr lang="en-US" sz="3300" b="1" dirty="0"/>
              <a:t>What is stress</a:t>
            </a:r>
          </a:p>
        </p:txBody>
      </p:sp>
      <p:sp>
        <p:nvSpPr>
          <p:cNvPr id="5" name="Freeform 4"/>
          <p:cNvSpPr/>
          <p:nvPr/>
        </p:nvSpPr>
        <p:spPr>
          <a:xfrm>
            <a:off x="1295400" y="3353745"/>
            <a:ext cx="6477000" cy="1430338"/>
          </a:xfrm>
          <a:custGeom>
            <a:avLst/>
            <a:gdLst>
              <a:gd name="connsiteX0" fmla="*/ 0 w 6477000"/>
              <a:gd name="connsiteY0" fmla="*/ 500928 h 1430283"/>
              <a:gd name="connsiteX1" fmla="*/ 3059715 w 6477000"/>
              <a:gd name="connsiteY1" fmla="*/ 500928 h 1430283"/>
              <a:gd name="connsiteX2" fmla="*/ 3059715 w 6477000"/>
              <a:gd name="connsiteY2" fmla="*/ 357571 h 1430283"/>
              <a:gd name="connsiteX3" fmla="*/ 2880929 w 6477000"/>
              <a:gd name="connsiteY3" fmla="*/ 357571 h 1430283"/>
              <a:gd name="connsiteX4" fmla="*/ 3238500 w 6477000"/>
              <a:gd name="connsiteY4" fmla="*/ 0 h 1430283"/>
              <a:gd name="connsiteX5" fmla="*/ 3596071 w 6477000"/>
              <a:gd name="connsiteY5" fmla="*/ 357571 h 1430283"/>
              <a:gd name="connsiteX6" fmla="*/ 3417285 w 6477000"/>
              <a:gd name="connsiteY6" fmla="*/ 357571 h 1430283"/>
              <a:gd name="connsiteX7" fmla="*/ 3417285 w 6477000"/>
              <a:gd name="connsiteY7" fmla="*/ 500928 h 1430283"/>
              <a:gd name="connsiteX8" fmla="*/ 6477000 w 6477000"/>
              <a:gd name="connsiteY8" fmla="*/ 500928 h 1430283"/>
              <a:gd name="connsiteX9" fmla="*/ 6477000 w 6477000"/>
              <a:gd name="connsiteY9" fmla="*/ 1430283 h 1430283"/>
              <a:gd name="connsiteX10" fmla="*/ 0 w 6477000"/>
              <a:gd name="connsiteY10" fmla="*/ 1430283 h 1430283"/>
              <a:gd name="connsiteX11" fmla="*/ 0 w 6477000"/>
              <a:gd name="connsiteY11" fmla="*/ 500928 h 143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000" h="1430283">
                <a:moveTo>
                  <a:pt x="6477000" y="929355"/>
                </a:moveTo>
                <a:lnTo>
                  <a:pt x="3417285" y="929355"/>
                </a:lnTo>
                <a:lnTo>
                  <a:pt x="3417285" y="1072712"/>
                </a:lnTo>
                <a:lnTo>
                  <a:pt x="3596071" y="1072712"/>
                </a:lnTo>
                <a:lnTo>
                  <a:pt x="3238500" y="1430282"/>
                </a:lnTo>
                <a:lnTo>
                  <a:pt x="2880929" y="1072712"/>
                </a:lnTo>
                <a:lnTo>
                  <a:pt x="3059715" y="1072712"/>
                </a:lnTo>
                <a:lnTo>
                  <a:pt x="3059715" y="929355"/>
                </a:lnTo>
                <a:lnTo>
                  <a:pt x="0" y="929355"/>
                </a:lnTo>
                <a:lnTo>
                  <a:pt x="0" y="1"/>
                </a:lnTo>
                <a:lnTo>
                  <a:pt x="6477000" y="1"/>
                </a:lnTo>
                <a:lnTo>
                  <a:pt x="6477000" y="929355"/>
                </a:lnTo>
                <a:close/>
              </a:path>
            </a:pathLst>
          </a:custGeom>
        </p:spPr>
        <p:style>
          <a:lnRef idx="0">
            <a:schemeClr val="dk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2">
              <a:hueOff val="0"/>
              <a:satOff val="0"/>
              <a:lumOff val="0"/>
              <a:alphaOff val="0"/>
            </a:schemeClr>
          </a:fontRef>
        </p:style>
        <p:txBody>
          <a:bodyPr lIns="234695" tIns="234696" rIns="234696" bIns="735624" spcCol="1270" anchor="ctr"/>
          <a:lstStyle/>
          <a:p>
            <a:pPr algn="ctr" defTabSz="1466850">
              <a:lnSpc>
                <a:spcPct val="90000"/>
              </a:lnSpc>
              <a:spcAft>
                <a:spcPct val="35000"/>
              </a:spcAft>
              <a:defRPr/>
            </a:pPr>
            <a:r>
              <a:rPr lang="en-US" sz="3300" b="1" dirty="0"/>
              <a:t>Steps to handle stress</a:t>
            </a:r>
          </a:p>
        </p:txBody>
      </p:sp>
      <p:sp>
        <p:nvSpPr>
          <p:cNvPr id="6" name="Freeform 5"/>
          <p:cNvSpPr/>
          <p:nvPr/>
        </p:nvSpPr>
        <p:spPr>
          <a:xfrm>
            <a:off x="1295400" y="4784083"/>
            <a:ext cx="6477000" cy="930275"/>
          </a:xfrm>
          <a:custGeom>
            <a:avLst/>
            <a:gdLst>
              <a:gd name="connsiteX0" fmla="*/ 0 w 6477000"/>
              <a:gd name="connsiteY0" fmla="*/ 0 h 929963"/>
              <a:gd name="connsiteX1" fmla="*/ 6477000 w 6477000"/>
              <a:gd name="connsiteY1" fmla="*/ 0 h 929963"/>
              <a:gd name="connsiteX2" fmla="*/ 6477000 w 6477000"/>
              <a:gd name="connsiteY2" fmla="*/ 929963 h 929963"/>
              <a:gd name="connsiteX3" fmla="*/ 0 w 6477000"/>
              <a:gd name="connsiteY3" fmla="*/ 929963 h 929963"/>
              <a:gd name="connsiteX4" fmla="*/ 0 w 6477000"/>
              <a:gd name="connsiteY4" fmla="*/ 0 h 9299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7000" h="929963">
                <a:moveTo>
                  <a:pt x="0" y="0"/>
                </a:moveTo>
                <a:lnTo>
                  <a:pt x="6477000" y="0"/>
                </a:lnTo>
                <a:lnTo>
                  <a:pt x="6477000" y="929963"/>
                </a:lnTo>
                <a:lnTo>
                  <a:pt x="0" y="929963"/>
                </a:lnTo>
                <a:lnTo>
                  <a:pt x="0" y="0"/>
                </a:lnTo>
                <a:close/>
              </a:path>
            </a:pathLst>
          </a:custGeom>
        </p:spPr>
        <p:style>
          <a:lnRef idx="0">
            <a:schemeClr val="dk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2">
              <a:hueOff val="0"/>
              <a:satOff val="0"/>
              <a:lumOff val="0"/>
              <a:alphaOff val="0"/>
            </a:schemeClr>
          </a:fontRef>
        </p:style>
        <p:txBody>
          <a:bodyPr lIns="234696" tIns="234696" rIns="234696" bIns="234696" spcCol="1270" anchor="ctr"/>
          <a:lstStyle/>
          <a:p>
            <a:pPr algn="ctr" defTabSz="1466850">
              <a:lnSpc>
                <a:spcPct val="90000"/>
              </a:lnSpc>
              <a:spcAft>
                <a:spcPct val="35000"/>
              </a:spcAft>
              <a:defRPr/>
            </a:pPr>
            <a:r>
              <a:rPr lang="en-US" sz="3300" b="1" dirty="0"/>
              <a:t>Summary</a:t>
            </a:r>
          </a:p>
        </p:txBody>
      </p:sp>
    </p:spTree>
    <p:extLst>
      <p:ext uri="{BB962C8B-B14F-4D97-AF65-F5344CB8AC3E}">
        <p14:creationId xmlns:p14="http://schemas.microsoft.com/office/powerpoint/2010/main" val="2435367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1000"/>
                            </p:stCondLst>
                            <p:childTnLst>
                              <p:par>
                                <p:cTn id="9" presetID="10" presetClass="entr" presetSubtype="0" fill="hold" nodeType="afterEffect">
                                  <p:stCondLst>
                                    <p:cond delay="7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2250"/>
                            </p:stCondLst>
                            <p:childTnLst>
                              <p:par>
                                <p:cTn id="13" presetID="10" presetClass="entr" presetSubtype="0" fill="hold" nodeType="afterEffect">
                                  <p:stCondLst>
                                    <p:cond delay="75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a:spLocks noChangeArrowheads="1"/>
          </p:cNvSpPr>
          <p:nvPr/>
        </p:nvSpPr>
        <p:spPr bwMode="auto">
          <a:xfrm>
            <a:off x="1447800" y="1447800"/>
            <a:ext cx="6723063" cy="190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en-US" altLang="en-US" sz="4000" dirty="0"/>
              <a:t>Don’t Sweat the Small Stuff! It’s Almost All Small Stuff!</a:t>
            </a:r>
          </a:p>
          <a:p>
            <a:pPr eaLnBrk="1" hangingPunct="1"/>
            <a:endParaRPr lang="en-US" altLang="en-US" sz="1000" dirty="0"/>
          </a:p>
          <a:p>
            <a:pPr algn="r" eaLnBrk="1" hangingPunct="1"/>
            <a:r>
              <a:rPr lang="en-US" altLang="en-US" sz="2800" dirty="0"/>
              <a:t>~Dr. Richard Carlson</a:t>
            </a:r>
          </a:p>
        </p:txBody>
      </p:sp>
    </p:spTree>
    <p:extLst>
      <p:ext uri="{BB962C8B-B14F-4D97-AF65-F5344CB8AC3E}">
        <p14:creationId xmlns:p14="http://schemas.microsoft.com/office/powerpoint/2010/main" val="946602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1143000" y="1066800"/>
            <a:ext cx="718502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5400" b="1" dirty="0" smtClean="0"/>
              <a:t>Stress </a:t>
            </a:r>
            <a:br>
              <a:rPr lang="en-US" sz="5400" b="1" dirty="0" smtClean="0"/>
            </a:br>
            <a:r>
              <a:rPr lang="en-US" sz="5400" b="1" dirty="0" smtClean="0">
                <a:solidFill>
                  <a:schemeClr val="accent2"/>
                </a:solidFill>
              </a:rPr>
              <a:t>Reliever </a:t>
            </a:r>
            <a:r>
              <a:rPr lang="en-US" sz="5400" b="1" dirty="0" smtClean="0"/>
              <a:t/>
            </a:r>
            <a:br>
              <a:rPr lang="en-US" sz="5400" b="1" dirty="0" smtClean="0"/>
            </a:br>
            <a:r>
              <a:rPr lang="en-US" sz="5400" b="1" dirty="0" smtClean="0">
                <a:solidFill>
                  <a:schemeClr val="accent1">
                    <a:lumMod val="50000"/>
                  </a:schemeClr>
                </a:solidFill>
              </a:rPr>
              <a:t>Time</a:t>
            </a:r>
          </a:p>
        </p:txBody>
      </p:sp>
    </p:spTree>
    <p:extLst>
      <p:ext uri="{BB962C8B-B14F-4D97-AF65-F5344CB8AC3E}">
        <p14:creationId xmlns:p14="http://schemas.microsoft.com/office/powerpoint/2010/main" val="8793748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2971800" y="1676400"/>
            <a:ext cx="348138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3600" dirty="0"/>
              <a:t>Step 4</a:t>
            </a:r>
          </a:p>
          <a:p>
            <a:pPr algn="ctr" eaLnBrk="1" hangingPunct="1"/>
            <a:r>
              <a:rPr lang="en-US" altLang="en-US" sz="5400" b="1" dirty="0">
                <a:solidFill>
                  <a:schemeClr val="accent2"/>
                </a:solidFill>
              </a:rPr>
              <a:t>Control</a:t>
            </a:r>
          </a:p>
        </p:txBody>
      </p:sp>
    </p:spTree>
    <p:extLst>
      <p:ext uri="{BB962C8B-B14F-4D97-AF65-F5344CB8AC3E}">
        <p14:creationId xmlns:p14="http://schemas.microsoft.com/office/powerpoint/2010/main" val="38395560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defRPr/>
            </a:pPr>
            <a:r>
              <a:rPr lang="en-US" altLang="en-US" sz="2800" dirty="0"/>
              <a:t>You must believe you have control of your life</a:t>
            </a:r>
          </a:p>
          <a:p>
            <a:pPr>
              <a:defRPr/>
            </a:pPr>
            <a:r>
              <a:rPr lang="en-US" altLang="en-US" sz="2800" dirty="0"/>
              <a:t>You must believe you can manage any problem you face</a:t>
            </a:r>
          </a:p>
          <a:p>
            <a:pPr>
              <a:defRPr/>
            </a:pPr>
            <a:r>
              <a:rPr lang="en-US" altLang="en-US" sz="2800" dirty="0"/>
              <a:t>You must develop a positive outlook on life</a:t>
            </a:r>
          </a:p>
          <a:p>
            <a:pPr>
              <a:defRPr/>
            </a:pPr>
            <a:r>
              <a:rPr lang="en-US" altLang="en-US" sz="2800" dirty="0"/>
              <a:t>Feeling in control helps decrease stress</a:t>
            </a:r>
          </a:p>
        </p:txBody>
      </p:sp>
      <p:sp>
        <p:nvSpPr>
          <p:cNvPr id="3" name="Title 2"/>
          <p:cNvSpPr>
            <a:spLocks noGrp="1"/>
          </p:cNvSpPr>
          <p:nvPr>
            <p:ph type="title"/>
          </p:nvPr>
        </p:nvSpPr>
        <p:spPr/>
        <p:txBody>
          <a:bodyPr/>
          <a:lstStyle/>
          <a:p>
            <a:r>
              <a:rPr lang="en-US" dirty="0" smtClean="0"/>
              <a:t>Control</a:t>
            </a:r>
            <a:endParaRPr lang="en-US" dirty="0"/>
          </a:p>
        </p:txBody>
      </p:sp>
    </p:spTree>
    <p:extLst>
      <p:ext uri="{BB962C8B-B14F-4D97-AF65-F5344CB8AC3E}">
        <p14:creationId xmlns:p14="http://schemas.microsoft.com/office/powerpoint/2010/main" val="2081766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altLang="en-US" sz="2800" dirty="0"/>
              <a:t>Respond appropriately to any given situation</a:t>
            </a:r>
          </a:p>
          <a:p>
            <a:pPr>
              <a:defRPr/>
            </a:pPr>
            <a:r>
              <a:rPr lang="en-US" altLang="en-US" sz="2800" dirty="0"/>
              <a:t>Minimize effects of stress by exploring possible consequences of action or inaction</a:t>
            </a:r>
          </a:p>
          <a:p>
            <a:pPr lvl="1">
              <a:defRPr/>
            </a:pPr>
            <a:r>
              <a:rPr lang="en-US" altLang="en-US" sz="2400" dirty="0"/>
              <a:t>Remove fear of the unknown</a:t>
            </a:r>
          </a:p>
          <a:p>
            <a:pPr lvl="1">
              <a:defRPr/>
            </a:pPr>
            <a:r>
              <a:rPr lang="en-US" altLang="en-US" sz="2400" dirty="0"/>
              <a:t>Deal with it rationally</a:t>
            </a:r>
          </a:p>
          <a:p>
            <a:endParaRPr lang="en-US" dirty="0"/>
          </a:p>
        </p:txBody>
      </p:sp>
      <p:sp>
        <p:nvSpPr>
          <p:cNvPr id="3" name="Title 2"/>
          <p:cNvSpPr>
            <a:spLocks noGrp="1"/>
          </p:cNvSpPr>
          <p:nvPr>
            <p:ph type="title"/>
          </p:nvPr>
        </p:nvSpPr>
        <p:spPr/>
        <p:txBody>
          <a:bodyPr/>
          <a:lstStyle/>
          <a:p>
            <a:r>
              <a:rPr lang="en-US" dirty="0" smtClean="0"/>
              <a:t>Control</a:t>
            </a:r>
            <a:endParaRPr lang="en-US" dirty="0"/>
          </a:p>
        </p:txBody>
      </p:sp>
    </p:spTree>
    <p:extLst>
      <p:ext uri="{BB962C8B-B14F-4D97-AF65-F5344CB8AC3E}">
        <p14:creationId xmlns:p14="http://schemas.microsoft.com/office/powerpoint/2010/main" val="960152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2286000" y="1676400"/>
            <a:ext cx="45720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3600" dirty="0"/>
              <a:t>Step 5</a:t>
            </a:r>
          </a:p>
          <a:p>
            <a:pPr algn="ctr" eaLnBrk="1" hangingPunct="1"/>
            <a:r>
              <a:rPr lang="en-US" altLang="en-US" sz="5400" b="1" dirty="0">
                <a:solidFill>
                  <a:schemeClr val="accent2"/>
                </a:solidFill>
              </a:rPr>
              <a:t>Commitment</a:t>
            </a:r>
          </a:p>
        </p:txBody>
      </p:sp>
    </p:spTree>
    <p:extLst>
      <p:ext uri="{BB962C8B-B14F-4D97-AF65-F5344CB8AC3E}">
        <p14:creationId xmlns:p14="http://schemas.microsoft.com/office/powerpoint/2010/main" val="3155039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defRPr/>
            </a:pPr>
            <a:r>
              <a:rPr lang="en-US" altLang="en-US" sz="2800" dirty="0"/>
              <a:t>Have a mission or purpose for </a:t>
            </a:r>
            <a:br>
              <a:rPr lang="en-US" altLang="en-US" sz="2800" dirty="0"/>
            </a:br>
            <a:r>
              <a:rPr lang="en-US" altLang="en-US" sz="2800" dirty="0"/>
              <a:t>your life</a:t>
            </a:r>
          </a:p>
          <a:p>
            <a:pPr>
              <a:defRPr/>
            </a:pPr>
            <a:r>
              <a:rPr lang="en-US" altLang="en-US" sz="2800" dirty="0"/>
              <a:t>Be committed to whatever you do</a:t>
            </a:r>
          </a:p>
          <a:p>
            <a:pPr>
              <a:defRPr/>
            </a:pPr>
            <a:r>
              <a:rPr lang="en-US" altLang="en-US" sz="2800" dirty="0"/>
              <a:t>Believe what you do is meaningful, purposeful and right</a:t>
            </a:r>
          </a:p>
        </p:txBody>
      </p:sp>
      <p:sp>
        <p:nvSpPr>
          <p:cNvPr id="3" name="Title 2"/>
          <p:cNvSpPr>
            <a:spLocks noGrp="1"/>
          </p:cNvSpPr>
          <p:nvPr>
            <p:ph type="title"/>
          </p:nvPr>
        </p:nvSpPr>
        <p:spPr/>
        <p:txBody>
          <a:bodyPr/>
          <a:lstStyle/>
          <a:p>
            <a:r>
              <a:rPr lang="en-US" altLang="en-US" dirty="0"/>
              <a:t>Commitment</a:t>
            </a:r>
            <a:endParaRPr lang="en-US" dirty="0"/>
          </a:p>
        </p:txBody>
      </p:sp>
    </p:spTree>
    <p:extLst>
      <p:ext uri="{BB962C8B-B14F-4D97-AF65-F5344CB8AC3E}">
        <p14:creationId xmlns:p14="http://schemas.microsoft.com/office/powerpoint/2010/main" val="4175910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defRPr/>
            </a:pPr>
            <a:r>
              <a:rPr lang="en-US" altLang="en-US" sz="2400" dirty="0"/>
              <a:t>Commit to learn from EVERY experience</a:t>
            </a:r>
          </a:p>
          <a:p>
            <a:pPr>
              <a:defRPr/>
            </a:pPr>
            <a:r>
              <a:rPr lang="en-US" altLang="en-US" sz="2400" dirty="0"/>
              <a:t>By experiencing stress, we learn to deal with stress</a:t>
            </a:r>
          </a:p>
          <a:p>
            <a:pPr>
              <a:defRPr/>
            </a:pPr>
            <a:r>
              <a:rPr lang="en-US" altLang="en-US" sz="2400" dirty="0"/>
              <a:t>We actually train ourselves to better handle stress</a:t>
            </a:r>
          </a:p>
        </p:txBody>
      </p:sp>
      <p:sp>
        <p:nvSpPr>
          <p:cNvPr id="3" name="Title 2"/>
          <p:cNvSpPr>
            <a:spLocks noGrp="1"/>
          </p:cNvSpPr>
          <p:nvPr>
            <p:ph type="title"/>
          </p:nvPr>
        </p:nvSpPr>
        <p:spPr/>
        <p:txBody>
          <a:bodyPr/>
          <a:lstStyle/>
          <a:p>
            <a:r>
              <a:rPr lang="en-US" altLang="en-US" dirty="0"/>
              <a:t>Commitment</a:t>
            </a:r>
            <a:endParaRPr lang="en-US" dirty="0"/>
          </a:p>
        </p:txBody>
      </p:sp>
    </p:spTree>
    <p:extLst>
      <p:ext uri="{BB962C8B-B14F-4D97-AF65-F5344CB8AC3E}">
        <p14:creationId xmlns:p14="http://schemas.microsoft.com/office/powerpoint/2010/main" val="25982130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Documents and Settings\saraw\Local Settings\Temporary Internet Files\Content.IE5\64W2TI3N\MC900434859[1].png"/>
          <p:cNvPicPr>
            <a:picLocks noChangeAspect="1" noChangeArrowheads="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3200400" y="2057400"/>
            <a:ext cx="2609850" cy="2609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6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en-US" sz="4000" i="1" dirty="0" smtClean="0"/>
              <a:t> Stress </a:t>
            </a:r>
            <a:r>
              <a:rPr lang="en-US" altLang="en-US" sz="4000" i="1" dirty="0"/>
              <a:t>is the body’s reaction </a:t>
            </a:r>
            <a:br>
              <a:rPr lang="en-US" altLang="en-US" sz="4000" i="1" dirty="0"/>
            </a:br>
            <a:r>
              <a:rPr lang="en-US" altLang="en-US" sz="4000" i="1" dirty="0"/>
              <a:t>to a change that requires a </a:t>
            </a:r>
            <a:br>
              <a:rPr lang="en-US" altLang="en-US" sz="4000" i="1" dirty="0"/>
            </a:br>
            <a:r>
              <a:rPr lang="en-US" altLang="en-US" sz="4000" i="1" dirty="0"/>
              <a:t>physical, mental or emotional adjustment or response.</a:t>
            </a:r>
          </a:p>
          <a:p>
            <a:endParaRPr lang="en-US" dirty="0"/>
          </a:p>
        </p:txBody>
      </p:sp>
      <p:sp>
        <p:nvSpPr>
          <p:cNvPr id="3" name="Title 2"/>
          <p:cNvSpPr>
            <a:spLocks noGrp="1"/>
          </p:cNvSpPr>
          <p:nvPr>
            <p:ph type="title"/>
          </p:nvPr>
        </p:nvSpPr>
        <p:spPr/>
        <p:txBody>
          <a:bodyPr/>
          <a:lstStyle/>
          <a:p>
            <a:r>
              <a:rPr lang="en-US" altLang="en-US" dirty="0"/>
              <a:t>Definition</a:t>
            </a:r>
            <a:endParaRPr lang="en-US" dirty="0"/>
          </a:p>
        </p:txBody>
      </p:sp>
    </p:spTree>
    <p:extLst>
      <p:ext uri="{BB962C8B-B14F-4D97-AF65-F5344CB8AC3E}">
        <p14:creationId xmlns:p14="http://schemas.microsoft.com/office/powerpoint/2010/main" val="28169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altLang="en-US" sz="3200" dirty="0" smtClean="0"/>
              <a:t> Negative </a:t>
            </a:r>
            <a:r>
              <a:rPr lang="en-US" altLang="en-US" sz="3200" dirty="0"/>
              <a:t>stress is referred to as distress</a:t>
            </a:r>
          </a:p>
          <a:p>
            <a:pPr lvl="1">
              <a:defRPr/>
            </a:pPr>
            <a:r>
              <a:rPr lang="en-US" altLang="en-US" sz="2800" dirty="0"/>
              <a:t>Caused by losing, </a:t>
            </a:r>
            <a:br>
              <a:rPr lang="en-US" altLang="en-US" sz="2800" dirty="0"/>
            </a:br>
            <a:r>
              <a:rPr lang="en-US" altLang="en-US" sz="2800" dirty="0"/>
              <a:t>failing, overworking </a:t>
            </a:r>
            <a:br>
              <a:rPr lang="en-US" altLang="en-US" sz="2800" dirty="0"/>
            </a:br>
            <a:r>
              <a:rPr lang="en-US" altLang="en-US" sz="2800" dirty="0"/>
              <a:t>and not coping </a:t>
            </a:r>
            <a:br>
              <a:rPr lang="en-US" altLang="en-US" sz="2800" dirty="0"/>
            </a:br>
            <a:r>
              <a:rPr lang="en-US" altLang="en-US" sz="2800" dirty="0"/>
              <a:t>properly</a:t>
            </a:r>
          </a:p>
          <a:p>
            <a:pPr lvl="1">
              <a:defRPr/>
            </a:pPr>
            <a:r>
              <a:rPr lang="en-US" altLang="en-US" sz="2800" dirty="0"/>
              <a:t>Can be harmful if </a:t>
            </a:r>
            <a:br>
              <a:rPr lang="en-US" altLang="en-US" sz="2800" dirty="0"/>
            </a:br>
            <a:r>
              <a:rPr lang="en-US" altLang="en-US" sz="2800" dirty="0"/>
              <a:t>not handled, but is </a:t>
            </a:r>
            <a:br>
              <a:rPr lang="en-US" altLang="en-US" sz="2800" dirty="0"/>
            </a:br>
            <a:r>
              <a:rPr lang="en-US" altLang="en-US" sz="2800" dirty="0"/>
              <a:t>perfectly normal</a:t>
            </a:r>
          </a:p>
          <a:p>
            <a:endParaRPr lang="en-US" dirty="0"/>
          </a:p>
        </p:txBody>
      </p:sp>
      <p:sp>
        <p:nvSpPr>
          <p:cNvPr id="3" name="Title 2"/>
          <p:cNvSpPr>
            <a:spLocks noGrp="1"/>
          </p:cNvSpPr>
          <p:nvPr>
            <p:ph type="title"/>
          </p:nvPr>
        </p:nvSpPr>
        <p:spPr/>
        <p:txBody>
          <a:bodyPr/>
          <a:lstStyle/>
          <a:p>
            <a:r>
              <a:rPr lang="en-US" altLang="en-US" dirty="0"/>
              <a:t>Stress</a:t>
            </a:r>
            <a:endParaRPr lang="en-US" dirty="0"/>
          </a:p>
        </p:txBody>
      </p:sp>
      <p:pic>
        <p:nvPicPr>
          <p:cNvPr id="4" name="Picture 6" descr="C:\Documents and Settings\saraw\Local Settings\Temporary Internet Files\Content.IE5\8YDGVG16\MP900431223[1].jpg"/>
          <p:cNvPicPr>
            <a:picLocks noChangeAspect="1" noChangeArrowheads="1"/>
          </p:cNvPicPr>
          <p:nvPr/>
        </p:nvPicPr>
        <p:blipFill>
          <a:blip r:embed="rId3"/>
          <a:srcRect/>
          <a:stretch>
            <a:fillRect/>
          </a:stretch>
        </p:blipFill>
        <p:spPr bwMode="auto">
          <a:xfrm>
            <a:off x="5334000" y="2438400"/>
            <a:ext cx="2959100" cy="29591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715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altLang="en-US" sz="3200" dirty="0" smtClean="0"/>
              <a:t> Not </a:t>
            </a:r>
            <a:r>
              <a:rPr lang="en-US" altLang="en-US" sz="3200" dirty="0"/>
              <a:t>all stress is negative</a:t>
            </a:r>
          </a:p>
          <a:p>
            <a:pPr>
              <a:defRPr/>
            </a:pPr>
            <a:r>
              <a:rPr lang="en-US" altLang="en-US" sz="3200" dirty="0" smtClean="0"/>
              <a:t> Positive </a:t>
            </a:r>
            <a:r>
              <a:rPr lang="en-US" altLang="en-US" sz="3200" dirty="0"/>
              <a:t>stress results from exhilarating experiences</a:t>
            </a:r>
          </a:p>
          <a:p>
            <a:pPr lvl="1">
              <a:defRPr/>
            </a:pPr>
            <a:r>
              <a:rPr lang="en-US" altLang="en-US" sz="2800" dirty="0"/>
              <a:t>Winning the lottery</a:t>
            </a:r>
          </a:p>
          <a:p>
            <a:pPr lvl="1">
              <a:defRPr/>
            </a:pPr>
            <a:r>
              <a:rPr lang="en-US" altLang="en-US" sz="2800" dirty="0"/>
              <a:t>Unexpected promotion</a:t>
            </a:r>
          </a:p>
          <a:p>
            <a:pPr lvl="1">
              <a:defRPr/>
            </a:pPr>
            <a:r>
              <a:rPr lang="en-US" altLang="en-US" sz="2800" dirty="0"/>
              <a:t>Recognitions/awards</a:t>
            </a:r>
          </a:p>
        </p:txBody>
      </p:sp>
      <p:sp>
        <p:nvSpPr>
          <p:cNvPr id="3" name="Title 2"/>
          <p:cNvSpPr>
            <a:spLocks noGrp="1"/>
          </p:cNvSpPr>
          <p:nvPr>
            <p:ph type="title"/>
          </p:nvPr>
        </p:nvSpPr>
        <p:spPr/>
        <p:txBody>
          <a:bodyPr/>
          <a:lstStyle/>
          <a:p>
            <a:r>
              <a:rPr lang="en-US" altLang="en-US" dirty="0"/>
              <a:t>Stress</a:t>
            </a:r>
            <a:endParaRPr lang="en-US" dirty="0"/>
          </a:p>
        </p:txBody>
      </p:sp>
    </p:spTree>
    <p:extLst>
      <p:ext uri="{BB962C8B-B14F-4D97-AF65-F5344CB8AC3E}">
        <p14:creationId xmlns:p14="http://schemas.microsoft.com/office/powerpoint/2010/main" val="365304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altLang="en-US" sz="2800" dirty="0" smtClean="0"/>
              <a:t> Stress </a:t>
            </a:r>
            <a:r>
              <a:rPr lang="en-US" altLang="en-US" sz="2800" dirty="0"/>
              <a:t>is a part of everyday life</a:t>
            </a:r>
          </a:p>
          <a:p>
            <a:pPr lvl="1">
              <a:defRPr/>
            </a:pPr>
            <a:r>
              <a:rPr lang="en-US" altLang="en-US" sz="2400" dirty="0"/>
              <a:t>Time, money and relationships ensure that stress will ALWAYS be with us</a:t>
            </a:r>
          </a:p>
        </p:txBody>
      </p:sp>
      <p:sp>
        <p:nvSpPr>
          <p:cNvPr id="3" name="Title 2"/>
          <p:cNvSpPr>
            <a:spLocks noGrp="1"/>
          </p:cNvSpPr>
          <p:nvPr>
            <p:ph type="title"/>
          </p:nvPr>
        </p:nvSpPr>
        <p:spPr/>
        <p:txBody>
          <a:bodyPr/>
          <a:lstStyle/>
          <a:p>
            <a:r>
              <a:rPr lang="en-US" altLang="en-US" dirty="0"/>
              <a:t>Stress</a:t>
            </a:r>
            <a:endParaRPr lang="en-US" dirty="0"/>
          </a:p>
        </p:txBody>
      </p:sp>
      <p:pic>
        <p:nvPicPr>
          <p:cNvPr id="4" name="Picture 6" descr="C:\Documents and Settings\saraw\Local Settings\Temporary Internet Files\Content.IE5\8YDGVG16\MP900442197[1].jpg"/>
          <p:cNvPicPr>
            <a:picLocks noChangeAspect="1" noChangeArrowheads="1"/>
          </p:cNvPicPr>
          <p:nvPr/>
        </p:nvPicPr>
        <p:blipFill>
          <a:blip r:embed="rId3"/>
          <a:srcRect/>
          <a:stretch>
            <a:fillRect/>
          </a:stretch>
        </p:blipFill>
        <p:spPr bwMode="auto">
          <a:xfrm>
            <a:off x="2667000" y="3200400"/>
            <a:ext cx="3886200" cy="2590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901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Five Steps to </a:t>
            </a:r>
            <a:br>
              <a:rPr lang="en-US" altLang="en-US" dirty="0"/>
            </a:br>
            <a:r>
              <a:rPr lang="en-US" altLang="en-US" dirty="0"/>
              <a:t>Handle Stress</a:t>
            </a:r>
            <a:endParaRPr lang="en-US" dirty="0"/>
          </a:p>
        </p:txBody>
      </p:sp>
      <p:grpSp>
        <p:nvGrpSpPr>
          <p:cNvPr id="4" name="Group 5"/>
          <p:cNvGrpSpPr>
            <a:grpSpLocks/>
          </p:cNvGrpSpPr>
          <p:nvPr/>
        </p:nvGrpSpPr>
        <p:grpSpPr bwMode="auto">
          <a:xfrm>
            <a:off x="2743200" y="2058987"/>
            <a:ext cx="3733800" cy="4065587"/>
            <a:chOff x="2667000" y="2058821"/>
            <a:chExt cx="4343399" cy="4065919"/>
          </a:xfrm>
        </p:grpSpPr>
        <p:sp>
          <p:nvSpPr>
            <p:cNvPr id="5" name="Freeform 4"/>
            <p:cNvSpPr/>
            <p:nvPr/>
          </p:nvSpPr>
          <p:spPr>
            <a:xfrm>
              <a:off x="2667000" y="2058821"/>
              <a:ext cx="637106" cy="908124"/>
            </a:xfrm>
            <a:custGeom>
              <a:avLst/>
              <a:gdLst>
                <a:gd name="connsiteX0" fmla="*/ 0 w 908915"/>
                <a:gd name="connsiteY0" fmla="*/ 0 h 636240"/>
                <a:gd name="connsiteX1" fmla="*/ 590795 w 908915"/>
                <a:gd name="connsiteY1" fmla="*/ 0 h 636240"/>
                <a:gd name="connsiteX2" fmla="*/ 908915 w 908915"/>
                <a:gd name="connsiteY2" fmla="*/ 318120 h 636240"/>
                <a:gd name="connsiteX3" fmla="*/ 590795 w 908915"/>
                <a:gd name="connsiteY3" fmla="*/ 636240 h 636240"/>
                <a:gd name="connsiteX4" fmla="*/ 0 w 908915"/>
                <a:gd name="connsiteY4" fmla="*/ 636240 h 636240"/>
                <a:gd name="connsiteX5" fmla="*/ 318120 w 908915"/>
                <a:gd name="connsiteY5" fmla="*/ 318120 h 636240"/>
                <a:gd name="connsiteX6" fmla="*/ 0 w 908915"/>
                <a:gd name="connsiteY6" fmla="*/ 0 h 6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15" h="636240">
                  <a:moveTo>
                    <a:pt x="908914" y="0"/>
                  </a:moveTo>
                  <a:lnTo>
                    <a:pt x="908914" y="413556"/>
                  </a:lnTo>
                  <a:lnTo>
                    <a:pt x="454458" y="636240"/>
                  </a:lnTo>
                  <a:lnTo>
                    <a:pt x="1" y="413556"/>
                  </a:lnTo>
                  <a:lnTo>
                    <a:pt x="1" y="0"/>
                  </a:lnTo>
                  <a:lnTo>
                    <a:pt x="454458" y="222684"/>
                  </a:lnTo>
                  <a:lnTo>
                    <a:pt x="908914"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11431" tIns="329550" rIns="11430" bIns="329551" spcCol="1270" anchor="ctr"/>
            <a:lstStyle/>
            <a:p>
              <a:pPr algn="ctr" defTabSz="800100">
                <a:lnSpc>
                  <a:spcPct val="90000"/>
                </a:lnSpc>
                <a:spcAft>
                  <a:spcPct val="35000"/>
                </a:spcAft>
                <a:defRPr/>
              </a:pPr>
              <a:r>
                <a:rPr lang="en-US" b="1" dirty="0"/>
                <a:t>1.</a:t>
              </a:r>
            </a:p>
          </p:txBody>
        </p:sp>
        <p:sp>
          <p:nvSpPr>
            <p:cNvPr id="6" name="Freeform 5"/>
            <p:cNvSpPr/>
            <p:nvPr/>
          </p:nvSpPr>
          <p:spPr>
            <a:xfrm>
              <a:off x="3304106" y="2058821"/>
              <a:ext cx="3706293" cy="590598"/>
            </a:xfrm>
            <a:custGeom>
              <a:avLst/>
              <a:gdLst>
                <a:gd name="connsiteX0" fmla="*/ 98468 w 590795"/>
                <a:gd name="connsiteY0" fmla="*/ 0 h 3707159"/>
                <a:gd name="connsiteX1" fmla="*/ 492327 w 590795"/>
                <a:gd name="connsiteY1" fmla="*/ 0 h 3707159"/>
                <a:gd name="connsiteX2" fmla="*/ 590795 w 590795"/>
                <a:gd name="connsiteY2" fmla="*/ 98468 h 3707159"/>
                <a:gd name="connsiteX3" fmla="*/ 590795 w 590795"/>
                <a:gd name="connsiteY3" fmla="*/ 3707159 h 3707159"/>
                <a:gd name="connsiteX4" fmla="*/ 590795 w 590795"/>
                <a:gd name="connsiteY4" fmla="*/ 3707159 h 3707159"/>
                <a:gd name="connsiteX5" fmla="*/ 0 w 590795"/>
                <a:gd name="connsiteY5" fmla="*/ 3707159 h 3707159"/>
                <a:gd name="connsiteX6" fmla="*/ 0 w 590795"/>
                <a:gd name="connsiteY6" fmla="*/ 3707159 h 3707159"/>
                <a:gd name="connsiteX7" fmla="*/ 0 w 590795"/>
                <a:gd name="connsiteY7" fmla="*/ 98468 h 3707159"/>
                <a:gd name="connsiteX8" fmla="*/ 98468 w 590795"/>
                <a:gd name="connsiteY8" fmla="*/ 0 h 370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795" h="3707159">
                  <a:moveTo>
                    <a:pt x="590795" y="617873"/>
                  </a:moveTo>
                  <a:lnTo>
                    <a:pt x="590795" y="3089286"/>
                  </a:lnTo>
                  <a:cubicBezTo>
                    <a:pt x="590795" y="3430525"/>
                    <a:pt x="583769" y="3707159"/>
                    <a:pt x="575103" y="3707159"/>
                  </a:cubicBezTo>
                  <a:lnTo>
                    <a:pt x="0" y="3707159"/>
                  </a:lnTo>
                  <a:lnTo>
                    <a:pt x="0" y="3707159"/>
                  </a:lnTo>
                  <a:lnTo>
                    <a:pt x="0" y="0"/>
                  </a:lnTo>
                  <a:lnTo>
                    <a:pt x="0" y="0"/>
                  </a:lnTo>
                  <a:lnTo>
                    <a:pt x="575103" y="0"/>
                  </a:lnTo>
                  <a:cubicBezTo>
                    <a:pt x="583769" y="0"/>
                    <a:pt x="590795" y="276634"/>
                    <a:pt x="590795" y="617873"/>
                  </a:cubicBezTo>
                  <a:close/>
                </a:path>
              </a:pathLst>
            </a:custGeom>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84912" tIns="45350" rIns="45350" bIns="45350" spcCol="1270" anchor="ctr"/>
            <a:lstStyle/>
            <a:p>
              <a:pPr marL="0" lvl="1" defTabSz="1155700">
                <a:lnSpc>
                  <a:spcPct val="90000"/>
                </a:lnSpc>
                <a:spcAft>
                  <a:spcPct val="15000"/>
                </a:spcAft>
                <a:defRPr/>
              </a:pPr>
              <a:r>
                <a:rPr lang="en-US" sz="2600" b="1" dirty="0"/>
                <a:t>Awareness</a:t>
              </a:r>
            </a:p>
          </p:txBody>
        </p:sp>
        <p:sp>
          <p:nvSpPr>
            <p:cNvPr id="7" name="Freeform 6"/>
            <p:cNvSpPr/>
            <p:nvPr/>
          </p:nvSpPr>
          <p:spPr>
            <a:xfrm>
              <a:off x="2667000" y="2847872"/>
              <a:ext cx="637106" cy="909712"/>
            </a:xfrm>
            <a:custGeom>
              <a:avLst/>
              <a:gdLst>
                <a:gd name="connsiteX0" fmla="*/ 0 w 908915"/>
                <a:gd name="connsiteY0" fmla="*/ 0 h 636240"/>
                <a:gd name="connsiteX1" fmla="*/ 590795 w 908915"/>
                <a:gd name="connsiteY1" fmla="*/ 0 h 636240"/>
                <a:gd name="connsiteX2" fmla="*/ 908915 w 908915"/>
                <a:gd name="connsiteY2" fmla="*/ 318120 h 636240"/>
                <a:gd name="connsiteX3" fmla="*/ 590795 w 908915"/>
                <a:gd name="connsiteY3" fmla="*/ 636240 h 636240"/>
                <a:gd name="connsiteX4" fmla="*/ 0 w 908915"/>
                <a:gd name="connsiteY4" fmla="*/ 636240 h 636240"/>
                <a:gd name="connsiteX5" fmla="*/ 318120 w 908915"/>
                <a:gd name="connsiteY5" fmla="*/ 318120 h 636240"/>
                <a:gd name="connsiteX6" fmla="*/ 0 w 908915"/>
                <a:gd name="connsiteY6" fmla="*/ 0 h 6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15" h="636240">
                  <a:moveTo>
                    <a:pt x="908914" y="0"/>
                  </a:moveTo>
                  <a:lnTo>
                    <a:pt x="908914" y="413556"/>
                  </a:lnTo>
                  <a:lnTo>
                    <a:pt x="454458" y="636240"/>
                  </a:lnTo>
                  <a:lnTo>
                    <a:pt x="1" y="413556"/>
                  </a:lnTo>
                  <a:lnTo>
                    <a:pt x="1" y="0"/>
                  </a:lnTo>
                  <a:lnTo>
                    <a:pt x="454458" y="222684"/>
                  </a:lnTo>
                  <a:lnTo>
                    <a:pt x="908914"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11431" tIns="329550" rIns="11430" bIns="329551" spcCol="1270" anchor="ctr"/>
            <a:lstStyle/>
            <a:p>
              <a:pPr algn="ctr" defTabSz="800100">
                <a:lnSpc>
                  <a:spcPct val="90000"/>
                </a:lnSpc>
                <a:spcAft>
                  <a:spcPct val="35000"/>
                </a:spcAft>
                <a:defRPr/>
              </a:pPr>
              <a:r>
                <a:rPr lang="en-US" b="1" dirty="0"/>
                <a:t>2.</a:t>
              </a:r>
            </a:p>
          </p:txBody>
        </p:sp>
        <p:sp>
          <p:nvSpPr>
            <p:cNvPr id="8" name="Freeform 7"/>
            <p:cNvSpPr/>
            <p:nvPr/>
          </p:nvSpPr>
          <p:spPr>
            <a:xfrm>
              <a:off x="3304106" y="2847872"/>
              <a:ext cx="3706293" cy="590598"/>
            </a:xfrm>
            <a:custGeom>
              <a:avLst/>
              <a:gdLst>
                <a:gd name="connsiteX0" fmla="*/ 98468 w 590795"/>
                <a:gd name="connsiteY0" fmla="*/ 0 h 3707159"/>
                <a:gd name="connsiteX1" fmla="*/ 492327 w 590795"/>
                <a:gd name="connsiteY1" fmla="*/ 0 h 3707159"/>
                <a:gd name="connsiteX2" fmla="*/ 590795 w 590795"/>
                <a:gd name="connsiteY2" fmla="*/ 98468 h 3707159"/>
                <a:gd name="connsiteX3" fmla="*/ 590795 w 590795"/>
                <a:gd name="connsiteY3" fmla="*/ 3707159 h 3707159"/>
                <a:gd name="connsiteX4" fmla="*/ 590795 w 590795"/>
                <a:gd name="connsiteY4" fmla="*/ 3707159 h 3707159"/>
                <a:gd name="connsiteX5" fmla="*/ 0 w 590795"/>
                <a:gd name="connsiteY5" fmla="*/ 3707159 h 3707159"/>
                <a:gd name="connsiteX6" fmla="*/ 0 w 590795"/>
                <a:gd name="connsiteY6" fmla="*/ 3707159 h 3707159"/>
                <a:gd name="connsiteX7" fmla="*/ 0 w 590795"/>
                <a:gd name="connsiteY7" fmla="*/ 98468 h 3707159"/>
                <a:gd name="connsiteX8" fmla="*/ 98468 w 590795"/>
                <a:gd name="connsiteY8" fmla="*/ 0 h 370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795" h="3707159">
                  <a:moveTo>
                    <a:pt x="590795" y="617873"/>
                  </a:moveTo>
                  <a:lnTo>
                    <a:pt x="590795" y="3089286"/>
                  </a:lnTo>
                  <a:cubicBezTo>
                    <a:pt x="590795" y="3430525"/>
                    <a:pt x="583769" y="3707159"/>
                    <a:pt x="575103" y="3707159"/>
                  </a:cubicBezTo>
                  <a:lnTo>
                    <a:pt x="0" y="3707159"/>
                  </a:lnTo>
                  <a:lnTo>
                    <a:pt x="0" y="3707159"/>
                  </a:lnTo>
                  <a:lnTo>
                    <a:pt x="0" y="0"/>
                  </a:lnTo>
                  <a:lnTo>
                    <a:pt x="0" y="0"/>
                  </a:lnTo>
                  <a:lnTo>
                    <a:pt x="575103" y="0"/>
                  </a:lnTo>
                  <a:cubicBezTo>
                    <a:pt x="583769" y="0"/>
                    <a:pt x="590795" y="276634"/>
                    <a:pt x="590795" y="617873"/>
                  </a:cubicBezTo>
                  <a:close/>
                </a:path>
              </a:pathLst>
            </a:custGeom>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84912" tIns="45350" rIns="45350" bIns="45350" spcCol="1270" anchor="ctr"/>
            <a:lstStyle/>
            <a:p>
              <a:pPr marL="0" lvl="1" defTabSz="1155700">
                <a:lnSpc>
                  <a:spcPct val="90000"/>
                </a:lnSpc>
                <a:spcAft>
                  <a:spcPct val="15000"/>
                </a:spcAft>
                <a:defRPr/>
              </a:pPr>
              <a:r>
                <a:rPr lang="en-US" sz="2600" b="1" dirty="0"/>
                <a:t>Attitude</a:t>
              </a:r>
            </a:p>
          </p:txBody>
        </p:sp>
        <p:sp>
          <p:nvSpPr>
            <p:cNvPr id="9" name="Freeform 8"/>
            <p:cNvSpPr/>
            <p:nvPr/>
          </p:nvSpPr>
          <p:spPr>
            <a:xfrm>
              <a:off x="2667000" y="3636925"/>
              <a:ext cx="637106" cy="909711"/>
            </a:xfrm>
            <a:custGeom>
              <a:avLst/>
              <a:gdLst>
                <a:gd name="connsiteX0" fmla="*/ 0 w 908915"/>
                <a:gd name="connsiteY0" fmla="*/ 0 h 636240"/>
                <a:gd name="connsiteX1" fmla="*/ 590795 w 908915"/>
                <a:gd name="connsiteY1" fmla="*/ 0 h 636240"/>
                <a:gd name="connsiteX2" fmla="*/ 908915 w 908915"/>
                <a:gd name="connsiteY2" fmla="*/ 318120 h 636240"/>
                <a:gd name="connsiteX3" fmla="*/ 590795 w 908915"/>
                <a:gd name="connsiteY3" fmla="*/ 636240 h 636240"/>
                <a:gd name="connsiteX4" fmla="*/ 0 w 908915"/>
                <a:gd name="connsiteY4" fmla="*/ 636240 h 636240"/>
                <a:gd name="connsiteX5" fmla="*/ 318120 w 908915"/>
                <a:gd name="connsiteY5" fmla="*/ 318120 h 636240"/>
                <a:gd name="connsiteX6" fmla="*/ 0 w 908915"/>
                <a:gd name="connsiteY6" fmla="*/ 0 h 6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15" h="636240">
                  <a:moveTo>
                    <a:pt x="908914" y="0"/>
                  </a:moveTo>
                  <a:lnTo>
                    <a:pt x="908914" y="413556"/>
                  </a:lnTo>
                  <a:lnTo>
                    <a:pt x="454458" y="636240"/>
                  </a:lnTo>
                  <a:lnTo>
                    <a:pt x="1" y="413556"/>
                  </a:lnTo>
                  <a:lnTo>
                    <a:pt x="1" y="0"/>
                  </a:lnTo>
                  <a:lnTo>
                    <a:pt x="454458" y="222684"/>
                  </a:lnTo>
                  <a:lnTo>
                    <a:pt x="908914"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11431" tIns="329550" rIns="11430" bIns="329551" spcCol="1270" anchor="ctr"/>
            <a:lstStyle/>
            <a:p>
              <a:pPr algn="ctr" defTabSz="800100">
                <a:lnSpc>
                  <a:spcPct val="90000"/>
                </a:lnSpc>
                <a:spcAft>
                  <a:spcPct val="35000"/>
                </a:spcAft>
                <a:defRPr/>
              </a:pPr>
              <a:r>
                <a:rPr lang="en-US" b="1" dirty="0"/>
                <a:t>3.</a:t>
              </a:r>
            </a:p>
          </p:txBody>
        </p:sp>
        <p:sp>
          <p:nvSpPr>
            <p:cNvPr id="10" name="Freeform 9"/>
            <p:cNvSpPr/>
            <p:nvPr/>
          </p:nvSpPr>
          <p:spPr>
            <a:xfrm>
              <a:off x="3304106" y="3636925"/>
              <a:ext cx="3706293" cy="590598"/>
            </a:xfrm>
            <a:custGeom>
              <a:avLst/>
              <a:gdLst>
                <a:gd name="connsiteX0" fmla="*/ 98468 w 590795"/>
                <a:gd name="connsiteY0" fmla="*/ 0 h 3707159"/>
                <a:gd name="connsiteX1" fmla="*/ 492327 w 590795"/>
                <a:gd name="connsiteY1" fmla="*/ 0 h 3707159"/>
                <a:gd name="connsiteX2" fmla="*/ 590795 w 590795"/>
                <a:gd name="connsiteY2" fmla="*/ 98468 h 3707159"/>
                <a:gd name="connsiteX3" fmla="*/ 590795 w 590795"/>
                <a:gd name="connsiteY3" fmla="*/ 3707159 h 3707159"/>
                <a:gd name="connsiteX4" fmla="*/ 590795 w 590795"/>
                <a:gd name="connsiteY4" fmla="*/ 3707159 h 3707159"/>
                <a:gd name="connsiteX5" fmla="*/ 0 w 590795"/>
                <a:gd name="connsiteY5" fmla="*/ 3707159 h 3707159"/>
                <a:gd name="connsiteX6" fmla="*/ 0 w 590795"/>
                <a:gd name="connsiteY6" fmla="*/ 3707159 h 3707159"/>
                <a:gd name="connsiteX7" fmla="*/ 0 w 590795"/>
                <a:gd name="connsiteY7" fmla="*/ 98468 h 3707159"/>
                <a:gd name="connsiteX8" fmla="*/ 98468 w 590795"/>
                <a:gd name="connsiteY8" fmla="*/ 0 h 370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795" h="3707159">
                  <a:moveTo>
                    <a:pt x="590795" y="617873"/>
                  </a:moveTo>
                  <a:lnTo>
                    <a:pt x="590795" y="3089286"/>
                  </a:lnTo>
                  <a:cubicBezTo>
                    <a:pt x="590795" y="3430525"/>
                    <a:pt x="583769" y="3707159"/>
                    <a:pt x="575103" y="3707159"/>
                  </a:cubicBezTo>
                  <a:lnTo>
                    <a:pt x="0" y="3707159"/>
                  </a:lnTo>
                  <a:lnTo>
                    <a:pt x="0" y="3707159"/>
                  </a:lnTo>
                  <a:lnTo>
                    <a:pt x="0" y="0"/>
                  </a:lnTo>
                  <a:lnTo>
                    <a:pt x="0" y="0"/>
                  </a:lnTo>
                  <a:lnTo>
                    <a:pt x="575103" y="0"/>
                  </a:lnTo>
                  <a:cubicBezTo>
                    <a:pt x="583769" y="0"/>
                    <a:pt x="590795" y="276634"/>
                    <a:pt x="590795" y="617873"/>
                  </a:cubicBezTo>
                  <a:close/>
                </a:path>
              </a:pathLst>
            </a:custGeom>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84912" tIns="45350" rIns="45350" bIns="45350" spcCol="1270" anchor="ctr"/>
            <a:lstStyle/>
            <a:p>
              <a:pPr marL="0" lvl="1" defTabSz="1155700">
                <a:lnSpc>
                  <a:spcPct val="90000"/>
                </a:lnSpc>
                <a:spcAft>
                  <a:spcPct val="15000"/>
                </a:spcAft>
                <a:defRPr/>
              </a:pPr>
              <a:r>
                <a:rPr lang="en-US" sz="2600" b="1" dirty="0"/>
                <a:t>Action</a:t>
              </a:r>
            </a:p>
          </p:txBody>
        </p:sp>
        <p:sp>
          <p:nvSpPr>
            <p:cNvPr id="11" name="Freeform 10"/>
            <p:cNvSpPr/>
            <p:nvPr/>
          </p:nvSpPr>
          <p:spPr>
            <a:xfrm>
              <a:off x="2667000" y="4425976"/>
              <a:ext cx="637106" cy="909712"/>
            </a:xfrm>
            <a:custGeom>
              <a:avLst/>
              <a:gdLst>
                <a:gd name="connsiteX0" fmla="*/ 0 w 908915"/>
                <a:gd name="connsiteY0" fmla="*/ 0 h 636240"/>
                <a:gd name="connsiteX1" fmla="*/ 590795 w 908915"/>
                <a:gd name="connsiteY1" fmla="*/ 0 h 636240"/>
                <a:gd name="connsiteX2" fmla="*/ 908915 w 908915"/>
                <a:gd name="connsiteY2" fmla="*/ 318120 h 636240"/>
                <a:gd name="connsiteX3" fmla="*/ 590795 w 908915"/>
                <a:gd name="connsiteY3" fmla="*/ 636240 h 636240"/>
                <a:gd name="connsiteX4" fmla="*/ 0 w 908915"/>
                <a:gd name="connsiteY4" fmla="*/ 636240 h 636240"/>
                <a:gd name="connsiteX5" fmla="*/ 318120 w 908915"/>
                <a:gd name="connsiteY5" fmla="*/ 318120 h 636240"/>
                <a:gd name="connsiteX6" fmla="*/ 0 w 908915"/>
                <a:gd name="connsiteY6" fmla="*/ 0 h 6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15" h="636240">
                  <a:moveTo>
                    <a:pt x="908914" y="0"/>
                  </a:moveTo>
                  <a:lnTo>
                    <a:pt x="908914" y="413556"/>
                  </a:lnTo>
                  <a:lnTo>
                    <a:pt x="454458" y="636240"/>
                  </a:lnTo>
                  <a:lnTo>
                    <a:pt x="1" y="413556"/>
                  </a:lnTo>
                  <a:lnTo>
                    <a:pt x="1" y="0"/>
                  </a:lnTo>
                  <a:lnTo>
                    <a:pt x="454458" y="222684"/>
                  </a:lnTo>
                  <a:lnTo>
                    <a:pt x="908914"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11431" tIns="329550" rIns="11430" bIns="329551" spcCol="1270" anchor="ctr"/>
            <a:lstStyle/>
            <a:p>
              <a:pPr algn="ctr" defTabSz="800100">
                <a:lnSpc>
                  <a:spcPct val="90000"/>
                </a:lnSpc>
                <a:spcAft>
                  <a:spcPct val="35000"/>
                </a:spcAft>
                <a:defRPr/>
              </a:pPr>
              <a:r>
                <a:rPr lang="en-US" b="1" dirty="0"/>
                <a:t>4.</a:t>
              </a:r>
            </a:p>
          </p:txBody>
        </p:sp>
        <p:sp>
          <p:nvSpPr>
            <p:cNvPr id="12" name="Freeform 11"/>
            <p:cNvSpPr/>
            <p:nvPr/>
          </p:nvSpPr>
          <p:spPr>
            <a:xfrm>
              <a:off x="3304106" y="4425976"/>
              <a:ext cx="3706293" cy="592186"/>
            </a:xfrm>
            <a:custGeom>
              <a:avLst/>
              <a:gdLst>
                <a:gd name="connsiteX0" fmla="*/ 98468 w 590795"/>
                <a:gd name="connsiteY0" fmla="*/ 0 h 3707159"/>
                <a:gd name="connsiteX1" fmla="*/ 492327 w 590795"/>
                <a:gd name="connsiteY1" fmla="*/ 0 h 3707159"/>
                <a:gd name="connsiteX2" fmla="*/ 590795 w 590795"/>
                <a:gd name="connsiteY2" fmla="*/ 98468 h 3707159"/>
                <a:gd name="connsiteX3" fmla="*/ 590795 w 590795"/>
                <a:gd name="connsiteY3" fmla="*/ 3707159 h 3707159"/>
                <a:gd name="connsiteX4" fmla="*/ 590795 w 590795"/>
                <a:gd name="connsiteY4" fmla="*/ 3707159 h 3707159"/>
                <a:gd name="connsiteX5" fmla="*/ 0 w 590795"/>
                <a:gd name="connsiteY5" fmla="*/ 3707159 h 3707159"/>
                <a:gd name="connsiteX6" fmla="*/ 0 w 590795"/>
                <a:gd name="connsiteY6" fmla="*/ 3707159 h 3707159"/>
                <a:gd name="connsiteX7" fmla="*/ 0 w 590795"/>
                <a:gd name="connsiteY7" fmla="*/ 98468 h 3707159"/>
                <a:gd name="connsiteX8" fmla="*/ 98468 w 590795"/>
                <a:gd name="connsiteY8" fmla="*/ 0 h 370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795" h="3707159">
                  <a:moveTo>
                    <a:pt x="590795" y="617873"/>
                  </a:moveTo>
                  <a:lnTo>
                    <a:pt x="590795" y="3089286"/>
                  </a:lnTo>
                  <a:cubicBezTo>
                    <a:pt x="590795" y="3430525"/>
                    <a:pt x="583769" y="3707159"/>
                    <a:pt x="575103" y="3707159"/>
                  </a:cubicBezTo>
                  <a:lnTo>
                    <a:pt x="0" y="3707159"/>
                  </a:lnTo>
                  <a:lnTo>
                    <a:pt x="0" y="3707159"/>
                  </a:lnTo>
                  <a:lnTo>
                    <a:pt x="0" y="0"/>
                  </a:lnTo>
                  <a:lnTo>
                    <a:pt x="0" y="0"/>
                  </a:lnTo>
                  <a:lnTo>
                    <a:pt x="575103" y="0"/>
                  </a:lnTo>
                  <a:cubicBezTo>
                    <a:pt x="583769" y="0"/>
                    <a:pt x="590795" y="276634"/>
                    <a:pt x="590795" y="617873"/>
                  </a:cubicBezTo>
                  <a:close/>
                </a:path>
              </a:pathLst>
            </a:custGeom>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84912" tIns="45350" rIns="45350" bIns="45351" spcCol="1270" anchor="ctr"/>
            <a:lstStyle/>
            <a:p>
              <a:pPr marL="0" lvl="1" defTabSz="1155700">
                <a:lnSpc>
                  <a:spcPct val="90000"/>
                </a:lnSpc>
                <a:spcAft>
                  <a:spcPct val="15000"/>
                </a:spcAft>
                <a:defRPr/>
              </a:pPr>
              <a:r>
                <a:rPr lang="en-US" sz="2600" b="1" dirty="0"/>
                <a:t>Control</a:t>
              </a:r>
            </a:p>
          </p:txBody>
        </p:sp>
        <p:sp>
          <p:nvSpPr>
            <p:cNvPr id="13" name="Freeform 12"/>
            <p:cNvSpPr/>
            <p:nvPr/>
          </p:nvSpPr>
          <p:spPr>
            <a:xfrm>
              <a:off x="2667000" y="5216616"/>
              <a:ext cx="637106" cy="908124"/>
            </a:xfrm>
            <a:custGeom>
              <a:avLst/>
              <a:gdLst>
                <a:gd name="connsiteX0" fmla="*/ 0 w 908915"/>
                <a:gd name="connsiteY0" fmla="*/ 0 h 636240"/>
                <a:gd name="connsiteX1" fmla="*/ 590795 w 908915"/>
                <a:gd name="connsiteY1" fmla="*/ 0 h 636240"/>
                <a:gd name="connsiteX2" fmla="*/ 908915 w 908915"/>
                <a:gd name="connsiteY2" fmla="*/ 318120 h 636240"/>
                <a:gd name="connsiteX3" fmla="*/ 590795 w 908915"/>
                <a:gd name="connsiteY3" fmla="*/ 636240 h 636240"/>
                <a:gd name="connsiteX4" fmla="*/ 0 w 908915"/>
                <a:gd name="connsiteY4" fmla="*/ 636240 h 636240"/>
                <a:gd name="connsiteX5" fmla="*/ 318120 w 908915"/>
                <a:gd name="connsiteY5" fmla="*/ 318120 h 636240"/>
                <a:gd name="connsiteX6" fmla="*/ 0 w 908915"/>
                <a:gd name="connsiteY6" fmla="*/ 0 h 6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15" h="636240">
                  <a:moveTo>
                    <a:pt x="908914" y="0"/>
                  </a:moveTo>
                  <a:lnTo>
                    <a:pt x="908914" y="413556"/>
                  </a:lnTo>
                  <a:lnTo>
                    <a:pt x="454458" y="636240"/>
                  </a:lnTo>
                  <a:lnTo>
                    <a:pt x="1" y="413556"/>
                  </a:lnTo>
                  <a:lnTo>
                    <a:pt x="1" y="0"/>
                  </a:lnTo>
                  <a:lnTo>
                    <a:pt x="454458" y="222684"/>
                  </a:lnTo>
                  <a:lnTo>
                    <a:pt x="908914"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11431" tIns="329550" rIns="11430" bIns="329551" spcCol="1270" anchor="ctr"/>
            <a:lstStyle/>
            <a:p>
              <a:pPr algn="ctr" defTabSz="800100">
                <a:lnSpc>
                  <a:spcPct val="90000"/>
                </a:lnSpc>
                <a:spcAft>
                  <a:spcPct val="35000"/>
                </a:spcAft>
                <a:defRPr/>
              </a:pPr>
              <a:r>
                <a:rPr lang="en-US" b="1" dirty="0"/>
                <a:t>5.</a:t>
              </a:r>
            </a:p>
          </p:txBody>
        </p:sp>
        <p:sp>
          <p:nvSpPr>
            <p:cNvPr id="14" name="Freeform 13"/>
            <p:cNvSpPr/>
            <p:nvPr/>
          </p:nvSpPr>
          <p:spPr>
            <a:xfrm>
              <a:off x="3304106" y="5216616"/>
              <a:ext cx="3706293" cy="590598"/>
            </a:xfrm>
            <a:custGeom>
              <a:avLst/>
              <a:gdLst>
                <a:gd name="connsiteX0" fmla="*/ 98468 w 590795"/>
                <a:gd name="connsiteY0" fmla="*/ 0 h 3707159"/>
                <a:gd name="connsiteX1" fmla="*/ 492327 w 590795"/>
                <a:gd name="connsiteY1" fmla="*/ 0 h 3707159"/>
                <a:gd name="connsiteX2" fmla="*/ 590795 w 590795"/>
                <a:gd name="connsiteY2" fmla="*/ 98468 h 3707159"/>
                <a:gd name="connsiteX3" fmla="*/ 590795 w 590795"/>
                <a:gd name="connsiteY3" fmla="*/ 3707159 h 3707159"/>
                <a:gd name="connsiteX4" fmla="*/ 590795 w 590795"/>
                <a:gd name="connsiteY4" fmla="*/ 3707159 h 3707159"/>
                <a:gd name="connsiteX5" fmla="*/ 0 w 590795"/>
                <a:gd name="connsiteY5" fmla="*/ 3707159 h 3707159"/>
                <a:gd name="connsiteX6" fmla="*/ 0 w 590795"/>
                <a:gd name="connsiteY6" fmla="*/ 3707159 h 3707159"/>
                <a:gd name="connsiteX7" fmla="*/ 0 w 590795"/>
                <a:gd name="connsiteY7" fmla="*/ 98468 h 3707159"/>
                <a:gd name="connsiteX8" fmla="*/ 98468 w 590795"/>
                <a:gd name="connsiteY8" fmla="*/ 0 h 370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795" h="3707159">
                  <a:moveTo>
                    <a:pt x="590795" y="617873"/>
                  </a:moveTo>
                  <a:lnTo>
                    <a:pt x="590795" y="3089286"/>
                  </a:lnTo>
                  <a:cubicBezTo>
                    <a:pt x="590795" y="3430525"/>
                    <a:pt x="583769" y="3707159"/>
                    <a:pt x="575103" y="3707159"/>
                  </a:cubicBezTo>
                  <a:lnTo>
                    <a:pt x="0" y="3707159"/>
                  </a:lnTo>
                  <a:lnTo>
                    <a:pt x="0" y="3707159"/>
                  </a:lnTo>
                  <a:lnTo>
                    <a:pt x="0" y="0"/>
                  </a:lnTo>
                  <a:lnTo>
                    <a:pt x="0" y="0"/>
                  </a:lnTo>
                  <a:lnTo>
                    <a:pt x="575103" y="0"/>
                  </a:lnTo>
                  <a:cubicBezTo>
                    <a:pt x="583769" y="0"/>
                    <a:pt x="590795" y="276634"/>
                    <a:pt x="590795" y="617873"/>
                  </a:cubicBezTo>
                  <a:close/>
                </a:path>
              </a:pathLst>
            </a:custGeom>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84912" tIns="45350" rIns="45350" bIns="45351" spcCol="1270" anchor="ctr"/>
            <a:lstStyle/>
            <a:p>
              <a:pPr marL="0" lvl="1" defTabSz="1155700">
                <a:lnSpc>
                  <a:spcPct val="90000"/>
                </a:lnSpc>
                <a:spcAft>
                  <a:spcPct val="15000"/>
                </a:spcAft>
                <a:defRPr/>
              </a:pPr>
              <a:r>
                <a:rPr lang="en-US" sz="2600" b="1" dirty="0"/>
                <a:t>Commitment</a:t>
              </a:r>
            </a:p>
          </p:txBody>
        </p:sp>
      </p:grpSp>
    </p:spTree>
    <p:extLst>
      <p:ext uri="{BB962C8B-B14F-4D97-AF65-F5344CB8AC3E}">
        <p14:creationId xmlns:p14="http://schemas.microsoft.com/office/powerpoint/2010/main" val="102872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a:spLocks noChangeArrowheads="1"/>
          </p:cNvSpPr>
          <p:nvPr/>
        </p:nvSpPr>
        <p:spPr bwMode="auto">
          <a:xfrm>
            <a:off x="1752600" y="2690812"/>
            <a:ext cx="568801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3600" dirty="0"/>
              <a:t>Step 1</a:t>
            </a:r>
          </a:p>
          <a:p>
            <a:pPr algn="ctr" eaLnBrk="1" hangingPunct="1"/>
            <a:r>
              <a:rPr lang="en-US" altLang="en-US" sz="5400" b="1" dirty="0">
                <a:solidFill>
                  <a:schemeClr val="accent2"/>
                </a:solidFill>
              </a:rPr>
              <a:t>Awareness</a:t>
            </a:r>
          </a:p>
        </p:txBody>
      </p:sp>
    </p:spTree>
    <p:extLst>
      <p:ext uri="{BB962C8B-B14F-4D97-AF65-F5344CB8AC3E}">
        <p14:creationId xmlns:p14="http://schemas.microsoft.com/office/powerpoint/2010/main" val="3847987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altLang="en-US" sz="2800" dirty="0" smtClean="0"/>
              <a:t> We </a:t>
            </a:r>
            <a:r>
              <a:rPr lang="en-US" altLang="en-US" sz="2800" dirty="0"/>
              <a:t>must know our own body so we can recognize stress</a:t>
            </a:r>
          </a:p>
          <a:p>
            <a:pPr lvl="1">
              <a:defRPr/>
            </a:pPr>
            <a:r>
              <a:rPr lang="en-US" altLang="en-US" sz="2400" dirty="0"/>
              <a:t>Increase heart rate</a:t>
            </a:r>
          </a:p>
          <a:p>
            <a:pPr lvl="1">
              <a:defRPr/>
            </a:pPr>
            <a:r>
              <a:rPr lang="en-US" altLang="en-US" sz="2400" dirty="0"/>
              <a:t>Blood pressure rises</a:t>
            </a:r>
          </a:p>
          <a:p>
            <a:pPr lvl="1">
              <a:defRPr/>
            </a:pPr>
            <a:r>
              <a:rPr lang="en-US" altLang="en-US" sz="2400" dirty="0"/>
              <a:t>Breathing speeds up</a:t>
            </a:r>
          </a:p>
          <a:p>
            <a:pPr lvl="1">
              <a:defRPr/>
            </a:pPr>
            <a:r>
              <a:rPr lang="en-US" altLang="en-US" sz="2400" dirty="0"/>
              <a:t>Sleeplessness</a:t>
            </a:r>
          </a:p>
          <a:p>
            <a:pPr lvl="1">
              <a:defRPr/>
            </a:pPr>
            <a:r>
              <a:rPr lang="en-US" altLang="en-US" sz="2400" dirty="0"/>
              <a:t>Eating habits change</a:t>
            </a:r>
          </a:p>
          <a:p>
            <a:pPr lvl="1">
              <a:defRPr/>
            </a:pPr>
            <a:r>
              <a:rPr lang="en-US" altLang="en-US" sz="2400" dirty="0"/>
              <a:t>Susceptible to illness</a:t>
            </a:r>
          </a:p>
          <a:p>
            <a:pPr lvl="1">
              <a:defRPr/>
            </a:pPr>
            <a:r>
              <a:rPr lang="en-US" altLang="en-US" sz="2400" dirty="0"/>
              <a:t>Others???</a:t>
            </a:r>
          </a:p>
        </p:txBody>
      </p:sp>
      <p:sp>
        <p:nvSpPr>
          <p:cNvPr id="3" name="Title 2"/>
          <p:cNvSpPr>
            <a:spLocks noGrp="1"/>
          </p:cNvSpPr>
          <p:nvPr>
            <p:ph type="title"/>
          </p:nvPr>
        </p:nvSpPr>
        <p:spPr/>
        <p:txBody>
          <a:bodyPr/>
          <a:lstStyle/>
          <a:p>
            <a:r>
              <a:rPr lang="en-US" altLang="en-US" dirty="0"/>
              <a:t>Awareness</a:t>
            </a:r>
            <a:endParaRPr lang="en-US" dirty="0"/>
          </a:p>
        </p:txBody>
      </p:sp>
    </p:spTree>
    <p:extLst>
      <p:ext uri="{BB962C8B-B14F-4D97-AF65-F5344CB8AC3E}">
        <p14:creationId xmlns:p14="http://schemas.microsoft.com/office/powerpoint/2010/main" val="1654078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16</TotalTime>
  <Words>2950</Words>
  <Application>Microsoft Office PowerPoint</Application>
  <PresentationFormat>On-screen Show (4:3)</PresentationFormat>
  <Paragraphs>178</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Grid</vt:lpstr>
      <vt:lpstr>Acclimating to the altitude</vt:lpstr>
      <vt:lpstr>Agenda</vt:lpstr>
      <vt:lpstr>Definition</vt:lpstr>
      <vt:lpstr>Stress</vt:lpstr>
      <vt:lpstr>Stress</vt:lpstr>
      <vt:lpstr>Stress</vt:lpstr>
      <vt:lpstr>Five Steps to  Handle Stress</vt:lpstr>
      <vt:lpstr>PowerPoint Presentation</vt:lpstr>
      <vt:lpstr>Awareness</vt:lpstr>
      <vt:lpstr>PowerPoint Presentation</vt:lpstr>
      <vt:lpstr>Attitude</vt:lpstr>
      <vt:lpstr>PowerPoint Presentation</vt:lpstr>
      <vt:lpstr>Attitude</vt:lpstr>
      <vt:lpstr>Attitude</vt:lpstr>
      <vt:lpstr>PowerPoint Presentation</vt:lpstr>
      <vt:lpstr>PowerPoint Presentation</vt:lpstr>
      <vt:lpstr>Action</vt:lpstr>
      <vt:lpstr>Action</vt:lpstr>
      <vt:lpstr>PowerPoint Presentation</vt:lpstr>
      <vt:lpstr>PowerPoint Presentation</vt:lpstr>
      <vt:lpstr>PowerPoint Presentation</vt:lpstr>
      <vt:lpstr>PowerPoint Presentation</vt:lpstr>
      <vt:lpstr>Control</vt:lpstr>
      <vt:lpstr>Control</vt:lpstr>
      <vt:lpstr>PowerPoint Presentation</vt:lpstr>
      <vt:lpstr>Commitment</vt:lpstr>
      <vt:lpstr>Commitment</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Acclimating to the altitude</dc:title>
  <dc:creator>newfie912</dc:creator>
  <cp:lastModifiedBy>Jessica Hickernell</cp:lastModifiedBy>
  <cp:revision>2</cp:revision>
  <dcterms:created xsi:type="dcterms:W3CDTF">2015-10-29T06:12:10Z</dcterms:created>
  <dcterms:modified xsi:type="dcterms:W3CDTF">2015-12-07T15:12:42Z</dcterms:modified>
</cp:coreProperties>
</file>